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</p:sldMasterIdLst>
  <p:notesMasterIdLst>
    <p:notesMasterId r:id="rId16"/>
  </p:notesMasterIdLst>
  <p:sldIdLst>
    <p:sldId id="385" r:id="rId2"/>
    <p:sldId id="403" r:id="rId3"/>
    <p:sldId id="394" r:id="rId4"/>
    <p:sldId id="387" r:id="rId5"/>
    <p:sldId id="388" r:id="rId6"/>
    <p:sldId id="389" r:id="rId7"/>
    <p:sldId id="390" r:id="rId8"/>
    <p:sldId id="401" r:id="rId9"/>
    <p:sldId id="402" r:id="rId10"/>
    <p:sldId id="381" r:id="rId11"/>
    <p:sldId id="396" r:id="rId12"/>
    <p:sldId id="393" r:id="rId13"/>
    <p:sldId id="405" r:id="rId14"/>
    <p:sldId id="406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030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216" y="1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9830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bg>
      <p:bgPr>
        <a:solidFill>
          <a:srgbClr val="F6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102365"/>
            <a:ext cx="10566400" cy="447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1F1D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854205"/>
            <a:ext cx="10566400" cy="41909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F1D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102365"/>
            <a:ext cx="10566400" cy="447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1F1D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854205"/>
            <a:ext cx="10566400" cy="41909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F1D1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ccent rule"/>
          <p:cNvSpPr/>
          <p:nvPr/>
        </p:nvSpPr>
        <p:spPr>
          <a:xfrm>
            <a:off x="812800" y="910620"/>
            <a:ext cx="711200" cy="63500"/>
          </a:xfrm>
          <a:prstGeom prst="rect">
            <a:avLst/>
          </a:prstGeom>
          <a:solidFill>
            <a:srgbClr val="B4492F"/>
          </a:solidFill>
          <a:ln>
            <a:noFill/>
          </a:ln>
        </p:spPr>
        <p:txBody>
          <a:bodyPr/>
          <a:lstStyle/>
          <a:p>
            <a:endParaRPr lang="en-US">
              <a:latin typeface="Montserrat" pitchFamily="2" charset="77"/>
            </a:endParaRPr>
          </a:p>
        </p:txBody>
      </p:sp>
      <p:sp>
        <p:nvSpPr>
          <p:cNvPr id="11" name="Kicker"/>
          <p:cNvSpPr/>
          <p:nvPr/>
        </p:nvSpPr>
        <p:spPr>
          <a:xfrm>
            <a:off x="812800" y="1190020"/>
            <a:ext cx="10566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spc="150" dirty="0">
                <a:solidFill>
                  <a:srgbClr val="B4492F"/>
                </a:solidFill>
                <a:latin typeface="Montserrat"/>
              </a:rPr>
              <a:t>NRT AGENTIC AI · WEEK 5 · FRIDAY 16 OCTOBER 2026</a:t>
            </a:r>
            <a:endParaRPr lang="en-US" dirty="0">
              <a:latin typeface="Montserrat"/>
            </a:endParaRPr>
          </a:p>
        </p:txBody>
      </p:sp>
      <p:sp>
        <p:nvSpPr>
          <p:cNvPr id="12" name="Title"/>
          <p:cNvSpPr>
            <a:spLocks noGrp="1"/>
          </p:cNvSpPr>
          <p:nvPr>
            <p:ph type="title"/>
          </p:nvPr>
        </p:nvSpPr>
        <p:spPr>
          <a:xfrm>
            <a:off x="812800" y="2182510"/>
            <a:ext cx="10566400" cy="165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4000" b="0" dirty="0">
                <a:solidFill>
                  <a:srgbClr val="1F1D1A"/>
                </a:solidFill>
                <a:latin typeface="Montserrat"/>
              </a:rPr>
              <a:t>Designing an agent</a:t>
            </a:r>
            <a:br>
              <a:rPr lang="en-US" sz="4000" dirty="0">
                <a:latin typeface="Montserrat"/>
              </a:rPr>
            </a:br>
            <a:r>
              <a:rPr lang="en-US" sz="4000" b="0" dirty="0">
                <a:solidFill>
                  <a:srgbClr val="1F1D1A"/>
                </a:solidFill>
                <a:latin typeface="Montserrat"/>
              </a:rPr>
              <a:t>for a task you already do</a:t>
            </a:r>
          </a:p>
        </p:txBody>
      </p:sp>
      <p:sp>
        <p:nvSpPr>
          <p:cNvPr id="13" name="Subtitle"/>
          <p:cNvSpPr/>
          <p:nvPr/>
        </p:nvSpPr>
        <p:spPr>
          <a:xfrm>
            <a:off x="812800" y="4114800"/>
            <a:ext cx="6848764" cy="762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0" dirty="0">
                <a:latin typeface="Montserrat"/>
              </a:rPr>
              <a:t>From your five homework answers to a workflow Claude can run again</a:t>
            </a:r>
            <a:endParaRPr lang="en-US" sz="2000" dirty="0">
              <a:latin typeface="Montserrat"/>
            </a:endParaRPr>
          </a:p>
        </p:txBody>
      </p:sp>
      <p:sp>
        <p:nvSpPr>
          <p:cNvPr id="14" name="Presenter"/>
          <p:cNvSpPr/>
          <p:nvPr/>
        </p:nvSpPr>
        <p:spPr>
          <a:xfrm>
            <a:off x="812800" y="5642916"/>
            <a:ext cx="7620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b="0" dirty="0">
                <a:solidFill>
                  <a:srgbClr val="5F574D"/>
                </a:solidFill>
                <a:latin typeface="Montserrat"/>
              </a:rPr>
              <a:t>NRT Hot Topics: Agentic AI · Pattern design I</a:t>
            </a:r>
            <a:r>
              <a:rPr lang="zh-CN" altLang="en-US" b="0" dirty="0">
                <a:solidFill>
                  <a:srgbClr val="5F574D"/>
                </a:solidFill>
                <a:latin typeface="Montserrat"/>
              </a:rPr>
              <a:t> </a:t>
            </a:r>
            <a:r>
              <a:rPr lang="en-US" dirty="0">
                <a:solidFill>
                  <a:srgbClr val="5F574D"/>
                </a:solidFill>
              </a:rPr>
              <a:t> · </a:t>
            </a:r>
            <a:r>
              <a:rPr lang="zh-CN" altLang="en-US" dirty="0">
                <a:solidFill>
                  <a:srgbClr val="5F574D"/>
                </a:solidFill>
              </a:rPr>
              <a:t> </a:t>
            </a:r>
            <a:r>
              <a:rPr lang="en-US" altLang="zh-CN" dirty="0">
                <a:solidFill>
                  <a:srgbClr val="5F574D"/>
                </a:solidFill>
              </a:rPr>
              <a:t>Jie</a:t>
            </a:r>
            <a:r>
              <a:rPr lang="zh-CN" altLang="en-US" dirty="0">
                <a:solidFill>
                  <a:srgbClr val="5F574D"/>
                </a:solidFill>
              </a:rPr>
              <a:t> </a:t>
            </a:r>
            <a:r>
              <a:rPr lang="en-US" altLang="zh-CN" dirty="0">
                <a:solidFill>
                  <a:srgbClr val="5F574D"/>
                </a:solidFill>
              </a:rPr>
              <a:t>Hou</a:t>
            </a:r>
            <a:endParaRPr lang="en-US" dirty="0">
              <a:latin typeface="Montserrat"/>
            </a:endParaRPr>
          </a:p>
        </p:txBody>
      </p:sp>
      <p:sp>
        <p:nvSpPr>
          <p:cNvPr id="15" name="Page"/>
          <p:cNvSpPr/>
          <p:nvPr/>
        </p:nvSpPr>
        <p:spPr>
          <a:xfrm>
            <a:off x="10312400" y="6375400"/>
            <a:ext cx="1320800" cy="241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0">
                <a:solidFill>
                  <a:srgbClr val="5F574D"/>
                </a:solidFill>
                <a:latin typeface="Montserrat"/>
              </a:rPr>
              <a:t>1 / 14</a:t>
            </a:r>
            <a:endParaRPr lang="en-US" sz="1100" dirty="0">
              <a:latin typeface="Montserrat"/>
            </a:endParaRPr>
          </a:p>
        </p:txBody>
      </p:sp>
      <p:pic>
        <p:nvPicPr>
          <p:cNvPr id="4" name="Picture 3" descr="QR Code Image">
            <a:extLst>
              <a:ext uri="{FF2B5EF4-FFF2-40B4-BE49-F238E27FC236}">
                <a16:creationId xmlns:a16="http://schemas.microsoft.com/office/drawing/2014/main" id="{D630C3F1-6009-9BBC-F0AB-6D06105992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5436" y="3008010"/>
            <a:ext cx="3175000" cy="3175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4F45DF-7A64-8B2A-E81A-42482C5D7260}"/>
              </a:ext>
            </a:extLst>
          </p:cNvPr>
          <p:cNvSpPr txBox="1"/>
          <p:nvPr/>
        </p:nvSpPr>
        <p:spPr>
          <a:xfrm>
            <a:off x="8844972" y="1992347"/>
            <a:ext cx="34359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Montserrat"/>
              </a:rPr>
              <a:t>Scan &amp; Share your homework answers!</a:t>
            </a:r>
          </a:p>
          <a:p>
            <a:pPr algn="ctr"/>
            <a:r>
              <a:rPr lang="en-US" altLang="zh-CN" sz="2000" b="1" dirty="0">
                <a:solidFill>
                  <a:schemeClr val="accent2">
                    <a:lumMod val="50000"/>
                  </a:schemeClr>
                </a:solidFill>
                <a:latin typeface="Montserrat"/>
              </a:rPr>
              <a:t>Find</a:t>
            </a:r>
            <a:r>
              <a:rPr lang="zh-CN" altLang="en-US" sz="2000" b="1" dirty="0">
                <a:solidFill>
                  <a:schemeClr val="accent2">
                    <a:lumMod val="50000"/>
                  </a:schemeClr>
                </a:solidFill>
                <a:latin typeface="Montserrat"/>
              </a:rPr>
              <a:t> </a:t>
            </a:r>
            <a:r>
              <a:rPr lang="en-US" altLang="zh-CN" sz="2000" b="1" dirty="0">
                <a:solidFill>
                  <a:schemeClr val="accent2">
                    <a:lumMod val="50000"/>
                  </a:schemeClr>
                </a:solidFill>
                <a:latin typeface="Montserrat"/>
              </a:rPr>
              <a:t>the</a:t>
            </a:r>
            <a:r>
              <a:rPr lang="zh-CN" altLang="en-US" sz="2000" b="1" dirty="0">
                <a:solidFill>
                  <a:schemeClr val="accent2">
                    <a:lumMod val="50000"/>
                  </a:schemeClr>
                </a:solidFill>
                <a:latin typeface="Montserrat"/>
              </a:rPr>
              <a:t> </a:t>
            </a:r>
            <a:r>
              <a:rPr lang="en-US" altLang="zh-CN" sz="2000" b="1" dirty="0">
                <a:solidFill>
                  <a:schemeClr val="accent2">
                    <a:lumMod val="50000"/>
                  </a:schemeClr>
                </a:solidFill>
                <a:latin typeface="Montserrat"/>
              </a:rPr>
              <a:t>Practice</a:t>
            </a:r>
            <a:r>
              <a:rPr lang="zh-CN" altLang="en-US" sz="2000" b="1" dirty="0">
                <a:solidFill>
                  <a:schemeClr val="accent2">
                    <a:lumMod val="50000"/>
                  </a:schemeClr>
                </a:solidFill>
                <a:latin typeface="Montserrat"/>
              </a:rPr>
              <a:t> </a:t>
            </a:r>
            <a:r>
              <a:rPr lang="en-US" altLang="zh-CN" sz="2000" b="1" dirty="0">
                <a:solidFill>
                  <a:schemeClr val="accent2">
                    <a:lumMod val="50000"/>
                  </a:schemeClr>
                </a:solidFill>
                <a:latin typeface="Montserrat"/>
              </a:rPr>
              <a:t>Demo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848303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8270E27-A821-6F92-9214-B3581EFDF408}"/>
              </a:ext>
            </a:extLst>
          </p:cNvPr>
          <p:cNvSpPr txBox="1"/>
          <p:nvPr/>
        </p:nvSpPr>
        <p:spPr>
          <a:xfrm>
            <a:off x="5745018" y="517297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forms.gle</a:t>
            </a:r>
            <a:r>
              <a:rPr lang="en-US" dirty="0"/>
              <a:t>/rNY8zydkMairSj5o9</a:t>
            </a:r>
          </a:p>
        </p:txBody>
      </p:sp>
      <p:sp>
        <p:nvSpPr>
          <p:cNvPr id="8" name="Accent rule">
            <a:extLst>
              <a:ext uri="{FF2B5EF4-FFF2-40B4-BE49-F238E27FC236}">
                <a16:creationId xmlns:a16="http://schemas.microsoft.com/office/drawing/2014/main" id="{94E76C04-E97C-DC52-F12F-0FBEC7343772}"/>
              </a:ext>
            </a:extLst>
          </p:cNvPr>
          <p:cNvSpPr/>
          <p:nvPr/>
        </p:nvSpPr>
        <p:spPr>
          <a:xfrm>
            <a:off x="812800" y="156785"/>
            <a:ext cx="711200" cy="63500"/>
          </a:xfrm>
          <a:prstGeom prst="rect">
            <a:avLst/>
          </a:prstGeom>
          <a:solidFill>
            <a:srgbClr val="B4492F"/>
          </a:solidFill>
          <a:ln>
            <a:noFill/>
          </a:ln>
        </p:spPr>
        <p:txBody>
          <a:bodyPr/>
          <a:lstStyle/>
          <a:p>
            <a:endParaRPr lang="en-US">
              <a:latin typeface="Montserrat" pitchFamily="2" charset="77"/>
            </a:endParaRPr>
          </a:p>
        </p:txBody>
      </p:sp>
      <p:sp>
        <p:nvSpPr>
          <p:cNvPr id="9" name="Kicker">
            <a:extLst>
              <a:ext uri="{FF2B5EF4-FFF2-40B4-BE49-F238E27FC236}">
                <a16:creationId xmlns:a16="http://schemas.microsoft.com/office/drawing/2014/main" id="{5E0A48A8-15C9-08D8-00CF-B67F37A2CCF9}"/>
              </a:ext>
            </a:extLst>
          </p:cNvPr>
          <p:cNvSpPr/>
          <p:nvPr/>
        </p:nvSpPr>
        <p:spPr>
          <a:xfrm>
            <a:off x="812800" y="436185"/>
            <a:ext cx="10566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spc="150" dirty="0">
                <a:solidFill>
                  <a:srgbClr val="B4492F"/>
                </a:solidFill>
                <a:latin typeface="Montserrat"/>
              </a:rPr>
              <a:t>NRT AGENTIC AI · WEEK 5 · FRIDAY 16 OCTOBER 2026</a:t>
            </a:r>
            <a:endParaRPr lang="en-US" dirty="0">
              <a:latin typeface="Montserrat"/>
            </a:endParaRP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686307C5-FB6B-955D-D6D4-D4E9FF957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965200"/>
            <a:ext cx="10566400" cy="558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3600" b="0" dirty="0">
                <a:solidFill>
                  <a:srgbClr val="1F1D1A"/>
                </a:solidFill>
                <a:latin typeface="Montserrat"/>
              </a:rPr>
              <a:t>Today’s plan</a:t>
            </a:r>
          </a:p>
        </p:txBody>
      </p:sp>
      <p:sp>
        <p:nvSpPr>
          <p:cNvPr id="12" name="Card">
            <a:extLst>
              <a:ext uri="{FF2B5EF4-FFF2-40B4-BE49-F238E27FC236}">
                <a16:creationId xmlns:a16="http://schemas.microsoft.com/office/drawing/2014/main" id="{E1A1D0E7-9C23-2357-A13D-571A2F75F878}"/>
              </a:ext>
            </a:extLst>
          </p:cNvPr>
          <p:cNvSpPr/>
          <p:nvPr/>
        </p:nvSpPr>
        <p:spPr>
          <a:xfrm>
            <a:off x="812800" y="1889079"/>
            <a:ext cx="4191000" cy="3632200"/>
          </a:xfrm>
          <a:prstGeom prst="roundRect">
            <a:avLst>
              <a:gd name="adj" fmla="val 5000"/>
            </a:avLst>
          </a:prstGeom>
          <a:solidFill>
            <a:srgbClr val="ECE4D6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endParaRPr/>
          </a:p>
        </p:txBody>
      </p:sp>
      <p:sp>
        <p:nvSpPr>
          <p:cNvPr id="13" name="Label">
            <a:extLst>
              <a:ext uri="{FF2B5EF4-FFF2-40B4-BE49-F238E27FC236}">
                <a16:creationId xmlns:a16="http://schemas.microsoft.com/office/drawing/2014/main" id="{E7EE98F9-5A2A-9D94-9F3B-C6EAACB2E205}"/>
              </a:ext>
            </a:extLst>
          </p:cNvPr>
          <p:cNvSpPr/>
          <p:nvPr/>
        </p:nvSpPr>
        <p:spPr>
          <a:xfrm>
            <a:off x="1066800" y="2022470"/>
            <a:ext cx="3683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400" b="1" spc="100" dirty="0">
                <a:solidFill>
                  <a:srgbClr val="5F574D"/>
                </a:solidFill>
                <a:latin typeface="Montserrat"/>
              </a:rPr>
              <a:t>THIS AFTERNOON</a:t>
            </a:r>
          </a:p>
        </p:txBody>
      </p:sp>
      <p:sp>
        <p:nvSpPr>
          <p:cNvPr id="14" name="Bar">
            <a:extLst>
              <a:ext uri="{FF2B5EF4-FFF2-40B4-BE49-F238E27FC236}">
                <a16:creationId xmlns:a16="http://schemas.microsoft.com/office/drawing/2014/main" id="{AA1CF0A7-0998-76E6-C8A3-34FA594C6621}"/>
              </a:ext>
            </a:extLst>
          </p:cNvPr>
          <p:cNvSpPr/>
          <p:nvPr/>
        </p:nvSpPr>
        <p:spPr>
          <a:xfrm>
            <a:off x="1066800" y="3149285"/>
            <a:ext cx="76200" cy="711200"/>
          </a:xfrm>
          <a:prstGeom prst="rect">
            <a:avLst/>
          </a:prstGeom>
          <a:solidFill>
            <a:srgbClr val="1F4466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endParaRPr/>
          </a:p>
        </p:txBody>
      </p:sp>
      <p:sp>
        <p:nvSpPr>
          <p:cNvPr id="15" name="Plan">
            <a:extLst>
              <a:ext uri="{FF2B5EF4-FFF2-40B4-BE49-F238E27FC236}">
                <a16:creationId xmlns:a16="http://schemas.microsoft.com/office/drawing/2014/main" id="{E9F3F6E2-B7DF-2003-ED28-ACD635F3DEE0}"/>
              </a:ext>
            </a:extLst>
          </p:cNvPr>
          <p:cNvSpPr/>
          <p:nvPr/>
        </p:nvSpPr>
        <p:spPr>
          <a:xfrm>
            <a:off x="1295400" y="3149285"/>
            <a:ext cx="35560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700" b="1" dirty="0">
                <a:solidFill>
                  <a:srgbClr val="1F4466"/>
                </a:solidFill>
                <a:latin typeface="Montserrat"/>
              </a:rPr>
              <a:t>Student presentations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500" b="0" dirty="0">
                <a:solidFill>
                  <a:srgbClr val="1F1D1A"/>
                </a:solidFill>
                <a:latin typeface="Montserrat"/>
              </a:rPr>
              <a:t>3 minutes each</a:t>
            </a:r>
          </a:p>
        </p:txBody>
      </p:sp>
      <p:sp>
        <p:nvSpPr>
          <p:cNvPr id="16" name="Bar">
            <a:extLst>
              <a:ext uri="{FF2B5EF4-FFF2-40B4-BE49-F238E27FC236}">
                <a16:creationId xmlns:a16="http://schemas.microsoft.com/office/drawing/2014/main" id="{C31659BD-C839-39F1-2340-7D7C1C448F30}"/>
              </a:ext>
            </a:extLst>
          </p:cNvPr>
          <p:cNvSpPr/>
          <p:nvPr/>
        </p:nvSpPr>
        <p:spPr>
          <a:xfrm>
            <a:off x="1066800" y="3904975"/>
            <a:ext cx="76200" cy="711200"/>
          </a:xfrm>
          <a:prstGeom prst="rect">
            <a:avLst/>
          </a:prstGeom>
          <a:solidFill>
            <a:srgbClr val="B4492F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endParaRPr/>
          </a:p>
        </p:txBody>
      </p:sp>
      <p:sp>
        <p:nvSpPr>
          <p:cNvPr id="17" name="Plan">
            <a:extLst>
              <a:ext uri="{FF2B5EF4-FFF2-40B4-BE49-F238E27FC236}">
                <a16:creationId xmlns:a16="http://schemas.microsoft.com/office/drawing/2014/main" id="{C4EA89C2-3A0F-5969-E6FE-F9229425817F}"/>
              </a:ext>
            </a:extLst>
          </p:cNvPr>
          <p:cNvSpPr/>
          <p:nvPr/>
        </p:nvSpPr>
        <p:spPr>
          <a:xfrm>
            <a:off x="1295400" y="3904975"/>
            <a:ext cx="35560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700" b="1" dirty="0">
                <a:solidFill>
                  <a:srgbClr val="B4492F"/>
                </a:solidFill>
                <a:latin typeface="Montserrat"/>
              </a:rPr>
              <a:t>Live demo: Bob’s task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500" b="0" dirty="0">
                <a:solidFill>
                  <a:srgbClr val="1F1D1A"/>
                </a:solidFill>
                <a:latin typeface="Montserrat"/>
              </a:rPr>
              <a:t>Prompt, test, verify in Claude Code</a:t>
            </a:r>
          </a:p>
        </p:txBody>
      </p:sp>
      <p:sp>
        <p:nvSpPr>
          <p:cNvPr id="18" name="Bar">
            <a:extLst>
              <a:ext uri="{FF2B5EF4-FFF2-40B4-BE49-F238E27FC236}">
                <a16:creationId xmlns:a16="http://schemas.microsoft.com/office/drawing/2014/main" id="{9B6ABC05-11A2-8216-E50F-F682371C8546}"/>
              </a:ext>
            </a:extLst>
          </p:cNvPr>
          <p:cNvSpPr/>
          <p:nvPr/>
        </p:nvSpPr>
        <p:spPr>
          <a:xfrm>
            <a:off x="1066800" y="4678959"/>
            <a:ext cx="76200" cy="711200"/>
          </a:xfrm>
          <a:prstGeom prst="rect">
            <a:avLst/>
          </a:prstGeom>
          <a:solidFill>
            <a:srgbClr val="3D7A4F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endParaRPr/>
          </a:p>
        </p:txBody>
      </p:sp>
      <p:sp>
        <p:nvSpPr>
          <p:cNvPr id="19" name="Plan">
            <a:extLst>
              <a:ext uri="{FF2B5EF4-FFF2-40B4-BE49-F238E27FC236}">
                <a16:creationId xmlns:a16="http://schemas.microsoft.com/office/drawing/2014/main" id="{84F61A64-30EF-8EC9-99ED-4A3F204CA559}"/>
              </a:ext>
            </a:extLst>
          </p:cNvPr>
          <p:cNvSpPr/>
          <p:nvPr/>
        </p:nvSpPr>
        <p:spPr>
          <a:xfrm>
            <a:off x="1295400" y="4678959"/>
            <a:ext cx="35560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700" b="1" dirty="0">
                <a:solidFill>
                  <a:srgbClr val="3D7A4F"/>
                </a:solidFill>
                <a:latin typeface="Montserrat"/>
              </a:rPr>
              <a:t>Work together · 2:30–4:30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500" b="0" dirty="0">
                <a:solidFill>
                  <a:srgbClr val="1F1D1A"/>
                </a:solidFill>
                <a:latin typeface="Montserrat"/>
              </a:rPr>
              <a:t>Your own task, one step at a time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9E39682-9E1C-5627-8D1C-7475DD3D6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2400" y="2211234"/>
            <a:ext cx="6502400" cy="2752338"/>
          </a:xfrm>
          <a:prstGeom prst="rect">
            <a:avLst/>
          </a:prstGeom>
        </p:spPr>
      </p:pic>
      <p:sp>
        <p:nvSpPr>
          <p:cNvPr id="21" name="Bar">
            <a:extLst>
              <a:ext uri="{FF2B5EF4-FFF2-40B4-BE49-F238E27FC236}">
                <a16:creationId xmlns:a16="http://schemas.microsoft.com/office/drawing/2014/main" id="{963A1709-8660-F6DD-1151-0D17D7D9D282}"/>
              </a:ext>
            </a:extLst>
          </p:cNvPr>
          <p:cNvSpPr/>
          <p:nvPr/>
        </p:nvSpPr>
        <p:spPr>
          <a:xfrm>
            <a:off x="1066800" y="2372820"/>
            <a:ext cx="76200" cy="7112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endParaRPr>
              <a:solidFill>
                <a:srgbClr val="0070C0"/>
              </a:solidFill>
            </a:endParaRPr>
          </a:p>
        </p:txBody>
      </p:sp>
      <p:sp>
        <p:nvSpPr>
          <p:cNvPr id="22" name="Plan">
            <a:extLst>
              <a:ext uri="{FF2B5EF4-FFF2-40B4-BE49-F238E27FC236}">
                <a16:creationId xmlns:a16="http://schemas.microsoft.com/office/drawing/2014/main" id="{0447E332-0E01-03CC-D8BD-23B6060FC37A}"/>
              </a:ext>
            </a:extLst>
          </p:cNvPr>
          <p:cNvSpPr/>
          <p:nvPr/>
        </p:nvSpPr>
        <p:spPr>
          <a:xfrm>
            <a:off x="1295400" y="2372820"/>
            <a:ext cx="3556000" cy="711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altLang="zh-CN" sz="1700" b="1" dirty="0">
                <a:solidFill>
                  <a:srgbClr val="0070C0"/>
                </a:solidFill>
                <a:latin typeface="Montserrat"/>
              </a:rPr>
              <a:t>Intro</a:t>
            </a:r>
            <a:r>
              <a:rPr lang="zh-CN" altLang="en-US" sz="1700" b="1" dirty="0">
                <a:solidFill>
                  <a:srgbClr val="0070C0"/>
                </a:solidFill>
                <a:latin typeface="Montserrat"/>
              </a:rPr>
              <a:t> </a:t>
            </a:r>
            <a:r>
              <a:rPr lang="en-US" altLang="zh-CN" sz="1700" b="1" dirty="0">
                <a:solidFill>
                  <a:srgbClr val="0070C0"/>
                </a:solidFill>
                <a:latin typeface="Montserrat"/>
              </a:rPr>
              <a:t>to</a:t>
            </a:r>
            <a:r>
              <a:rPr lang="zh-CN" altLang="en-US" sz="1700" b="1" dirty="0">
                <a:solidFill>
                  <a:srgbClr val="0070C0"/>
                </a:solidFill>
                <a:latin typeface="Montserrat"/>
              </a:rPr>
              <a:t> </a:t>
            </a:r>
            <a:r>
              <a:rPr lang="en-US" altLang="zh-CN" sz="1700" b="1" dirty="0">
                <a:solidFill>
                  <a:srgbClr val="0070C0"/>
                </a:solidFill>
                <a:latin typeface="Montserrat"/>
              </a:rPr>
              <a:t>agent</a:t>
            </a:r>
            <a:r>
              <a:rPr lang="zh-CN" altLang="en-US" sz="1700" b="1" dirty="0">
                <a:solidFill>
                  <a:srgbClr val="0070C0"/>
                </a:solidFill>
                <a:latin typeface="Montserrat"/>
              </a:rPr>
              <a:t> </a:t>
            </a:r>
            <a:r>
              <a:rPr lang="en-US" altLang="zh-CN" sz="1700" b="1" dirty="0">
                <a:solidFill>
                  <a:srgbClr val="0070C0"/>
                </a:solidFill>
                <a:latin typeface="Montserrat"/>
              </a:rPr>
              <a:t>design</a:t>
            </a:r>
            <a:endParaRPr lang="en-US" sz="1700" b="1" dirty="0">
              <a:solidFill>
                <a:srgbClr val="0070C0"/>
              </a:solidFill>
              <a:latin typeface="Montserrat"/>
            </a:endParaRPr>
          </a:p>
        </p:txBody>
      </p:sp>
      <p:sp>
        <p:nvSpPr>
          <p:cNvPr id="2" name="Page">
            <a:extLst>
              <a:ext uri="{FF2B5EF4-FFF2-40B4-BE49-F238E27FC236}">
                <a16:creationId xmlns:a16="http://schemas.microsoft.com/office/drawing/2014/main" id="{8742B1C7-3174-1F4E-B6CB-28FF970BEB45}"/>
              </a:ext>
            </a:extLst>
          </p:cNvPr>
          <p:cNvSpPr txBox="1"/>
          <p:nvPr/>
        </p:nvSpPr>
        <p:spPr>
          <a:xfrm>
            <a:off x="10312400" y="6375400"/>
            <a:ext cx="1066800" cy="241300"/>
          </a:xfrm>
          <a:prstGeom prst="rect">
            <a:avLst/>
          </a:prstGeom>
          <a:noFill/>
        </p:spPr>
        <p:txBody>
          <a:bodyPr vertOverflow="overflow" vert="horz" wrap="square" lIns="0" tIns="0" rIns="0" bIns="0" rtlCol="0" anchor="t">
            <a:spAutoFit/>
          </a:bodyPr>
          <a:lstStyle/>
          <a:p>
            <a:pPr algn="r"/>
            <a:r>
              <a:rPr lang="en-US" sz="1100">
                <a:solidFill>
                  <a:srgbClr val="5F574D"/>
                </a:solidFill>
                <a:latin typeface="Montserrat"/>
              </a:rPr>
              <a:t>2 / 14</a:t>
            </a:r>
          </a:p>
        </p:txBody>
      </p:sp>
    </p:spTree>
    <p:extLst>
      <p:ext uri="{BB962C8B-B14F-4D97-AF65-F5344CB8AC3E}">
        <p14:creationId xmlns:p14="http://schemas.microsoft.com/office/powerpoint/2010/main" val="2401068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icker"/>
          <p:cNvSpPr/>
          <p:nvPr/>
        </p:nvSpPr>
        <p:spPr>
          <a:xfrm>
            <a:off x="812800" y="304800"/>
            <a:ext cx="10566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b="1" spc="150" dirty="0">
                <a:solidFill>
                  <a:srgbClr val="B4492F"/>
                </a:solidFill>
                <a:latin typeface="Montserrat"/>
              </a:rPr>
              <a:t>THE IDEA BEHIND THE HOMEWORK</a:t>
            </a:r>
            <a:endParaRPr lang="en-US" sz="1800" dirty="0">
              <a:latin typeface="Montserrat"/>
            </a:endParaRPr>
          </a:p>
        </p:txBody>
      </p:sp>
      <p:sp>
        <p:nvSpPr>
          <p:cNvPr id="11" name="Title"/>
          <p:cNvSpPr>
            <a:spLocks noGrp="1"/>
          </p:cNvSpPr>
          <p:nvPr>
            <p:ph type="title"/>
          </p:nvPr>
        </p:nvSpPr>
        <p:spPr>
          <a:xfrm>
            <a:off x="812800" y="685801"/>
            <a:ext cx="10566400" cy="126999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600" b="0" dirty="0">
                <a:solidFill>
                  <a:srgbClr val="1F1D1A"/>
                </a:solidFill>
                <a:latin typeface="Montserrat"/>
              </a:rPr>
              <a:t>Design the workflow first.</a:t>
            </a:r>
            <a:br>
              <a:rPr lang="en-US" sz="3600" dirty="0">
                <a:latin typeface="Montserrat"/>
              </a:rPr>
            </a:br>
            <a:r>
              <a:rPr lang="en-US" sz="3600" b="0" dirty="0">
                <a:solidFill>
                  <a:srgbClr val="B4492F"/>
                </a:solidFill>
                <a:latin typeface="Montserrat"/>
              </a:rPr>
              <a:t>The agent is only one of the boxes.</a:t>
            </a:r>
            <a:endParaRPr lang="en-US" sz="3600" dirty="0">
              <a:latin typeface="Montserrat"/>
            </a:endParaRPr>
          </a:p>
        </p:txBody>
      </p:sp>
      <p:sp>
        <p:nvSpPr>
          <p:cNvPr id="12" name="Body"/>
          <p:cNvSpPr/>
          <p:nvPr/>
        </p:nvSpPr>
        <p:spPr>
          <a:xfrm>
            <a:off x="812800" y="4724400"/>
            <a:ext cx="9906000" cy="635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1850" b="0" dirty="0">
                <a:solidFill>
                  <a:schemeClr val="bg2">
                    <a:lumMod val="10000"/>
                  </a:schemeClr>
                </a:solidFill>
                <a:latin typeface="Montserrat"/>
              </a:rPr>
              <a:t>Most steps in a real task belong to you, a script, or a check. </a:t>
            </a:r>
            <a:r>
              <a:rPr lang="en-US" altLang="zh-CN" sz="1850" b="0" dirty="0">
                <a:solidFill>
                  <a:schemeClr val="bg2">
                    <a:lumMod val="10000"/>
                  </a:schemeClr>
                </a:solidFill>
                <a:latin typeface="Montserrat"/>
              </a:rPr>
              <a:t>Today</a:t>
            </a:r>
            <a:r>
              <a:rPr lang="en-US" sz="1850" b="0" dirty="0">
                <a:solidFill>
                  <a:schemeClr val="bg2">
                    <a:lumMod val="10000"/>
                  </a:schemeClr>
                </a:solidFill>
                <a:latin typeface="Montserrat"/>
              </a:rPr>
              <a:t> we decide which box is which, and how you would know if a box got it wrong.</a:t>
            </a:r>
            <a:endParaRPr lang="en-US" sz="1850" dirty="0">
              <a:solidFill>
                <a:schemeClr val="bg2">
                  <a:lumMod val="10000"/>
                </a:schemeClr>
              </a:solidFill>
              <a:latin typeface="Montserrat"/>
            </a:endParaRPr>
          </a:p>
        </p:txBody>
      </p:sp>
      <p:sp>
        <p:nvSpPr>
          <p:cNvPr id="13" name="Note"/>
          <p:cNvSpPr/>
          <p:nvPr/>
        </p:nvSpPr>
        <p:spPr>
          <a:xfrm>
            <a:off x="812800" y="5765800"/>
            <a:ext cx="965200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50" b="0" i="1" dirty="0">
                <a:solidFill>
                  <a:srgbClr val="B4492F"/>
                </a:solidFill>
                <a:latin typeface="Montserrat"/>
              </a:rPr>
              <a:t>“This does not need an agent” is a perfectly good conclusion.</a:t>
            </a:r>
            <a:endParaRPr lang="en-US" sz="1850" dirty="0">
              <a:latin typeface="Montserrat"/>
            </a:endParaRPr>
          </a:p>
        </p:txBody>
      </p:sp>
      <p:sp>
        <p:nvSpPr>
          <p:cNvPr id="14" name="Page"/>
          <p:cNvSpPr/>
          <p:nvPr/>
        </p:nvSpPr>
        <p:spPr>
          <a:xfrm>
            <a:off x="10312400" y="6375400"/>
            <a:ext cx="1320800" cy="241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0">
                <a:solidFill>
                  <a:srgbClr val="5F574D"/>
                </a:solidFill>
                <a:latin typeface="Montserrat"/>
              </a:rPr>
              <a:t>3 / 14</a:t>
            </a:r>
            <a:endParaRPr lang="en-US" sz="1100" dirty="0">
              <a:latin typeface="Montserrat"/>
            </a:endParaRPr>
          </a:p>
        </p:txBody>
      </p:sp>
      <p:sp>
        <p:nvSpPr>
          <p:cNvPr id="40" name="Stage 1"/>
          <p:cNvSpPr/>
          <p:nvPr/>
        </p:nvSpPr>
        <p:spPr>
          <a:xfrm>
            <a:off x="812800" y="2413000"/>
            <a:ext cx="2159000" cy="2032000"/>
          </a:xfrm>
          <a:prstGeom prst="roundRect">
            <a:avLst>
              <a:gd name="adj" fmla="val 6000"/>
            </a:avLst>
          </a:prstGeom>
          <a:solidFill>
            <a:srgbClr val="E4EAF0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buNone/>
            </a:pPr>
            <a:endParaRPr>
              <a:latin typeface="Montserrat" pitchFamily="2" charset="77"/>
            </a:endParaRPr>
          </a:p>
        </p:txBody>
      </p:sp>
      <p:sp>
        <p:nvSpPr>
          <p:cNvPr id="41" name="Text"/>
          <p:cNvSpPr/>
          <p:nvPr/>
        </p:nvSpPr>
        <p:spPr>
          <a:xfrm>
            <a:off x="1016000" y="2565400"/>
            <a:ext cx="1778000" cy="254000"/>
          </a:xfrm>
          <a:prstGeom prst="roundRect">
            <a:avLst>
              <a:gd name="adj" fmla="val 12000"/>
            </a:avLst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en-US" sz="1300" b="1" i="0" dirty="0">
                <a:solidFill>
                  <a:srgbClr val="1F4466"/>
                </a:solidFill>
                <a:latin typeface="Montserrat"/>
              </a:rPr>
              <a:t>1 · YOU</a:t>
            </a:r>
          </a:p>
        </p:txBody>
      </p:sp>
      <p:sp>
        <p:nvSpPr>
          <p:cNvPr id="42" name="Design"/>
          <p:cNvSpPr/>
          <p:nvPr/>
        </p:nvSpPr>
        <p:spPr>
          <a:xfrm>
            <a:off x="1016000" y="2997200"/>
            <a:ext cx="1752600" cy="609600"/>
          </a:xfrm>
          <a:prstGeom prst="roundRect">
            <a:avLst>
              <a:gd name="adj" fmla="val 12000"/>
            </a:avLst>
          </a:prstGeom>
          <a:solidFill>
            <a:srgbClr val="1F4466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1500" b="1" i="0" dirty="0">
                <a:solidFill>
                  <a:srgbClr val="FFFFFF"/>
                </a:solidFill>
                <a:latin typeface="Montserrat"/>
              </a:rPr>
              <a:t>Design the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1500" b="1" i="0" dirty="0">
                <a:solidFill>
                  <a:srgbClr val="FFFFFF"/>
                </a:solidFill>
                <a:latin typeface="Montserrat"/>
              </a:rPr>
              <a:t>workflow</a:t>
            </a:r>
          </a:p>
        </p:txBody>
      </p:sp>
      <p:sp>
        <p:nvSpPr>
          <p:cNvPr id="43" name="Text"/>
          <p:cNvSpPr/>
          <p:nvPr/>
        </p:nvSpPr>
        <p:spPr>
          <a:xfrm>
            <a:off x="1016000" y="3759200"/>
            <a:ext cx="1778000" cy="508000"/>
          </a:xfrm>
          <a:prstGeom prst="roundRect">
            <a:avLst>
              <a:gd name="adj" fmla="val 12000"/>
            </a:avLst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1600" b="0" i="0" dirty="0">
                <a:latin typeface="Montserrat"/>
              </a:rPr>
              <a:t>Homework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1600" b="0" i="0" dirty="0">
                <a:latin typeface="Montserrat"/>
              </a:rPr>
              <a:t>Questions 1–5</a:t>
            </a:r>
          </a:p>
        </p:txBody>
      </p:sp>
      <p:cxnSp>
        <p:nvCxnSpPr>
          <p:cNvPr id="44" name="Arrow"/>
          <p:cNvCxnSpPr/>
          <p:nvPr/>
        </p:nvCxnSpPr>
        <p:spPr>
          <a:xfrm>
            <a:off x="2971800" y="3302000"/>
            <a:ext cx="304800" cy="0"/>
          </a:xfrm>
          <a:prstGeom prst="line">
            <a:avLst/>
          </a:prstGeom>
          <a:ln w="19050">
            <a:solidFill>
              <a:srgbClr val="5F574D"/>
            </a:solidFill>
            <a:tailEnd type="triangle" w="med" len="med"/>
          </a:ln>
        </p:spPr>
      </p:cxnSp>
      <p:sp>
        <p:nvSpPr>
          <p:cNvPr id="45" name="Stage 2"/>
          <p:cNvSpPr/>
          <p:nvPr/>
        </p:nvSpPr>
        <p:spPr>
          <a:xfrm>
            <a:off x="3276600" y="2413000"/>
            <a:ext cx="6807200" cy="2032000"/>
          </a:xfrm>
          <a:prstGeom prst="roundRect">
            <a:avLst>
              <a:gd name="adj" fmla="val 6000"/>
            </a:avLst>
          </a:prstGeom>
          <a:solidFill>
            <a:srgbClr val="F3E1D8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buNone/>
            </a:pPr>
            <a:endParaRPr>
              <a:latin typeface="Montserrat" pitchFamily="2" charset="77"/>
            </a:endParaRPr>
          </a:p>
        </p:txBody>
      </p:sp>
      <p:sp>
        <p:nvSpPr>
          <p:cNvPr id="46" name="Text"/>
          <p:cNvSpPr/>
          <p:nvPr/>
        </p:nvSpPr>
        <p:spPr>
          <a:xfrm>
            <a:off x="3479800" y="2565400"/>
            <a:ext cx="6350000" cy="254000"/>
          </a:xfrm>
          <a:prstGeom prst="roundRect">
            <a:avLst>
              <a:gd name="adj" fmla="val 12000"/>
            </a:avLst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en-US" sz="1300" b="1" i="0" dirty="0">
                <a:solidFill>
                  <a:srgbClr val="B4492F"/>
                </a:solidFill>
                <a:latin typeface="Montserrat"/>
              </a:rPr>
              <a:t>2 · INSIDE CLAUDE CODE, BY CONVERSATION</a:t>
            </a:r>
          </a:p>
        </p:txBody>
      </p:sp>
      <p:sp>
        <p:nvSpPr>
          <p:cNvPr id="47" name="Describe"/>
          <p:cNvSpPr/>
          <p:nvPr/>
        </p:nvSpPr>
        <p:spPr>
          <a:xfrm>
            <a:off x="3479800" y="2997200"/>
            <a:ext cx="1117600" cy="609600"/>
          </a:xfrm>
          <a:prstGeom prst="roundRect">
            <a:avLst>
              <a:gd name="adj" fmla="val 12000"/>
            </a:avLst>
          </a:prstGeom>
          <a:solidFill>
            <a:srgbClr val="B4492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1500" b="1" i="0" dirty="0">
                <a:solidFill>
                  <a:srgbClr val="FFFFFF"/>
                </a:solidFill>
                <a:latin typeface="Montserrat"/>
              </a:rPr>
              <a:t>Describe</a:t>
            </a:r>
          </a:p>
        </p:txBody>
      </p:sp>
      <p:cxnSp>
        <p:nvCxnSpPr>
          <p:cNvPr id="48" name="Arrow"/>
          <p:cNvCxnSpPr/>
          <p:nvPr/>
        </p:nvCxnSpPr>
        <p:spPr>
          <a:xfrm>
            <a:off x="4597400" y="3302000"/>
            <a:ext cx="177800" cy="0"/>
          </a:xfrm>
          <a:prstGeom prst="line">
            <a:avLst/>
          </a:prstGeom>
          <a:ln w="19050">
            <a:solidFill>
              <a:srgbClr val="5F574D"/>
            </a:solidFill>
            <a:tailEnd type="triangle" w="med" len="med"/>
          </a:ln>
        </p:spPr>
      </p:cxnSp>
      <p:sp>
        <p:nvSpPr>
          <p:cNvPr id="49" name="Draft"/>
          <p:cNvSpPr/>
          <p:nvPr/>
        </p:nvSpPr>
        <p:spPr>
          <a:xfrm>
            <a:off x="4775200" y="2997200"/>
            <a:ext cx="1117600" cy="609600"/>
          </a:xfrm>
          <a:prstGeom prst="roundRect">
            <a:avLst>
              <a:gd name="adj" fmla="val 12000"/>
            </a:avLst>
          </a:prstGeom>
          <a:solidFill>
            <a:srgbClr val="B4492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1500" b="1" i="0" dirty="0">
                <a:solidFill>
                  <a:srgbClr val="FFFFFF"/>
                </a:solidFill>
                <a:latin typeface="Montserrat"/>
              </a:rPr>
              <a:t>Draft</a:t>
            </a:r>
          </a:p>
        </p:txBody>
      </p:sp>
      <p:cxnSp>
        <p:nvCxnSpPr>
          <p:cNvPr id="50" name="Arrow"/>
          <p:cNvCxnSpPr/>
          <p:nvPr/>
        </p:nvCxnSpPr>
        <p:spPr>
          <a:xfrm>
            <a:off x="5892800" y="3302000"/>
            <a:ext cx="177800" cy="0"/>
          </a:xfrm>
          <a:prstGeom prst="line">
            <a:avLst/>
          </a:prstGeom>
          <a:ln w="19050">
            <a:solidFill>
              <a:srgbClr val="5F574D"/>
            </a:solidFill>
            <a:tailEnd type="triangle" w="med" len="med"/>
          </a:ln>
        </p:spPr>
      </p:cxnSp>
      <p:sp>
        <p:nvSpPr>
          <p:cNvPr id="51" name="Polish"/>
          <p:cNvSpPr/>
          <p:nvPr/>
        </p:nvSpPr>
        <p:spPr>
          <a:xfrm>
            <a:off x="6070600" y="2997200"/>
            <a:ext cx="1117600" cy="609600"/>
          </a:xfrm>
          <a:prstGeom prst="roundRect">
            <a:avLst>
              <a:gd name="adj" fmla="val 12000"/>
            </a:avLst>
          </a:prstGeom>
          <a:solidFill>
            <a:srgbClr val="B4492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1500" b="1" i="0" dirty="0">
                <a:solidFill>
                  <a:srgbClr val="FFFFFF"/>
                </a:solidFill>
                <a:latin typeface="Montserrat"/>
              </a:rPr>
              <a:t>Polish</a:t>
            </a:r>
          </a:p>
        </p:txBody>
      </p:sp>
      <p:cxnSp>
        <p:nvCxnSpPr>
          <p:cNvPr id="52" name="Arrow"/>
          <p:cNvCxnSpPr/>
          <p:nvPr/>
        </p:nvCxnSpPr>
        <p:spPr>
          <a:xfrm>
            <a:off x="7188200" y="3302000"/>
            <a:ext cx="177800" cy="0"/>
          </a:xfrm>
          <a:prstGeom prst="line">
            <a:avLst/>
          </a:prstGeom>
          <a:ln w="19050">
            <a:solidFill>
              <a:srgbClr val="5F574D"/>
            </a:solidFill>
            <a:tailEnd type="triangle" w="med" len="med"/>
          </a:ln>
        </p:spPr>
      </p:cxnSp>
      <p:sp>
        <p:nvSpPr>
          <p:cNvPr id="53" name="Test"/>
          <p:cNvSpPr/>
          <p:nvPr/>
        </p:nvSpPr>
        <p:spPr>
          <a:xfrm>
            <a:off x="7366000" y="2997200"/>
            <a:ext cx="1117600" cy="6096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B4492F"/>
            </a:solidFill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1500" b="1" i="0" dirty="0">
                <a:solidFill>
                  <a:srgbClr val="B4492F"/>
                </a:solidFill>
                <a:latin typeface="Montserrat"/>
              </a:rPr>
              <a:t>Test</a:t>
            </a:r>
          </a:p>
        </p:txBody>
      </p:sp>
      <p:cxnSp>
        <p:nvCxnSpPr>
          <p:cNvPr id="54" name="Arrow"/>
          <p:cNvCxnSpPr/>
          <p:nvPr/>
        </p:nvCxnSpPr>
        <p:spPr>
          <a:xfrm>
            <a:off x="8483600" y="3302000"/>
            <a:ext cx="177800" cy="0"/>
          </a:xfrm>
          <a:prstGeom prst="line">
            <a:avLst/>
          </a:prstGeom>
          <a:ln w="19050">
            <a:solidFill>
              <a:srgbClr val="5F574D"/>
            </a:solidFill>
            <a:tailEnd type="triangle" w="med" len="med"/>
          </a:ln>
        </p:spPr>
      </p:cxnSp>
      <p:sp>
        <p:nvSpPr>
          <p:cNvPr id="55" name="Refine"/>
          <p:cNvSpPr/>
          <p:nvPr/>
        </p:nvSpPr>
        <p:spPr>
          <a:xfrm>
            <a:off x="8661400" y="2997200"/>
            <a:ext cx="1117600" cy="609600"/>
          </a:xfrm>
          <a:prstGeom prst="roundRect">
            <a:avLst>
              <a:gd name="adj" fmla="val 12000"/>
            </a:avLst>
          </a:prstGeom>
          <a:solidFill>
            <a:srgbClr val="B4492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1500" b="1" i="0" dirty="0">
                <a:solidFill>
                  <a:srgbClr val="FFFFFF"/>
                </a:solidFill>
                <a:latin typeface="Montserrat"/>
              </a:rPr>
              <a:t>Refine</a:t>
            </a:r>
          </a:p>
        </p:txBody>
      </p:sp>
      <p:cxnSp>
        <p:nvCxnSpPr>
          <p:cNvPr id="56" name="Loop"/>
          <p:cNvCxnSpPr/>
          <p:nvPr/>
        </p:nvCxnSpPr>
        <p:spPr>
          <a:xfrm>
            <a:off x="9220200" y="3606800"/>
            <a:ext cx="0" cy="355600"/>
          </a:xfrm>
          <a:prstGeom prst="line">
            <a:avLst/>
          </a:prstGeom>
          <a:ln w="19050">
            <a:solidFill>
              <a:srgbClr val="B4492F"/>
            </a:solidFill>
            <a:prstDash val="dash"/>
          </a:ln>
        </p:spPr>
      </p:cxnSp>
      <p:cxnSp>
        <p:nvCxnSpPr>
          <p:cNvPr id="57" name="Loop"/>
          <p:cNvCxnSpPr/>
          <p:nvPr/>
        </p:nvCxnSpPr>
        <p:spPr>
          <a:xfrm flipH="1">
            <a:off x="5334000" y="3962400"/>
            <a:ext cx="3886200" cy="0"/>
          </a:xfrm>
          <a:prstGeom prst="line">
            <a:avLst/>
          </a:prstGeom>
          <a:ln w="19050">
            <a:solidFill>
              <a:srgbClr val="B4492F"/>
            </a:solidFill>
            <a:prstDash val="dash"/>
          </a:ln>
        </p:spPr>
      </p:cxnSp>
      <p:cxnSp>
        <p:nvCxnSpPr>
          <p:cNvPr id="58" name="Loop"/>
          <p:cNvCxnSpPr/>
          <p:nvPr/>
        </p:nvCxnSpPr>
        <p:spPr>
          <a:xfrm flipV="1">
            <a:off x="5334000" y="3619500"/>
            <a:ext cx="0" cy="342900"/>
          </a:xfrm>
          <a:prstGeom prst="line">
            <a:avLst/>
          </a:prstGeom>
          <a:ln w="19050">
            <a:solidFill>
              <a:srgbClr val="B4492F"/>
            </a:solidFill>
            <a:prstDash val="dash"/>
            <a:tailEnd type="triangle" w="med" len="med"/>
          </a:ln>
        </p:spPr>
      </p:cxnSp>
      <p:sp>
        <p:nvSpPr>
          <p:cNvPr id="59" name="Text"/>
          <p:cNvSpPr/>
          <p:nvPr/>
        </p:nvSpPr>
        <p:spPr>
          <a:xfrm>
            <a:off x="5626100" y="4087091"/>
            <a:ext cx="2616200" cy="279400"/>
          </a:xfrm>
          <a:prstGeom prst="roundRect">
            <a:avLst>
              <a:gd name="adj" fmla="val 12000"/>
            </a:avLst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1450" b="0" i="1" dirty="0">
                <a:solidFill>
                  <a:srgbClr val="B4492F"/>
                </a:solidFill>
                <a:latin typeface="Montserrat"/>
              </a:rPr>
              <a:t>repeat until the tests pass</a:t>
            </a:r>
          </a:p>
        </p:txBody>
      </p:sp>
      <p:cxnSp>
        <p:nvCxnSpPr>
          <p:cNvPr id="60" name="Arrow"/>
          <p:cNvCxnSpPr/>
          <p:nvPr/>
        </p:nvCxnSpPr>
        <p:spPr>
          <a:xfrm>
            <a:off x="10083800" y="3302000"/>
            <a:ext cx="228600" cy="0"/>
          </a:xfrm>
          <a:prstGeom prst="line">
            <a:avLst/>
          </a:prstGeom>
          <a:ln w="19050">
            <a:solidFill>
              <a:srgbClr val="5F574D"/>
            </a:solidFill>
            <a:tailEnd type="triangle" w="med" len="med"/>
          </a:ln>
        </p:spPr>
      </p:cxnSp>
      <p:sp>
        <p:nvSpPr>
          <p:cNvPr id="61" name="Output"/>
          <p:cNvSpPr/>
          <p:nvPr/>
        </p:nvSpPr>
        <p:spPr>
          <a:xfrm>
            <a:off x="10312400" y="2997200"/>
            <a:ext cx="1320800" cy="609600"/>
          </a:xfrm>
          <a:prstGeom prst="roundRect">
            <a:avLst>
              <a:gd name="adj" fmla="val 12000"/>
            </a:avLst>
          </a:prstGeom>
          <a:solidFill>
            <a:srgbClr val="ECE4D6"/>
          </a:solidFill>
          <a:ln w="15875">
            <a:solidFill>
              <a:srgbClr val="CFC5B5"/>
            </a:solidFill>
          </a:ln>
        </p:spPr>
        <p:txBody>
          <a:bodyPr wrap="square" lIns="0" tIns="0" rIns="0" bIns="0" anchor="ctr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1500" b="1" i="0" dirty="0">
                <a:solidFill>
                  <a:srgbClr val="1F1D1A"/>
                </a:solidFill>
                <a:latin typeface="Montserrat"/>
              </a:rPr>
              <a:t>Runnable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1500" b="1" i="0" dirty="0">
                <a:solidFill>
                  <a:srgbClr val="1F1D1A"/>
                </a:solidFill>
                <a:latin typeface="Montserrat"/>
              </a:rPr>
              <a:t>workflow</a:t>
            </a:r>
          </a:p>
        </p:txBody>
      </p:sp>
      <p:sp>
        <p:nvSpPr>
          <p:cNvPr id="62" name="Text"/>
          <p:cNvSpPr/>
          <p:nvPr/>
        </p:nvSpPr>
        <p:spPr>
          <a:xfrm>
            <a:off x="10426699" y="3858491"/>
            <a:ext cx="1066800" cy="508000"/>
          </a:xfrm>
          <a:prstGeom prst="roundRect">
            <a:avLst>
              <a:gd name="adj" fmla="val 12000"/>
            </a:avLst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sz="1600" b="1" i="1" dirty="0">
                <a:solidFill>
                  <a:srgbClr val="B4492F"/>
                </a:solidFill>
                <a:latin typeface="Montserrat"/>
              </a:rPr>
              <a:t>reuse it</a:t>
            </a:r>
          </a:p>
          <a:p>
            <a:pPr algn="ctr"/>
            <a:r>
              <a:rPr lang="en-US" sz="1600" b="1" i="1" dirty="0">
                <a:solidFill>
                  <a:srgbClr val="B4492F"/>
                </a:solidFill>
                <a:latin typeface="Montserrat"/>
              </a:rPr>
              <a:t>next time</a:t>
            </a:r>
          </a:p>
        </p:txBody>
      </p:sp>
    </p:spTree>
    <p:extLst>
      <p:ext uri="{BB962C8B-B14F-4D97-AF65-F5344CB8AC3E}">
        <p14:creationId xmlns:p14="http://schemas.microsoft.com/office/powerpoint/2010/main" val="2888169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4B6670-817F-2726-F6BF-06ECE8EDF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762" y="2143257"/>
            <a:ext cx="6700238" cy="3570522"/>
          </a:xfrm>
          <a:prstGeom prst="rect">
            <a:avLst/>
          </a:prstGeom>
        </p:spPr>
      </p:pic>
      <p:sp>
        <p:nvSpPr>
          <p:cNvPr id="100" name="Kicker"/>
          <p:cNvSpPr/>
          <p:nvPr/>
        </p:nvSpPr>
        <p:spPr>
          <a:xfrm>
            <a:off x="812800" y="304800"/>
            <a:ext cx="10566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spc="150" dirty="0">
                <a:solidFill>
                  <a:srgbClr val="B4492F"/>
                </a:solidFill>
                <a:latin typeface="Montserrat"/>
              </a:rPr>
              <a:t>WORKED EXAMPLE · BOB'S TASK</a:t>
            </a:r>
            <a:endParaRPr lang="en-US" dirty="0">
              <a:latin typeface="Montserrat"/>
            </a:endParaRPr>
          </a:p>
        </p:txBody>
      </p:sp>
      <p:sp>
        <p:nvSpPr>
          <p:cNvPr id="101" name="Title"/>
          <p:cNvSpPr>
            <a:spLocks noGrp="1"/>
          </p:cNvSpPr>
          <p:nvPr>
            <p:ph type="title"/>
          </p:nvPr>
        </p:nvSpPr>
        <p:spPr>
          <a:xfrm>
            <a:off x="812800" y="762000"/>
            <a:ext cx="10566400" cy="447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b="0" dirty="0">
                <a:solidFill>
                  <a:srgbClr val="1F1D1A"/>
                </a:solidFill>
                <a:latin typeface="Montserrat"/>
              </a:rPr>
              <a:t>Bob's task: find and read ten years of papers</a:t>
            </a:r>
            <a:endParaRPr lang="en-US" sz="2800" dirty="0">
              <a:latin typeface="Montserrat"/>
            </a:endParaRPr>
          </a:p>
        </p:txBody>
      </p:sp>
      <p:sp>
        <p:nvSpPr>
          <p:cNvPr id="102" name="Text"/>
          <p:cNvSpPr/>
          <p:nvPr/>
        </p:nvSpPr>
        <p:spPr>
          <a:xfrm>
            <a:off x="711200" y="1574800"/>
            <a:ext cx="46482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spc="100" dirty="0">
                <a:solidFill>
                  <a:srgbClr val="5F574D"/>
                </a:solidFill>
                <a:latin typeface="Montserrat"/>
              </a:rPr>
              <a:t>BOB'S GOAL</a:t>
            </a:r>
            <a:endParaRPr lang="en-US" dirty="0">
              <a:latin typeface="Montserrat"/>
            </a:endParaRPr>
          </a:p>
        </p:txBody>
      </p:sp>
      <p:sp>
        <p:nvSpPr>
          <p:cNvPr id="103" name="Text"/>
          <p:cNvSpPr/>
          <p:nvPr/>
        </p:nvSpPr>
        <p:spPr>
          <a:xfrm>
            <a:off x="711200" y="1879600"/>
            <a:ext cx="4648200" cy="120747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b="0" dirty="0">
                <a:solidFill>
                  <a:srgbClr val="1F1D1A"/>
                </a:solidFill>
                <a:latin typeface="Montserrat"/>
              </a:rPr>
              <a:t>An introduction for a journal paper on </a:t>
            </a:r>
            <a:r>
              <a:rPr lang="en-US" b="1" dirty="0">
                <a:solidFill>
                  <a:srgbClr val="1F1D1A"/>
                </a:solidFill>
                <a:latin typeface="Montserrat"/>
              </a:rPr>
              <a:t>MHD simulations of sunspot formation</a:t>
            </a:r>
            <a:r>
              <a:rPr lang="en-US" b="0" dirty="0">
                <a:solidFill>
                  <a:srgbClr val="1F1D1A"/>
                </a:solidFill>
                <a:latin typeface="Montserrat"/>
              </a:rPr>
              <a:t>, tracing earlier theories and simulations.</a:t>
            </a:r>
            <a:endParaRPr lang="en-US" dirty="0">
              <a:latin typeface="Montserrat"/>
            </a:endParaRPr>
          </a:p>
        </p:txBody>
      </p:sp>
      <p:sp>
        <p:nvSpPr>
          <p:cNvPr id="104" name="Text"/>
          <p:cNvSpPr/>
          <p:nvPr/>
        </p:nvSpPr>
        <p:spPr>
          <a:xfrm>
            <a:off x="711200" y="3175000"/>
            <a:ext cx="46482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spc="100" dirty="0">
                <a:solidFill>
                  <a:srgbClr val="5F574D"/>
                </a:solidFill>
                <a:latin typeface="Montserrat"/>
              </a:rPr>
              <a:t>HOW HE DOES IT TODAY</a:t>
            </a:r>
            <a:endParaRPr lang="en-US" sz="1600" dirty="0">
              <a:latin typeface="Montserrat"/>
            </a:endParaRPr>
          </a:p>
        </p:txBody>
      </p:sp>
      <p:sp>
        <p:nvSpPr>
          <p:cNvPr id="105" name="Text"/>
          <p:cNvSpPr/>
          <p:nvPr/>
        </p:nvSpPr>
        <p:spPr>
          <a:xfrm>
            <a:off x="711200" y="3479800"/>
            <a:ext cx="4648200" cy="70771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dirty="0">
                <a:solidFill>
                  <a:srgbClr val="1F1D1A"/>
                </a:solidFill>
                <a:latin typeface="Montserrat"/>
              </a:rPr>
              <a:t>Searches, downloads and reads by hand, or with Claude chat. </a:t>
            </a:r>
          </a:p>
        </p:txBody>
      </p:sp>
      <p:sp>
        <p:nvSpPr>
          <p:cNvPr id="106" name="Text"/>
          <p:cNvSpPr/>
          <p:nvPr/>
        </p:nvSpPr>
        <p:spPr>
          <a:xfrm>
            <a:off x="711200" y="4368800"/>
            <a:ext cx="46482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sz="1600" b="1" spc="100" dirty="0">
                <a:solidFill>
                  <a:srgbClr val="5F574D"/>
                </a:solidFill>
                <a:latin typeface="Montserrat"/>
              </a:rPr>
              <a:t>TODAY'S DEMO</a:t>
            </a:r>
          </a:p>
        </p:txBody>
      </p:sp>
      <p:sp>
        <p:nvSpPr>
          <p:cNvPr id="107" name="Text"/>
          <p:cNvSpPr/>
          <p:nvPr/>
        </p:nvSpPr>
        <p:spPr>
          <a:xfrm>
            <a:off x="711200" y="4673600"/>
            <a:ext cx="4648200" cy="889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b="0" dirty="0">
                <a:solidFill>
                  <a:srgbClr val="1F1D1A"/>
                </a:solidFill>
                <a:latin typeface="Montserrat"/>
              </a:rPr>
              <a:t>The first half: </a:t>
            </a:r>
            <a:r>
              <a:rPr lang="en-US" b="1" dirty="0">
                <a:solidFill>
                  <a:srgbClr val="1F1D1A"/>
                </a:solidFill>
                <a:latin typeface="Montserrat"/>
              </a:rPr>
              <a:t>search NASA ADS for 2016–2026</a:t>
            </a:r>
            <a:r>
              <a:rPr lang="en-US" b="0" dirty="0">
                <a:solidFill>
                  <a:srgbClr val="1F1D1A"/>
                </a:solidFill>
                <a:latin typeface="Montserrat"/>
              </a:rPr>
              <a:t>, download the free PDFs, summarize the core papers.</a:t>
            </a:r>
            <a:endParaRPr lang="en-US" dirty="0">
              <a:latin typeface="Montserrat"/>
            </a:endParaRPr>
          </a:p>
        </p:txBody>
      </p:sp>
      <p:sp>
        <p:nvSpPr>
          <p:cNvPr id="108" name="Text"/>
          <p:cNvSpPr/>
          <p:nvPr/>
        </p:nvSpPr>
        <p:spPr>
          <a:xfrm>
            <a:off x="6497566" y="1416050"/>
            <a:ext cx="4688629" cy="63817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lIns="0" tIns="0" rIns="0" bIns="0" anchor="t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50" b="1" dirty="0">
                <a:solidFill>
                  <a:schemeClr val="bg2">
                    <a:lumMod val="10000"/>
                  </a:schemeClr>
                </a:solidFill>
                <a:latin typeface="Montserrat"/>
              </a:rPr>
              <a:t>NASA ADS: </a:t>
            </a:r>
            <a:r>
              <a:rPr lang="en-US" sz="1850" b="0" dirty="0" err="1">
                <a:solidFill>
                  <a:schemeClr val="bg2">
                    <a:lumMod val="10000"/>
                  </a:schemeClr>
                </a:solidFill>
                <a:latin typeface="Montserrat"/>
              </a:rPr>
              <a:t>ui.adsabs.harvard.edu</a:t>
            </a:r>
            <a:endParaRPr lang="en-US" sz="1850" dirty="0">
              <a:solidFill>
                <a:schemeClr val="bg2">
                  <a:lumMod val="10000"/>
                </a:schemeClr>
              </a:solidFill>
              <a:latin typeface="Montserrat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50" b="0" dirty="0">
                <a:solidFill>
                  <a:schemeClr val="bg2">
                    <a:lumMod val="10000"/>
                  </a:schemeClr>
                </a:solidFill>
                <a:latin typeface="Montserrat"/>
              </a:rPr>
              <a:t>free to search, with an API for scripts</a:t>
            </a:r>
            <a:endParaRPr lang="en-US" sz="1850" dirty="0">
              <a:solidFill>
                <a:schemeClr val="bg2">
                  <a:lumMod val="10000"/>
                </a:schemeClr>
              </a:solidFill>
              <a:latin typeface="Montserrat"/>
            </a:endParaRPr>
          </a:p>
        </p:txBody>
      </p:sp>
      <p:sp>
        <p:nvSpPr>
          <p:cNvPr id="109" name="Rule bar"/>
          <p:cNvSpPr/>
          <p:nvPr/>
        </p:nvSpPr>
        <p:spPr>
          <a:xfrm>
            <a:off x="469899" y="6111172"/>
            <a:ext cx="50800" cy="508000"/>
          </a:xfrm>
          <a:prstGeom prst="rect">
            <a:avLst/>
          </a:prstGeom>
          <a:solidFill>
            <a:srgbClr val="B4492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0" name="Text"/>
          <p:cNvSpPr/>
          <p:nvPr/>
        </p:nvSpPr>
        <p:spPr>
          <a:xfrm>
            <a:off x="698499" y="6263572"/>
            <a:ext cx="10337800" cy="50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0" dirty="0">
                <a:solidFill>
                  <a:srgbClr val="1F1D1A"/>
                </a:solidFill>
                <a:latin typeface="Montserrat"/>
              </a:rPr>
              <a:t>Writing the LaTeX introduction comes later, </a:t>
            </a:r>
            <a:r>
              <a:rPr lang="en-US" b="1" dirty="0">
                <a:solidFill>
                  <a:srgbClr val="1F1D1A"/>
                </a:solidFill>
                <a:latin typeface="Montserrat"/>
              </a:rPr>
              <a:t>built on these summaries</a:t>
            </a:r>
            <a:r>
              <a:rPr lang="en-US" b="0" dirty="0">
                <a:solidFill>
                  <a:srgbClr val="1F1D1A"/>
                </a:solidFill>
                <a:latin typeface="Montserrat"/>
              </a:rPr>
              <a:t>.</a:t>
            </a:r>
            <a:endParaRPr lang="en-US" dirty="0">
              <a:latin typeface="Montserrat"/>
            </a:endParaRPr>
          </a:p>
        </p:txBody>
      </p:sp>
      <p:sp>
        <p:nvSpPr>
          <p:cNvPr id="111" name="Page"/>
          <p:cNvSpPr/>
          <p:nvPr/>
        </p:nvSpPr>
        <p:spPr>
          <a:xfrm>
            <a:off x="10312400" y="6375400"/>
            <a:ext cx="1320800" cy="241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0">
                <a:solidFill>
                  <a:srgbClr val="5F574D"/>
                </a:solidFill>
                <a:latin typeface="Montserrat"/>
              </a:rPr>
              <a:t>4 / 14</a:t>
            </a:r>
            <a:endParaRPr lang="en-US" sz="1100" dirty="0"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632014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icker"/>
          <p:cNvSpPr/>
          <p:nvPr/>
        </p:nvSpPr>
        <p:spPr>
          <a:xfrm>
            <a:off x="812800" y="304800"/>
            <a:ext cx="10566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b="1" spc="150" dirty="0">
                <a:solidFill>
                  <a:srgbClr val="B4492F"/>
                </a:solidFill>
                <a:latin typeface="Montserrat"/>
              </a:rPr>
              <a:t>PATTERN 1 · WHO DOES EACH STEP</a:t>
            </a:r>
            <a:endParaRPr lang="en-US" sz="1800" dirty="0">
              <a:latin typeface="Montserrat"/>
            </a:endParaRPr>
          </a:p>
        </p:txBody>
      </p:sp>
      <p:sp>
        <p:nvSpPr>
          <p:cNvPr id="11" name="Title"/>
          <p:cNvSpPr>
            <a:spLocks noGrp="1"/>
          </p:cNvSpPr>
          <p:nvPr>
            <p:ph type="title"/>
          </p:nvPr>
        </p:nvSpPr>
        <p:spPr>
          <a:xfrm>
            <a:off x="812800" y="762000"/>
            <a:ext cx="10566400" cy="447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200" b="0" dirty="0">
                <a:solidFill>
                  <a:srgbClr val="1F1D1A"/>
                </a:solidFill>
                <a:latin typeface="Montserrat"/>
              </a:rPr>
              <a:t>Every step goes to one of four owners</a:t>
            </a:r>
            <a:endParaRPr lang="en-US" sz="3200" dirty="0">
              <a:latin typeface="Montserra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DDAAC40-F53C-918D-666A-7D9009603878}"/>
              </a:ext>
            </a:extLst>
          </p:cNvPr>
          <p:cNvGrpSpPr/>
          <p:nvPr/>
        </p:nvGrpSpPr>
        <p:grpSpPr>
          <a:xfrm>
            <a:off x="508000" y="1742442"/>
            <a:ext cx="11176000" cy="4089400"/>
            <a:chOff x="461818" y="1734127"/>
            <a:chExt cx="11171382" cy="4089400"/>
          </a:xfrm>
        </p:grpSpPr>
        <p:sp>
          <p:nvSpPr>
            <p:cNvPr id="12" name="Card You"/>
            <p:cNvSpPr/>
            <p:nvPr/>
          </p:nvSpPr>
          <p:spPr>
            <a:xfrm>
              <a:off x="461818" y="1734127"/>
              <a:ext cx="2631720" cy="4089400"/>
            </a:xfrm>
            <a:prstGeom prst="roundRect">
              <a:avLst>
                <a:gd name="adj" fmla="val 6154"/>
              </a:avLst>
            </a:prstGeom>
            <a:solidFill>
              <a:srgbClr val="ECE4D6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Bar"/>
            <p:cNvSpPr/>
            <p:nvPr/>
          </p:nvSpPr>
          <p:spPr>
            <a:xfrm>
              <a:off x="461818" y="1734127"/>
              <a:ext cx="2631720" cy="82893"/>
            </a:xfrm>
            <a:prstGeom prst="rect">
              <a:avLst/>
            </a:prstGeom>
            <a:solidFill>
              <a:srgbClr val="1F4466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"/>
            <p:cNvSpPr/>
            <p:nvPr/>
          </p:nvSpPr>
          <p:spPr>
            <a:xfrm>
              <a:off x="676652" y="2093331"/>
              <a:ext cx="2202051" cy="41446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2000" b="1" dirty="0">
                  <a:solidFill>
                    <a:srgbClr val="1F4466"/>
                  </a:solidFill>
                  <a:latin typeface="Montserrat"/>
                </a:rPr>
                <a:t>You</a:t>
              </a:r>
              <a:endParaRPr lang="en-US" sz="2000" dirty="0">
                <a:latin typeface="Montserrat"/>
              </a:endParaRPr>
            </a:p>
          </p:txBody>
        </p:sp>
        <p:sp>
          <p:nvSpPr>
            <p:cNvPr id="15" name="Text"/>
            <p:cNvSpPr/>
            <p:nvPr/>
          </p:nvSpPr>
          <p:spPr>
            <a:xfrm>
              <a:off x="676652" y="2645953"/>
              <a:ext cx="2202051" cy="151970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15000"/>
                </a:lnSpc>
                <a:spcBef>
                  <a:spcPts val="0"/>
                </a:spcBef>
                <a:buNone/>
              </a:pPr>
              <a:r>
                <a:rPr lang="en-US" sz="1600" b="0" dirty="0">
                  <a:solidFill>
                    <a:srgbClr val="1F1D1A"/>
                  </a:solidFill>
                  <a:latin typeface="Montserrat"/>
                </a:rPr>
                <a:t>Steps that need your judgment: what the topic really is, what matters, what to keep.</a:t>
              </a:r>
              <a:endParaRPr lang="en-US" sz="1600" dirty="0">
                <a:latin typeface="Montserrat"/>
              </a:endParaRPr>
            </a:p>
          </p:txBody>
        </p:sp>
        <p:sp>
          <p:nvSpPr>
            <p:cNvPr id="16" name="Rule"/>
            <p:cNvSpPr/>
            <p:nvPr/>
          </p:nvSpPr>
          <p:spPr>
            <a:xfrm>
              <a:off x="676652" y="4331449"/>
              <a:ext cx="2202051" cy="13816"/>
            </a:xfrm>
            <a:prstGeom prst="rect">
              <a:avLst/>
            </a:prstGeom>
            <a:solidFill>
              <a:srgbClr val="CFC5B5"/>
            </a:solidFill>
            <a:ln>
              <a:noFill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7" name="Text"/>
            <p:cNvSpPr/>
            <p:nvPr/>
          </p:nvSpPr>
          <p:spPr>
            <a:xfrm>
              <a:off x="676652" y="4497235"/>
              <a:ext cx="2202051" cy="22104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400" b="1" spc="100" dirty="0">
                  <a:solidFill>
                    <a:srgbClr val="5F574D"/>
                  </a:solidFill>
                  <a:latin typeface="Montserrat"/>
                </a:rPr>
                <a:t>IN BOB’S TASK</a:t>
              </a:r>
              <a:endParaRPr lang="en-US" sz="1400" dirty="0">
                <a:latin typeface="Montserrat"/>
              </a:endParaRPr>
            </a:p>
          </p:txBody>
        </p:sp>
        <p:sp>
          <p:nvSpPr>
            <p:cNvPr id="18" name="Text"/>
            <p:cNvSpPr/>
            <p:nvPr/>
          </p:nvSpPr>
          <p:spPr>
            <a:xfrm>
              <a:off x="676652" y="4773546"/>
              <a:ext cx="2202051" cy="88419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15000"/>
                </a:lnSpc>
                <a:spcBef>
                  <a:spcPts val="0"/>
                </a:spcBef>
                <a:buNone/>
              </a:pPr>
              <a:r>
                <a:rPr lang="en-US" sz="1600" b="0" dirty="0">
                  <a:solidFill>
                    <a:srgbClr val="1F1D1A"/>
                  </a:solidFill>
                  <a:latin typeface="Montserrat"/>
                </a:rPr>
                <a:t>Choose the keywords. Pick the core papers.</a:t>
              </a:r>
              <a:endParaRPr lang="en-US" sz="1600" dirty="0">
                <a:latin typeface="Montserrat"/>
              </a:endParaRPr>
            </a:p>
          </p:txBody>
        </p:sp>
        <p:sp>
          <p:nvSpPr>
            <p:cNvPr id="19" name="Card A script"/>
            <p:cNvSpPr/>
            <p:nvPr/>
          </p:nvSpPr>
          <p:spPr>
            <a:xfrm>
              <a:off x="3308372" y="1734127"/>
              <a:ext cx="2631720" cy="4089400"/>
            </a:xfrm>
            <a:prstGeom prst="roundRect">
              <a:avLst>
                <a:gd name="adj" fmla="val 6154"/>
              </a:avLst>
            </a:prstGeom>
            <a:solidFill>
              <a:srgbClr val="ECE4D6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Bar"/>
            <p:cNvSpPr/>
            <p:nvPr/>
          </p:nvSpPr>
          <p:spPr>
            <a:xfrm>
              <a:off x="3308372" y="1734127"/>
              <a:ext cx="2631720" cy="82893"/>
            </a:xfrm>
            <a:prstGeom prst="rect">
              <a:avLst/>
            </a:prstGeom>
            <a:solidFill>
              <a:srgbClr val="5E6E80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"/>
            <p:cNvSpPr/>
            <p:nvPr/>
          </p:nvSpPr>
          <p:spPr>
            <a:xfrm>
              <a:off x="3523206" y="2093331"/>
              <a:ext cx="2202051" cy="41446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2000" b="1" dirty="0">
                  <a:solidFill>
                    <a:srgbClr val="5E6E80"/>
                  </a:solidFill>
                  <a:latin typeface="Montserrat"/>
                </a:rPr>
                <a:t>A script</a:t>
              </a:r>
              <a:endParaRPr lang="en-US" sz="2000" dirty="0">
                <a:latin typeface="Montserrat"/>
              </a:endParaRPr>
            </a:p>
          </p:txBody>
        </p:sp>
        <p:sp>
          <p:nvSpPr>
            <p:cNvPr id="22" name="Text"/>
            <p:cNvSpPr/>
            <p:nvPr/>
          </p:nvSpPr>
          <p:spPr>
            <a:xfrm>
              <a:off x="3523205" y="2645953"/>
              <a:ext cx="2416884" cy="151970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15000"/>
                </a:lnSpc>
                <a:spcBef>
                  <a:spcPts val="0"/>
                </a:spcBef>
                <a:buNone/>
              </a:pPr>
              <a:r>
                <a:rPr lang="en-US" sz="1600" b="0" dirty="0">
                  <a:solidFill>
                    <a:srgbClr val="1F1D1A"/>
                  </a:solidFill>
                  <a:latin typeface="Montserrat"/>
                </a:rPr>
                <a:t>Steps that give the same output for the same input, every time. </a:t>
              </a:r>
              <a:r>
                <a:rPr lang="en-US" sz="1600" b="0" dirty="0">
                  <a:solidFill>
                    <a:schemeClr val="accent2">
                      <a:lumMod val="50000"/>
                    </a:schemeClr>
                  </a:solidFill>
                  <a:latin typeface="Montserrat"/>
                </a:rPr>
                <a:t>No AI needed.</a:t>
              </a:r>
              <a:endParaRPr lang="en-US" sz="1600" dirty="0">
                <a:solidFill>
                  <a:schemeClr val="accent2">
                    <a:lumMod val="50000"/>
                  </a:schemeClr>
                </a:solidFill>
                <a:latin typeface="Montserrat"/>
              </a:endParaRPr>
            </a:p>
          </p:txBody>
        </p:sp>
        <p:sp>
          <p:nvSpPr>
            <p:cNvPr id="23" name="Rule"/>
            <p:cNvSpPr/>
            <p:nvPr/>
          </p:nvSpPr>
          <p:spPr>
            <a:xfrm>
              <a:off x="3523206" y="4331449"/>
              <a:ext cx="2202051" cy="13816"/>
            </a:xfrm>
            <a:prstGeom prst="rect">
              <a:avLst/>
            </a:prstGeom>
            <a:solidFill>
              <a:srgbClr val="CFC5B5"/>
            </a:solidFill>
            <a:ln>
              <a:noFill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24" name="Text"/>
            <p:cNvSpPr/>
            <p:nvPr/>
          </p:nvSpPr>
          <p:spPr>
            <a:xfrm>
              <a:off x="3523206" y="4497235"/>
              <a:ext cx="2202051" cy="22104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400" b="1" spc="100" dirty="0">
                  <a:solidFill>
                    <a:srgbClr val="5F574D"/>
                  </a:solidFill>
                  <a:latin typeface="Montserrat"/>
                </a:rPr>
                <a:t>IN BOB’S TASK</a:t>
              </a:r>
              <a:endParaRPr lang="en-US" sz="1400" dirty="0">
                <a:latin typeface="Montserrat"/>
              </a:endParaRPr>
            </a:p>
          </p:txBody>
        </p:sp>
        <p:sp>
          <p:nvSpPr>
            <p:cNvPr id="25" name="Text"/>
            <p:cNvSpPr/>
            <p:nvPr/>
          </p:nvSpPr>
          <p:spPr>
            <a:xfrm>
              <a:off x="3523206" y="4773546"/>
              <a:ext cx="2202051" cy="88419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15000"/>
                </a:lnSpc>
                <a:spcBef>
                  <a:spcPts val="0"/>
                </a:spcBef>
                <a:buNone/>
              </a:pPr>
              <a:r>
                <a:rPr lang="en-US" sz="1600" b="0" dirty="0">
                  <a:solidFill>
                    <a:srgbClr val="1F1D1A"/>
                  </a:solidFill>
                  <a:latin typeface="Montserrat"/>
                </a:rPr>
                <a:t>Query the ADS API, save the CSV, download free PDFs.</a:t>
              </a:r>
              <a:endParaRPr lang="en-US" sz="1600" dirty="0">
                <a:latin typeface="Montserrat"/>
              </a:endParaRPr>
            </a:p>
          </p:txBody>
        </p:sp>
        <p:sp>
          <p:nvSpPr>
            <p:cNvPr id="26" name="Card Claude"/>
            <p:cNvSpPr/>
            <p:nvPr/>
          </p:nvSpPr>
          <p:spPr>
            <a:xfrm>
              <a:off x="6154926" y="1734127"/>
              <a:ext cx="2631720" cy="4089400"/>
            </a:xfrm>
            <a:prstGeom prst="roundRect">
              <a:avLst>
                <a:gd name="adj" fmla="val 6154"/>
              </a:avLst>
            </a:prstGeom>
            <a:solidFill>
              <a:srgbClr val="ECE4D6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Bar"/>
            <p:cNvSpPr/>
            <p:nvPr/>
          </p:nvSpPr>
          <p:spPr>
            <a:xfrm>
              <a:off x="6154926" y="1734127"/>
              <a:ext cx="2631720" cy="82893"/>
            </a:xfrm>
            <a:prstGeom prst="rect">
              <a:avLst/>
            </a:prstGeom>
            <a:solidFill>
              <a:srgbClr val="B4492F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"/>
            <p:cNvSpPr/>
            <p:nvPr/>
          </p:nvSpPr>
          <p:spPr>
            <a:xfrm>
              <a:off x="6369760" y="2093331"/>
              <a:ext cx="2202051" cy="41446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2000" b="1" dirty="0">
                  <a:solidFill>
                    <a:srgbClr val="B4492F"/>
                  </a:solidFill>
                  <a:latin typeface="Montserrat"/>
                </a:rPr>
                <a:t>Claude</a:t>
              </a:r>
              <a:endParaRPr lang="en-US" sz="2000" dirty="0">
                <a:latin typeface="Montserrat"/>
              </a:endParaRPr>
            </a:p>
          </p:txBody>
        </p:sp>
        <p:sp>
          <p:nvSpPr>
            <p:cNvPr id="29" name="Text"/>
            <p:cNvSpPr/>
            <p:nvPr/>
          </p:nvSpPr>
          <p:spPr>
            <a:xfrm>
              <a:off x="6369760" y="2645953"/>
              <a:ext cx="2202051" cy="151970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15000"/>
                </a:lnSpc>
                <a:spcBef>
                  <a:spcPts val="0"/>
                </a:spcBef>
                <a:buNone/>
              </a:pPr>
              <a:r>
                <a:rPr lang="en-US" sz="1600" b="0" dirty="0">
                  <a:solidFill>
                    <a:srgbClr val="1F1D1A"/>
                  </a:solidFill>
                  <a:latin typeface="Montserrat"/>
                </a:rPr>
                <a:t>Steps that need judgment over text: </a:t>
              </a:r>
              <a:r>
                <a:rPr lang="en-US" sz="1600" b="0" dirty="0">
                  <a:solidFill>
                    <a:schemeClr val="accent2">
                      <a:lumMod val="50000"/>
                    </a:schemeClr>
                  </a:solidFill>
                  <a:latin typeface="Montserrat"/>
                </a:rPr>
                <a:t>reading, summarizing, drafting.</a:t>
              </a:r>
              <a:endParaRPr lang="en-US" sz="1600" dirty="0">
                <a:solidFill>
                  <a:schemeClr val="accent2">
                    <a:lumMod val="50000"/>
                  </a:schemeClr>
                </a:solidFill>
                <a:latin typeface="Montserrat"/>
              </a:endParaRPr>
            </a:p>
          </p:txBody>
        </p:sp>
        <p:sp>
          <p:nvSpPr>
            <p:cNvPr id="30" name="Rule"/>
            <p:cNvSpPr/>
            <p:nvPr/>
          </p:nvSpPr>
          <p:spPr>
            <a:xfrm>
              <a:off x="6369760" y="4331449"/>
              <a:ext cx="2202051" cy="13816"/>
            </a:xfrm>
            <a:prstGeom prst="rect">
              <a:avLst/>
            </a:prstGeom>
            <a:solidFill>
              <a:srgbClr val="CFC5B5"/>
            </a:solidFill>
            <a:ln>
              <a:noFill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31" name="Text"/>
            <p:cNvSpPr/>
            <p:nvPr/>
          </p:nvSpPr>
          <p:spPr>
            <a:xfrm>
              <a:off x="6369760" y="4497235"/>
              <a:ext cx="2202051" cy="22104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400" b="1" spc="100" dirty="0">
                  <a:solidFill>
                    <a:srgbClr val="5F574D"/>
                  </a:solidFill>
                  <a:latin typeface="Montserrat"/>
                </a:rPr>
                <a:t>IN BOB’S TASK</a:t>
              </a:r>
              <a:endParaRPr lang="en-US" sz="1400" dirty="0">
                <a:latin typeface="Montserrat"/>
              </a:endParaRPr>
            </a:p>
          </p:txBody>
        </p:sp>
        <p:sp>
          <p:nvSpPr>
            <p:cNvPr id="32" name="Text"/>
            <p:cNvSpPr/>
            <p:nvPr/>
          </p:nvSpPr>
          <p:spPr>
            <a:xfrm>
              <a:off x="6262344" y="4773546"/>
              <a:ext cx="2416884" cy="88419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15000"/>
                </a:lnSpc>
                <a:spcBef>
                  <a:spcPts val="0"/>
                </a:spcBef>
                <a:buNone/>
              </a:pPr>
              <a:r>
                <a:rPr lang="en-US" sz="1600" b="0" dirty="0">
                  <a:solidFill>
                    <a:srgbClr val="1F1D1A"/>
                  </a:solidFill>
                  <a:latin typeface="Montserrat"/>
                </a:rPr>
                <a:t>Summarize each paper, with a page number for every claim.</a:t>
              </a:r>
              <a:endParaRPr lang="en-US" sz="1600" dirty="0">
                <a:latin typeface="Montserrat"/>
              </a:endParaRPr>
            </a:p>
          </p:txBody>
        </p:sp>
        <p:sp>
          <p:nvSpPr>
            <p:cNvPr id="33" name="Card A checker"/>
            <p:cNvSpPr/>
            <p:nvPr/>
          </p:nvSpPr>
          <p:spPr>
            <a:xfrm>
              <a:off x="9001480" y="1734127"/>
              <a:ext cx="2631720" cy="4089400"/>
            </a:xfrm>
            <a:prstGeom prst="roundRect">
              <a:avLst>
                <a:gd name="adj" fmla="val 6154"/>
              </a:avLst>
            </a:prstGeom>
            <a:solidFill>
              <a:srgbClr val="ECE4D6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Bar"/>
            <p:cNvSpPr/>
            <p:nvPr/>
          </p:nvSpPr>
          <p:spPr>
            <a:xfrm>
              <a:off x="9001480" y="1734127"/>
              <a:ext cx="2631720" cy="82893"/>
            </a:xfrm>
            <a:prstGeom prst="rect">
              <a:avLst/>
            </a:prstGeom>
            <a:solidFill>
              <a:srgbClr val="3D7A4F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"/>
            <p:cNvSpPr/>
            <p:nvPr/>
          </p:nvSpPr>
          <p:spPr>
            <a:xfrm>
              <a:off x="9216314" y="2093331"/>
              <a:ext cx="2202051" cy="414466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2000" b="1" dirty="0">
                  <a:solidFill>
                    <a:srgbClr val="3D7A4F"/>
                  </a:solidFill>
                  <a:latin typeface="Montserrat"/>
                </a:rPr>
                <a:t>A checker</a:t>
              </a:r>
              <a:endParaRPr lang="en-US" sz="2000" dirty="0">
                <a:latin typeface="Montserrat"/>
              </a:endParaRPr>
            </a:p>
          </p:txBody>
        </p:sp>
        <p:sp>
          <p:nvSpPr>
            <p:cNvPr id="36" name="Text"/>
            <p:cNvSpPr/>
            <p:nvPr/>
          </p:nvSpPr>
          <p:spPr>
            <a:xfrm>
              <a:off x="9108895" y="2600406"/>
              <a:ext cx="2416886" cy="151970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15000"/>
                </a:lnSpc>
                <a:spcBef>
                  <a:spcPts val="0"/>
                </a:spcBef>
                <a:buNone/>
              </a:pPr>
              <a:r>
                <a:rPr lang="en-US" sz="1600" b="0" dirty="0">
                  <a:solidFill>
                    <a:srgbClr val="1F1D1A"/>
                  </a:solidFill>
                  <a:latin typeface="Montserrat"/>
                </a:rPr>
                <a:t>A separate, read-only check. </a:t>
              </a:r>
            </a:p>
            <a:p>
              <a:pPr marL="0" indent="0" algn="l">
                <a:lnSpc>
                  <a:spcPct val="115000"/>
                </a:lnSpc>
                <a:spcBef>
                  <a:spcPts val="0"/>
                </a:spcBef>
                <a:buNone/>
              </a:pPr>
              <a:r>
                <a:rPr lang="en-US" sz="1600" b="0" dirty="0">
                  <a:solidFill>
                    <a:schemeClr val="accent2">
                      <a:lumMod val="50000"/>
                    </a:schemeClr>
                  </a:solidFill>
                  <a:latin typeface="Montserrat"/>
                </a:rPr>
                <a:t>An agent checking its own work is not independent.</a:t>
              </a:r>
              <a:endParaRPr lang="en-US" sz="1600" dirty="0">
                <a:solidFill>
                  <a:schemeClr val="accent2">
                    <a:lumMod val="50000"/>
                  </a:schemeClr>
                </a:solidFill>
                <a:latin typeface="Montserrat"/>
              </a:endParaRPr>
            </a:p>
          </p:txBody>
        </p:sp>
        <p:sp>
          <p:nvSpPr>
            <p:cNvPr id="37" name="Rule"/>
            <p:cNvSpPr/>
            <p:nvPr/>
          </p:nvSpPr>
          <p:spPr>
            <a:xfrm>
              <a:off x="9216314" y="4331449"/>
              <a:ext cx="2202051" cy="13816"/>
            </a:xfrm>
            <a:prstGeom prst="rect">
              <a:avLst/>
            </a:prstGeom>
            <a:solidFill>
              <a:srgbClr val="CFC5B5"/>
            </a:solidFill>
            <a:ln>
              <a:noFill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38" name="Text"/>
            <p:cNvSpPr/>
            <p:nvPr/>
          </p:nvSpPr>
          <p:spPr>
            <a:xfrm>
              <a:off x="9216314" y="4497235"/>
              <a:ext cx="2202051" cy="22104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400" b="1" spc="100" dirty="0">
                  <a:solidFill>
                    <a:srgbClr val="5F574D"/>
                  </a:solidFill>
                  <a:latin typeface="Montserrat"/>
                </a:rPr>
                <a:t>IN BOB’S TASK</a:t>
              </a:r>
              <a:endParaRPr lang="en-US" sz="1400" dirty="0">
                <a:latin typeface="Montserrat"/>
              </a:endParaRPr>
            </a:p>
          </p:txBody>
        </p:sp>
        <p:sp>
          <p:nvSpPr>
            <p:cNvPr id="39" name="Text"/>
            <p:cNvSpPr/>
            <p:nvPr/>
          </p:nvSpPr>
          <p:spPr>
            <a:xfrm>
              <a:off x="9216314" y="4773546"/>
              <a:ext cx="2202051" cy="88419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15000"/>
                </a:lnSpc>
                <a:spcBef>
                  <a:spcPts val="0"/>
                </a:spcBef>
                <a:buNone/>
              </a:pPr>
              <a:r>
                <a:rPr lang="en-US" sz="1600" b="0" dirty="0">
                  <a:solidFill>
                    <a:srgbClr val="1F1D1A"/>
                  </a:solidFill>
                  <a:latin typeface="Montserrat"/>
                </a:rPr>
                <a:t>Compare each claim in a summary with the PDF page.</a:t>
              </a:r>
              <a:endParaRPr lang="en-US" sz="1600" dirty="0">
                <a:latin typeface="Montserrat"/>
              </a:endParaRPr>
            </a:p>
          </p:txBody>
        </p:sp>
      </p:grpSp>
      <p:sp>
        <p:nvSpPr>
          <p:cNvPr id="40" name="Takeaway"/>
          <p:cNvSpPr/>
          <p:nvPr/>
        </p:nvSpPr>
        <p:spPr>
          <a:xfrm>
            <a:off x="812800" y="6216650"/>
            <a:ext cx="10566400" cy="279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1F1D1A"/>
                </a:solidFill>
                <a:latin typeface="Montserrat"/>
              </a:rPr>
              <a:t>Rule of thumb: </a:t>
            </a:r>
            <a:r>
              <a:rPr lang="en-US" b="0" dirty="0">
                <a:solidFill>
                  <a:srgbClr val="1F1D1A"/>
                </a:solidFill>
                <a:latin typeface="Montserrat"/>
              </a:rPr>
              <a:t>give each step </a:t>
            </a:r>
            <a:r>
              <a:rPr lang="en-US" b="1" dirty="0">
                <a:solidFill>
                  <a:srgbClr val="1F1D1A"/>
                </a:solidFill>
                <a:latin typeface="Montserrat"/>
              </a:rPr>
              <a:t>the least machinery that does it reliably.</a:t>
            </a:r>
            <a:endParaRPr lang="en-US" dirty="0">
              <a:latin typeface="Montserrat"/>
            </a:endParaRPr>
          </a:p>
        </p:txBody>
      </p:sp>
      <p:sp>
        <p:nvSpPr>
          <p:cNvPr id="41" name="Page"/>
          <p:cNvSpPr/>
          <p:nvPr/>
        </p:nvSpPr>
        <p:spPr>
          <a:xfrm>
            <a:off x="10312400" y="6375400"/>
            <a:ext cx="1320800" cy="241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0">
                <a:solidFill>
                  <a:srgbClr val="5F574D"/>
                </a:solidFill>
                <a:latin typeface="Montserrat"/>
              </a:rPr>
              <a:t>5 / 14</a:t>
            </a:r>
            <a:endParaRPr lang="en-US" sz="1100" dirty="0"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543624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icker"/>
          <p:cNvSpPr/>
          <p:nvPr/>
        </p:nvSpPr>
        <p:spPr>
          <a:xfrm>
            <a:off x="812800" y="304800"/>
            <a:ext cx="10566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b="1" spc="150" dirty="0">
                <a:solidFill>
                  <a:srgbClr val="B4492F"/>
                </a:solidFill>
                <a:latin typeface="Montserrat"/>
              </a:rPr>
              <a:t>PATTERN 2 · HOW MUCH TO BUILD</a:t>
            </a:r>
            <a:endParaRPr lang="en-US" sz="1800" dirty="0">
              <a:latin typeface="Montserrat"/>
            </a:endParaRPr>
          </a:p>
        </p:txBody>
      </p:sp>
      <p:sp>
        <p:nvSpPr>
          <p:cNvPr id="11" name="Title"/>
          <p:cNvSpPr>
            <a:spLocks noGrp="1"/>
          </p:cNvSpPr>
          <p:nvPr>
            <p:ph type="title"/>
          </p:nvPr>
        </p:nvSpPr>
        <p:spPr>
          <a:xfrm>
            <a:off x="812800" y="762000"/>
            <a:ext cx="10566400" cy="447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b="0" dirty="0">
                <a:solidFill>
                  <a:srgbClr val="1F1D1A"/>
                </a:solidFill>
                <a:latin typeface="Montserrat"/>
              </a:rPr>
              <a:t>Package only what you will reuse</a:t>
            </a:r>
            <a:endParaRPr lang="en-US" sz="2800" dirty="0">
              <a:latin typeface="Montserra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596E12E-8355-68D6-7901-ABA4D5B98F90}"/>
              </a:ext>
            </a:extLst>
          </p:cNvPr>
          <p:cNvGrpSpPr/>
          <p:nvPr/>
        </p:nvGrpSpPr>
        <p:grpSpPr>
          <a:xfrm>
            <a:off x="711199" y="1597665"/>
            <a:ext cx="11185236" cy="3757977"/>
            <a:chOff x="812801" y="1905000"/>
            <a:chExt cx="10566400" cy="3569178"/>
          </a:xfrm>
        </p:grpSpPr>
        <p:sp>
          <p:nvSpPr>
            <p:cNvPr id="12" name="Card Prompt"/>
            <p:cNvSpPr/>
            <p:nvPr/>
          </p:nvSpPr>
          <p:spPr>
            <a:xfrm>
              <a:off x="812801" y="1905000"/>
              <a:ext cx="2390747" cy="3505200"/>
            </a:xfrm>
            <a:prstGeom prst="roundRect">
              <a:avLst>
                <a:gd name="adj" fmla="val 6154"/>
              </a:avLst>
            </a:prstGeom>
            <a:solidFill>
              <a:srgbClr val="ECE4D6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"/>
            <p:cNvSpPr/>
            <p:nvPr/>
          </p:nvSpPr>
          <p:spPr>
            <a:xfrm>
              <a:off x="933780" y="2070100"/>
              <a:ext cx="50800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600" b="1" dirty="0">
                  <a:solidFill>
                    <a:srgbClr val="B4492F"/>
                  </a:solidFill>
                  <a:latin typeface="Montserrat"/>
                </a:rPr>
                <a:t>1</a:t>
              </a:r>
              <a:endParaRPr lang="en-US" sz="1600" dirty="0">
                <a:latin typeface="Montserrat"/>
              </a:endParaRPr>
            </a:p>
          </p:txBody>
        </p:sp>
        <p:sp>
          <p:nvSpPr>
            <p:cNvPr id="14" name="Text"/>
            <p:cNvSpPr/>
            <p:nvPr/>
          </p:nvSpPr>
          <p:spPr>
            <a:xfrm>
              <a:off x="1016000" y="2387600"/>
              <a:ext cx="2082800" cy="381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2000" b="1" dirty="0">
                  <a:solidFill>
                    <a:srgbClr val="1F1D1A"/>
                  </a:solidFill>
                  <a:latin typeface="Montserrat"/>
                </a:rPr>
                <a:t>Prompt</a:t>
              </a:r>
              <a:endParaRPr lang="en-US" sz="2000" dirty="0">
                <a:latin typeface="Montserrat"/>
              </a:endParaRPr>
            </a:p>
          </p:txBody>
        </p:sp>
        <p:sp>
          <p:nvSpPr>
            <p:cNvPr id="15" name="Text"/>
            <p:cNvSpPr/>
            <p:nvPr/>
          </p:nvSpPr>
          <p:spPr>
            <a:xfrm>
              <a:off x="933780" y="2895600"/>
              <a:ext cx="2082801" cy="1092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15000"/>
                </a:lnSpc>
                <a:spcBef>
                  <a:spcPts val="0"/>
                </a:spcBef>
                <a:buNone/>
              </a:pPr>
              <a:r>
                <a:rPr lang="en-US" sz="1600" b="0" dirty="0">
                  <a:solidFill>
                    <a:srgbClr val="1F1D1A"/>
                  </a:solidFill>
                  <a:latin typeface="Montserrat"/>
                </a:rPr>
                <a:t>One request, typed into Claude.</a:t>
              </a:r>
              <a:endParaRPr lang="en-US" sz="1600" dirty="0">
                <a:latin typeface="Montserrat"/>
              </a:endParaRPr>
            </a:p>
          </p:txBody>
        </p:sp>
        <p:sp>
          <p:nvSpPr>
            <p:cNvPr id="16" name="Rule"/>
            <p:cNvSpPr/>
            <p:nvPr/>
          </p:nvSpPr>
          <p:spPr>
            <a:xfrm>
              <a:off x="1016000" y="3987800"/>
              <a:ext cx="2082800" cy="12700"/>
            </a:xfrm>
            <a:prstGeom prst="rect">
              <a:avLst/>
            </a:prstGeom>
            <a:solidFill>
              <a:srgbClr val="CFC5B5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"/>
            <p:cNvSpPr/>
            <p:nvPr/>
          </p:nvSpPr>
          <p:spPr>
            <a:xfrm>
              <a:off x="1016000" y="4114800"/>
              <a:ext cx="20828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300" b="1" spc="100" dirty="0">
                  <a:solidFill>
                    <a:srgbClr val="5F574D"/>
                  </a:solidFill>
                  <a:latin typeface="Montserrat"/>
                </a:rPr>
                <a:t>WORTH IT WHEN</a:t>
              </a:r>
              <a:endParaRPr lang="en-US" sz="1300" dirty="0">
                <a:latin typeface="Montserrat"/>
              </a:endParaRPr>
            </a:p>
          </p:txBody>
        </p:sp>
        <p:sp>
          <p:nvSpPr>
            <p:cNvPr id="18" name="Text"/>
            <p:cNvSpPr/>
            <p:nvPr/>
          </p:nvSpPr>
          <p:spPr>
            <a:xfrm>
              <a:off x="1015999" y="4368800"/>
              <a:ext cx="2082801" cy="990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15000"/>
                </a:lnSpc>
                <a:spcBef>
                  <a:spcPts val="0"/>
                </a:spcBef>
                <a:buNone/>
              </a:pPr>
              <a:r>
                <a:rPr lang="en-US" sz="1600" b="0" dirty="0">
                  <a:solidFill>
                    <a:srgbClr val="1F1D1A"/>
                  </a:solidFill>
                  <a:latin typeface="Montserrat"/>
                </a:rPr>
                <a:t>You do it once, or you are still working out the steps.</a:t>
              </a:r>
              <a:endParaRPr lang="en-US" sz="1600" dirty="0">
                <a:latin typeface="Montserrat"/>
              </a:endParaRPr>
            </a:p>
          </p:txBody>
        </p:sp>
        <p:sp>
          <p:nvSpPr>
            <p:cNvPr id="20" name="Card Skill"/>
            <p:cNvSpPr/>
            <p:nvPr/>
          </p:nvSpPr>
          <p:spPr>
            <a:xfrm>
              <a:off x="3324526" y="1905000"/>
              <a:ext cx="2790851" cy="3505200"/>
            </a:xfrm>
            <a:prstGeom prst="roundRect">
              <a:avLst>
                <a:gd name="adj" fmla="val 6154"/>
              </a:avLst>
            </a:prstGeom>
            <a:solidFill>
              <a:srgbClr val="ECE4D6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"/>
            <p:cNvSpPr/>
            <p:nvPr/>
          </p:nvSpPr>
          <p:spPr>
            <a:xfrm>
              <a:off x="3626179" y="2070100"/>
              <a:ext cx="50800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600" b="1" dirty="0">
                  <a:solidFill>
                    <a:srgbClr val="B4492F"/>
                  </a:solidFill>
                  <a:latin typeface="Montserrat"/>
                </a:rPr>
                <a:t>2</a:t>
              </a:r>
              <a:endParaRPr lang="en-US" sz="1600" dirty="0">
                <a:latin typeface="Montserrat"/>
              </a:endParaRPr>
            </a:p>
          </p:txBody>
        </p:sp>
        <p:sp>
          <p:nvSpPr>
            <p:cNvPr id="22" name="Text"/>
            <p:cNvSpPr/>
            <p:nvPr/>
          </p:nvSpPr>
          <p:spPr>
            <a:xfrm>
              <a:off x="3505201" y="2387600"/>
              <a:ext cx="2082800" cy="381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2000" b="1" dirty="0">
                  <a:solidFill>
                    <a:srgbClr val="1F1D1A"/>
                  </a:solidFill>
                  <a:latin typeface="Montserrat"/>
                </a:rPr>
                <a:t>Skill</a:t>
              </a:r>
              <a:endParaRPr lang="en-US" sz="2000" dirty="0">
                <a:latin typeface="Montserrat"/>
              </a:endParaRPr>
            </a:p>
          </p:txBody>
        </p:sp>
        <p:sp>
          <p:nvSpPr>
            <p:cNvPr id="23" name="Text"/>
            <p:cNvSpPr/>
            <p:nvPr/>
          </p:nvSpPr>
          <p:spPr>
            <a:xfrm>
              <a:off x="3504865" y="2806700"/>
              <a:ext cx="2557157" cy="1092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15000"/>
                </a:lnSpc>
                <a:spcBef>
                  <a:spcPts val="0"/>
                </a:spcBef>
                <a:buNone/>
              </a:pPr>
              <a:r>
                <a:rPr lang="en-US" sz="1600" b="0" dirty="0">
                  <a:solidFill>
                    <a:srgbClr val="1F1D1A"/>
                  </a:solidFill>
                  <a:latin typeface="Montserrat"/>
                </a:rPr>
                <a:t>A folder: SKILL.md with steps and checks, plus scripts. </a:t>
              </a:r>
              <a:r>
                <a:rPr lang="en-US" sz="1600" b="0" dirty="0">
                  <a:solidFill>
                    <a:schemeClr val="accent2">
                      <a:lumMod val="50000"/>
                    </a:schemeClr>
                  </a:solidFill>
                  <a:latin typeface="Montserrat"/>
                </a:rPr>
                <a:t>Claude loads it when a request matches</a:t>
              </a:r>
              <a:r>
                <a:rPr lang="en-US" sz="1600" b="0" dirty="0">
                  <a:solidFill>
                    <a:srgbClr val="1F1D1A"/>
                  </a:solidFill>
                  <a:latin typeface="Montserrat"/>
                </a:rPr>
                <a:t>.</a:t>
              </a:r>
              <a:endParaRPr lang="en-US" sz="1600" dirty="0">
                <a:latin typeface="Montserrat"/>
              </a:endParaRPr>
            </a:p>
          </p:txBody>
        </p:sp>
        <p:sp>
          <p:nvSpPr>
            <p:cNvPr id="24" name="Rule"/>
            <p:cNvSpPr/>
            <p:nvPr/>
          </p:nvSpPr>
          <p:spPr>
            <a:xfrm>
              <a:off x="3708400" y="3987800"/>
              <a:ext cx="2082800" cy="12700"/>
            </a:xfrm>
            <a:prstGeom prst="rect">
              <a:avLst/>
            </a:prstGeom>
            <a:solidFill>
              <a:srgbClr val="CFC5B5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"/>
            <p:cNvSpPr/>
            <p:nvPr/>
          </p:nvSpPr>
          <p:spPr>
            <a:xfrm>
              <a:off x="3708399" y="4101068"/>
              <a:ext cx="20828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300" b="1" spc="100" dirty="0">
                  <a:solidFill>
                    <a:srgbClr val="5F574D"/>
                  </a:solidFill>
                  <a:latin typeface="Montserrat"/>
                </a:rPr>
                <a:t>WORTH IT WHEN</a:t>
              </a:r>
              <a:endParaRPr lang="en-US" sz="1300" dirty="0">
                <a:latin typeface="Montserrat"/>
              </a:endParaRPr>
            </a:p>
          </p:txBody>
        </p:sp>
        <p:sp>
          <p:nvSpPr>
            <p:cNvPr id="26" name="Text"/>
            <p:cNvSpPr/>
            <p:nvPr/>
          </p:nvSpPr>
          <p:spPr>
            <a:xfrm>
              <a:off x="3405488" y="4438650"/>
              <a:ext cx="2634763" cy="990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15000"/>
                </a:lnSpc>
                <a:spcBef>
                  <a:spcPts val="0"/>
                </a:spcBef>
                <a:buNone/>
              </a:pPr>
              <a:r>
                <a:rPr lang="en-US" sz="1600" b="0" dirty="0">
                  <a:solidFill>
                    <a:srgbClr val="1F1D1A"/>
                  </a:solidFill>
                  <a:latin typeface="Montserrat"/>
                </a:rPr>
                <a:t>The same steps repeat with new inputs. Bob: a new topic every few weeks.</a:t>
              </a:r>
              <a:endParaRPr lang="en-US" sz="1600" dirty="0">
                <a:latin typeface="Montserrat"/>
              </a:endParaRPr>
            </a:p>
          </p:txBody>
        </p:sp>
        <p:sp>
          <p:nvSpPr>
            <p:cNvPr id="28" name="Card Subagent"/>
            <p:cNvSpPr/>
            <p:nvPr/>
          </p:nvSpPr>
          <p:spPr>
            <a:xfrm>
              <a:off x="6197600" y="1905000"/>
              <a:ext cx="2489200" cy="3505200"/>
            </a:xfrm>
            <a:prstGeom prst="roundRect">
              <a:avLst>
                <a:gd name="adj" fmla="val 6154"/>
              </a:avLst>
            </a:prstGeom>
            <a:solidFill>
              <a:srgbClr val="ECE4D6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"/>
            <p:cNvSpPr/>
            <p:nvPr/>
          </p:nvSpPr>
          <p:spPr>
            <a:xfrm>
              <a:off x="6318579" y="2070100"/>
              <a:ext cx="50800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600" b="1" dirty="0">
                  <a:solidFill>
                    <a:srgbClr val="B4492F"/>
                  </a:solidFill>
                  <a:latin typeface="Montserrat"/>
                </a:rPr>
                <a:t>3</a:t>
              </a:r>
              <a:endParaRPr lang="en-US" sz="1600" dirty="0">
                <a:latin typeface="Montserrat"/>
              </a:endParaRPr>
            </a:p>
          </p:txBody>
        </p:sp>
        <p:sp>
          <p:nvSpPr>
            <p:cNvPr id="30" name="Text"/>
            <p:cNvSpPr/>
            <p:nvPr/>
          </p:nvSpPr>
          <p:spPr>
            <a:xfrm>
              <a:off x="6400800" y="2387600"/>
              <a:ext cx="2082800" cy="381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2000" b="1" dirty="0">
                  <a:solidFill>
                    <a:srgbClr val="1F1D1A"/>
                  </a:solidFill>
                  <a:latin typeface="Montserrat"/>
                </a:rPr>
                <a:t>Subagent</a:t>
              </a:r>
              <a:endParaRPr lang="en-US" sz="2000" dirty="0">
                <a:latin typeface="Montserrat"/>
              </a:endParaRPr>
            </a:p>
          </p:txBody>
        </p:sp>
        <p:sp>
          <p:nvSpPr>
            <p:cNvPr id="31" name="Text"/>
            <p:cNvSpPr/>
            <p:nvPr/>
          </p:nvSpPr>
          <p:spPr>
            <a:xfrm>
              <a:off x="6318576" y="2789990"/>
              <a:ext cx="2286000" cy="1092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15000"/>
                </a:lnSpc>
                <a:spcBef>
                  <a:spcPts val="0"/>
                </a:spcBef>
                <a:buNone/>
              </a:pPr>
              <a:r>
                <a:rPr lang="en-US" sz="1600" b="0" dirty="0">
                  <a:solidFill>
                    <a:srgbClr val="1F1D1A"/>
                  </a:solidFill>
                  <a:latin typeface="Montserrat"/>
                </a:rPr>
                <a:t>A separate Claude with its own tools and context. </a:t>
              </a:r>
              <a:r>
                <a:rPr lang="en-US" sz="1600" b="0" dirty="0">
                  <a:solidFill>
                    <a:schemeClr val="accent2">
                      <a:lumMod val="50000"/>
                    </a:schemeClr>
                  </a:solidFill>
                  <a:latin typeface="Montserrat"/>
                </a:rPr>
                <a:t>It hands back a short report.</a:t>
              </a:r>
              <a:endParaRPr lang="en-US" sz="1600" dirty="0">
                <a:solidFill>
                  <a:schemeClr val="accent2">
                    <a:lumMod val="50000"/>
                  </a:schemeClr>
                </a:solidFill>
                <a:latin typeface="Montserrat"/>
              </a:endParaRPr>
            </a:p>
          </p:txBody>
        </p:sp>
        <p:sp>
          <p:nvSpPr>
            <p:cNvPr id="32" name="Rule"/>
            <p:cNvSpPr/>
            <p:nvPr/>
          </p:nvSpPr>
          <p:spPr>
            <a:xfrm>
              <a:off x="6400800" y="3987800"/>
              <a:ext cx="2082800" cy="12700"/>
            </a:xfrm>
            <a:prstGeom prst="rect">
              <a:avLst/>
            </a:prstGeom>
            <a:solidFill>
              <a:srgbClr val="CFC5B5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"/>
            <p:cNvSpPr/>
            <p:nvPr/>
          </p:nvSpPr>
          <p:spPr>
            <a:xfrm>
              <a:off x="6400800" y="4114800"/>
              <a:ext cx="20828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300" b="1" spc="100" dirty="0">
                  <a:solidFill>
                    <a:srgbClr val="5F574D"/>
                  </a:solidFill>
                  <a:latin typeface="Montserrat"/>
                </a:rPr>
                <a:t>WORTH IT WHEN</a:t>
              </a:r>
              <a:endParaRPr lang="en-US" sz="1300" dirty="0">
                <a:latin typeface="Montserrat"/>
              </a:endParaRPr>
            </a:p>
          </p:txBody>
        </p:sp>
        <p:sp>
          <p:nvSpPr>
            <p:cNvPr id="34" name="Text"/>
            <p:cNvSpPr/>
            <p:nvPr/>
          </p:nvSpPr>
          <p:spPr>
            <a:xfrm>
              <a:off x="6267778" y="4337992"/>
              <a:ext cx="2336798" cy="990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15000"/>
                </a:lnSpc>
                <a:spcBef>
                  <a:spcPts val="0"/>
                </a:spcBef>
                <a:buNone/>
              </a:pPr>
              <a:r>
                <a:rPr lang="en-US" sz="1600" b="0" dirty="0">
                  <a:solidFill>
                    <a:srgbClr val="1F1D1A"/>
                  </a:solidFill>
                  <a:latin typeface="Montserrat"/>
                </a:rPr>
                <a:t>Reading 20 PDFs would flood the main chat, </a:t>
              </a:r>
            </a:p>
            <a:p>
              <a:pPr marL="0" indent="0" algn="l">
                <a:lnSpc>
                  <a:spcPct val="115000"/>
                </a:lnSpc>
                <a:spcBef>
                  <a:spcPts val="0"/>
                </a:spcBef>
                <a:buNone/>
              </a:pPr>
              <a:r>
                <a:rPr lang="en-US" sz="1600" b="0" dirty="0">
                  <a:solidFill>
                    <a:srgbClr val="1F1D1A"/>
                  </a:solidFill>
                  <a:latin typeface="Montserrat"/>
                </a:rPr>
                <a:t>or you need a separate check.</a:t>
              </a:r>
              <a:endParaRPr lang="en-US" sz="1600" dirty="0">
                <a:latin typeface="Montserrat"/>
              </a:endParaRPr>
            </a:p>
          </p:txBody>
        </p:sp>
        <p:sp>
          <p:nvSpPr>
            <p:cNvPr id="36" name="Card Share"/>
            <p:cNvSpPr/>
            <p:nvPr/>
          </p:nvSpPr>
          <p:spPr>
            <a:xfrm>
              <a:off x="8804045" y="1905000"/>
              <a:ext cx="2575156" cy="3505200"/>
            </a:xfrm>
            <a:prstGeom prst="roundRect">
              <a:avLst>
                <a:gd name="adj" fmla="val 6154"/>
              </a:avLst>
            </a:prstGeom>
            <a:solidFill>
              <a:srgbClr val="ECE4D6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"/>
            <p:cNvSpPr/>
            <p:nvPr/>
          </p:nvSpPr>
          <p:spPr>
            <a:xfrm>
              <a:off x="9010979" y="2070100"/>
              <a:ext cx="508000" cy="228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600" b="1" dirty="0">
                  <a:solidFill>
                    <a:srgbClr val="B4492F"/>
                  </a:solidFill>
                  <a:latin typeface="Montserrat"/>
                </a:rPr>
                <a:t>4</a:t>
              </a:r>
              <a:endParaRPr lang="en-US" sz="1600" dirty="0">
                <a:latin typeface="Montserrat"/>
              </a:endParaRPr>
            </a:p>
          </p:txBody>
        </p:sp>
        <p:sp>
          <p:nvSpPr>
            <p:cNvPr id="38" name="Text"/>
            <p:cNvSpPr/>
            <p:nvPr/>
          </p:nvSpPr>
          <p:spPr>
            <a:xfrm>
              <a:off x="9093200" y="2387600"/>
              <a:ext cx="2082800" cy="3810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2000" b="1" dirty="0">
                  <a:solidFill>
                    <a:srgbClr val="1F1D1A"/>
                  </a:solidFill>
                  <a:latin typeface="Montserrat"/>
                </a:rPr>
                <a:t>Share</a:t>
              </a:r>
              <a:endParaRPr lang="en-US" sz="2000" dirty="0">
                <a:latin typeface="Montserrat"/>
              </a:endParaRPr>
            </a:p>
          </p:txBody>
        </p:sp>
        <p:sp>
          <p:nvSpPr>
            <p:cNvPr id="39" name="Text"/>
            <p:cNvSpPr/>
            <p:nvPr/>
          </p:nvSpPr>
          <p:spPr>
            <a:xfrm>
              <a:off x="8948622" y="2803608"/>
              <a:ext cx="2286000" cy="1092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15000"/>
                </a:lnSpc>
                <a:spcBef>
                  <a:spcPts val="0"/>
                </a:spcBef>
                <a:buNone/>
              </a:pPr>
              <a:r>
                <a:rPr lang="en-US" sz="1600" b="0" dirty="0">
                  <a:solidFill>
                    <a:srgbClr val="1F1D1A"/>
                  </a:solidFill>
                  <a:latin typeface="Montserrat"/>
                </a:rPr>
                <a:t>Bundle the skill and agents as a plugin, or upload the skill to </a:t>
              </a:r>
              <a:r>
                <a:rPr lang="en-US" sz="1600" b="0" dirty="0" err="1">
                  <a:solidFill>
                    <a:srgbClr val="1F1D1A"/>
                  </a:solidFill>
                  <a:latin typeface="Montserrat"/>
                </a:rPr>
                <a:t>Cowork</a:t>
              </a:r>
              <a:r>
                <a:rPr lang="zh-CN" altLang="en-US" sz="1600" b="0" dirty="0">
                  <a:solidFill>
                    <a:srgbClr val="1F1D1A"/>
                  </a:solidFill>
                  <a:latin typeface="Montserrat"/>
                </a:rPr>
                <a:t> </a:t>
              </a:r>
              <a:r>
                <a:rPr lang="en-US" altLang="zh-CN" sz="1600" b="0" dirty="0">
                  <a:solidFill>
                    <a:srgbClr val="1F1D1A"/>
                  </a:solidFill>
                  <a:latin typeface="Montserrat"/>
                </a:rPr>
                <a:t>desktop</a:t>
              </a:r>
              <a:r>
                <a:rPr lang="en-US" sz="1600" b="0" dirty="0">
                  <a:solidFill>
                    <a:srgbClr val="1F1D1A"/>
                  </a:solidFill>
                  <a:latin typeface="Montserrat"/>
                </a:rPr>
                <a:t>.</a:t>
              </a:r>
              <a:endParaRPr lang="en-US" sz="1600" dirty="0">
                <a:latin typeface="Montserrat"/>
              </a:endParaRPr>
            </a:p>
          </p:txBody>
        </p:sp>
        <p:sp>
          <p:nvSpPr>
            <p:cNvPr id="40" name="Rule"/>
            <p:cNvSpPr/>
            <p:nvPr/>
          </p:nvSpPr>
          <p:spPr>
            <a:xfrm>
              <a:off x="9093200" y="3987800"/>
              <a:ext cx="2082800" cy="12700"/>
            </a:xfrm>
            <a:prstGeom prst="rect">
              <a:avLst/>
            </a:prstGeom>
            <a:solidFill>
              <a:srgbClr val="CFC5B5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"/>
            <p:cNvSpPr/>
            <p:nvPr/>
          </p:nvSpPr>
          <p:spPr>
            <a:xfrm>
              <a:off x="9093200" y="4114800"/>
              <a:ext cx="20828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300" b="1" spc="100" dirty="0">
                  <a:solidFill>
                    <a:srgbClr val="5F574D"/>
                  </a:solidFill>
                  <a:latin typeface="Montserrat"/>
                </a:rPr>
                <a:t>WORTH IT WHEN</a:t>
              </a:r>
              <a:endParaRPr lang="en-US" sz="1300" dirty="0">
                <a:latin typeface="Montserrat"/>
              </a:endParaRPr>
            </a:p>
          </p:txBody>
        </p:sp>
        <p:sp>
          <p:nvSpPr>
            <p:cNvPr id="42" name="Text"/>
            <p:cNvSpPr/>
            <p:nvPr/>
          </p:nvSpPr>
          <p:spPr>
            <a:xfrm>
              <a:off x="8991599" y="4483578"/>
              <a:ext cx="2286000" cy="990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l">
                <a:lnSpc>
                  <a:spcPct val="115000"/>
                </a:lnSpc>
                <a:spcBef>
                  <a:spcPts val="0"/>
                </a:spcBef>
                <a:buNone/>
              </a:pPr>
              <a:r>
                <a:rPr lang="en-US" sz="1600" b="0" dirty="0">
                  <a:solidFill>
                    <a:srgbClr val="1F1D1A"/>
                  </a:solidFill>
                  <a:latin typeface="Montserrat"/>
                </a:rPr>
                <a:t>Someone else will run it, or </a:t>
              </a:r>
              <a:r>
                <a:rPr lang="en-US" sz="1600" b="0" dirty="0">
                  <a:solidFill>
                    <a:schemeClr val="accent2">
                      <a:lumMod val="50000"/>
                    </a:schemeClr>
                  </a:solidFill>
                  <a:latin typeface="Montserrat"/>
                </a:rPr>
                <a:t>you want it without a terminal.</a:t>
              </a:r>
              <a:endParaRPr lang="en-US" sz="1600" dirty="0">
                <a:solidFill>
                  <a:schemeClr val="accent2">
                    <a:lumMod val="50000"/>
                  </a:schemeClr>
                </a:solidFill>
                <a:latin typeface="Montserrat"/>
              </a:endParaRPr>
            </a:p>
          </p:txBody>
        </p:sp>
      </p:grpSp>
      <p:cxnSp>
        <p:nvCxnSpPr>
          <p:cNvPr id="43" name="Line"/>
          <p:cNvCxnSpPr>
            <a:cxnSpLocks/>
          </p:cNvCxnSpPr>
          <p:nvPr/>
        </p:nvCxnSpPr>
        <p:spPr>
          <a:xfrm>
            <a:off x="722745" y="5715000"/>
            <a:ext cx="11173690" cy="0"/>
          </a:xfrm>
          <a:prstGeom prst="line">
            <a:avLst/>
          </a:prstGeom>
          <a:ln w="25400">
            <a:solidFill>
              <a:srgbClr val="B4492F"/>
            </a:solidFill>
            <a:tailEnd type="triangle" w="med" len="med"/>
          </a:ln>
        </p:spPr>
      </p:cxnSp>
      <p:sp>
        <p:nvSpPr>
          <p:cNvPr id="44" name="Text"/>
          <p:cNvSpPr/>
          <p:nvPr/>
        </p:nvSpPr>
        <p:spPr>
          <a:xfrm>
            <a:off x="762000" y="5811017"/>
            <a:ext cx="5080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0" dirty="0">
                <a:latin typeface="Montserrat"/>
              </a:rPr>
              <a:t>Less to build, less to break</a:t>
            </a:r>
            <a:endParaRPr lang="en-US" sz="1600" dirty="0">
              <a:latin typeface="Montserrat"/>
            </a:endParaRPr>
          </a:p>
        </p:txBody>
      </p:sp>
      <p:sp>
        <p:nvSpPr>
          <p:cNvPr id="45" name="Text"/>
          <p:cNvSpPr/>
          <p:nvPr/>
        </p:nvSpPr>
        <p:spPr>
          <a:xfrm>
            <a:off x="6350002" y="5852404"/>
            <a:ext cx="50800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rgbClr val="B4492F"/>
                </a:solidFill>
                <a:latin typeface="Montserrat"/>
              </a:rPr>
              <a:t>More to build, more to break</a:t>
            </a:r>
            <a:endParaRPr lang="en-US" sz="1600" dirty="0">
              <a:latin typeface="Montserrat"/>
            </a:endParaRPr>
          </a:p>
        </p:txBody>
      </p:sp>
      <p:sp>
        <p:nvSpPr>
          <p:cNvPr id="46" name="Takeaway"/>
          <p:cNvSpPr/>
          <p:nvPr/>
        </p:nvSpPr>
        <p:spPr>
          <a:xfrm>
            <a:off x="2466170" y="6352772"/>
            <a:ext cx="10566400" cy="279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0" dirty="0">
                <a:solidFill>
                  <a:srgbClr val="1F1D1A"/>
                </a:solidFill>
                <a:latin typeface="Montserrat"/>
              </a:rPr>
              <a:t>Climb one rung only when </a:t>
            </a:r>
            <a:r>
              <a:rPr lang="en-US" sz="1600" b="1" dirty="0">
                <a:solidFill>
                  <a:srgbClr val="1F1D1A"/>
                </a:solidFill>
                <a:latin typeface="Montserrat"/>
              </a:rPr>
              <a:t>the rung below stops being enough.</a:t>
            </a:r>
            <a:endParaRPr lang="en-US" sz="1600" dirty="0">
              <a:latin typeface="Montserrat"/>
            </a:endParaRPr>
          </a:p>
        </p:txBody>
      </p:sp>
      <p:sp>
        <p:nvSpPr>
          <p:cNvPr id="47" name="Page"/>
          <p:cNvSpPr/>
          <p:nvPr/>
        </p:nvSpPr>
        <p:spPr>
          <a:xfrm>
            <a:off x="10312400" y="6375400"/>
            <a:ext cx="1320800" cy="241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0">
                <a:solidFill>
                  <a:srgbClr val="5F574D"/>
                </a:solidFill>
                <a:latin typeface="Montserrat"/>
              </a:rPr>
              <a:t>6 / 14</a:t>
            </a:r>
            <a:endParaRPr lang="en-US" sz="1100" dirty="0"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477809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icker"/>
          <p:cNvSpPr/>
          <p:nvPr/>
        </p:nvSpPr>
        <p:spPr>
          <a:xfrm>
            <a:off x="812800" y="304800"/>
            <a:ext cx="10566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b="1" spc="150" dirty="0">
                <a:solidFill>
                  <a:srgbClr val="B4492F"/>
                </a:solidFill>
                <a:latin typeface="Montserrat"/>
              </a:rPr>
              <a:t>PATTERN 3 · WHERE IT RUNS</a:t>
            </a:r>
            <a:endParaRPr lang="en-US" sz="1800" dirty="0">
              <a:latin typeface="Montserrat"/>
            </a:endParaRPr>
          </a:p>
        </p:txBody>
      </p:sp>
      <p:sp>
        <p:nvSpPr>
          <p:cNvPr id="11" name="Title"/>
          <p:cNvSpPr>
            <a:spLocks noGrp="1"/>
          </p:cNvSpPr>
          <p:nvPr>
            <p:ph type="title"/>
          </p:nvPr>
        </p:nvSpPr>
        <p:spPr>
          <a:xfrm>
            <a:off x="812800" y="762000"/>
            <a:ext cx="10566400" cy="447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b="0" dirty="0">
                <a:solidFill>
                  <a:srgbClr val="1F1D1A"/>
                </a:solidFill>
                <a:latin typeface="Montserrat"/>
              </a:rPr>
              <a:t>Pick the room by what the agent must touch</a:t>
            </a:r>
            <a:endParaRPr lang="en-US" sz="2800" dirty="0">
              <a:latin typeface="Montserrat"/>
            </a:endParaRPr>
          </a:p>
        </p:txBody>
      </p:sp>
      <p:sp>
        <p:nvSpPr>
          <p:cNvPr id="12" name="Card Chat"/>
          <p:cNvSpPr/>
          <p:nvPr/>
        </p:nvSpPr>
        <p:spPr>
          <a:xfrm>
            <a:off x="776432" y="1628143"/>
            <a:ext cx="3409950" cy="3225800"/>
          </a:xfrm>
          <a:prstGeom prst="roundRect">
            <a:avLst>
              <a:gd name="adj" fmla="val 6154"/>
            </a:avLst>
          </a:prstGeom>
          <a:solidFill>
            <a:srgbClr val="ECE4D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"/>
          <p:cNvSpPr/>
          <p:nvPr/>
        </p:nvSpPr>
        <p:spPr>
          <a:xfrm>
            <a:off x="979632" y="1907543"/>
            <a:ext cx="28702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rgbClr val="B4492F"/>
                </a:solidFill>
                <a:latin typeface="Montserrat"/>
              </a:rPr>
              <a:t>Chat</a:t>
            </a:r>
            <a:endParaRPr lang="en-US" sz="2000" dirty="0">
              <a:latin typeface="Montserrat"/>
            </a:endParaRPr>
          </a:p>
        </p:txBody>
      </p:sp>
      <p:sp>
        <p:nvSpPr>
          <p:cNvPr id="14" name="Text"/>
          <p:cNvSpPr/>
          <p:nvPr/>
        </p:nvSpPr>
        <p:spPr>
          <a:xfrm>
            <a:off x="979632" y="2341652"/>
            <a:ext cx="28702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spc="100" dirty="0">
                <a:solidFill>
                  <a:srgbClr val="5F574D"/>
                </a:solidFill>
                <a:latin typeface="Montserrat"/>
              </a:rPr>
              <a:t>IT CAN TOUCH</a:t>
            </a:r>
            <a:endParaRPr lang="en-US" sz="1300" dirty="0">
              <a:latin typeface="Montserrat"/>
            </a:endParaRPr>
          </a:p>
        </p:txBody>
      </p:sp>
      <p:sp>
        <p:nvSpPr>
          <p:cNvPr id="15" name="Text"/>
          <p:cNvSpPr/>
          <p:nvPr/>
        </p:nvSpPr>
        <p:spPr>
          <a:xfrm>
            <a:off x="954232" y="2649916"/>
            <a:ext cx="2870200" cy="584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1600" b="0" dirty="0">
                <a:solidFill>
                  <a:srgbClr val="1F1D1A"/>
                </a:solidFill>
                <a:latin typeface="Montserrat"/>
              </a:rPr>
              <a:t>Its own sandbox. Nothing on your machine.</a:t>
            </a:r>
            <a:endParaRPr lang="en-US" sz="1600" dirty="0">
              <a:latin typeface="Montserrat"/>
            </a:endParaRPr>
          </a:p>
        </p:txBody>
      </p:sp>
      <p:sp>
        <p:nvSpPr>
          <p:cNvPr id="16" name="Rule"/>
          <p:cNvSpPr/>
          <p:nvPr/>
        </p:nvSpPr>
        <p:spPr>
          <a:xfrm>
            <a:off x="979632" y="3406143"/>
            <a:ext cx="2870200" cy="12700"/>
          </a:xfrm>
          <a:prstGeom prst="rect">
            <a:avLst/>
          </a:prstGeom>
          <a:solidFill>
            <a:srgbClr val="CFC5B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"/>
          <p:cNvSpPr/>
          <p:nvPr/>
        </p:nvSpPr>
        <p:spPr>
          <a:xfrm>
            <a:off x="979632" y="3558543"/>
            <a:ext cx="28702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spc="100" dirty="0">
                <a:solidFill>
                  <a:srgbClr val="5F574D"/>
                </a:solidFill>
                <a:latin typeface="Montserrat"/>
              </a:rPr>
              <a:t>USE IT WHEN</a:t>
            </a:r>
            <a:endParaRPr lang="en-US" sz="1300" dirty="0">
              <a:latin typeface="Montserrat"/>
            </a:endParaRPr>
          </a:p>
        </p:txBody>
      </p:sp>
      <p:sp>
        <p:nvSpPr>
          <p:cNvPr id="18" name="Text"/>
          <p:cNvSpPr/>
          <p:nvPr/>
        </p:nvSpPr>
        <p:spPr>
          <a:xfrm>
            <a:off x="979632" y="3825243"/>
            <a:ext cx="2870200" cy="736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15000"/>
              </a:lnSpc>
            </a:pPr>
            <a:r>
              <a:rPr lang="en-US" sz="1600" dirty="0">
                <a:solidFill>
                  <a:srgbClr val="1F1D1A"/>
                </a:solidFill>
                <a:latin typeface="Montserrat"/>
              </a:rPr>
              <a:t>One-off drafting and thinking, or a task that is really one good prompt.</a:t>
            </a:r>
          </a:p>
        </p:txBody>
      </p:sp>
      <p:sp>
        <p:nvSpPr>
          <p:cNvPr id="19" name="Card Cowork"/>
          <p:cNvSpPr/>
          <p:nvPr/>
        </p:nvSpPr>
        <p:spPr>
          <a:xfrm>
            <a:off x="4319732" y="1628143"/>
            <a:ext cx="3378200" cy="3225800"/>
          </a:xfrm>
          <a:prstGeom prst="roundRect">
            <a:avLst>
              <a:gd name="adj" fmla="val 6154"/>
            </a:avLst>
          </a:prstGeom>
          <a:solidFill>
            <a:srgbClr val="ECE4D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"/>
          <p:cNvSpPr/>
          <p:nvPr/>
        </p:nvSpPr>
        <p:spPr>
          <a:xfrm>
            <a:off x="4573732" y="1907543"/>
            <a:ext cx="28702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rgbClr val="B4492F"/>
                </a:solidFill>
                <a:latin typeface="Montserrat"/>
              </a:rPr>
              <a:t>Cowork</a:t>
            </a:r>
            <a:endParaRPr lang="en-US" sz="2000" dirty="0">
              <a:latin typeface="Montserrat"/>
            </a:endParaRPr>
          </a:p>
        </p:txBody>
      </p:sp>
      <p:sp>
        <p:nvSpPr>
          <p:cNvPr id="21" name="Text"/>
          <p:cNvSpPr/>
          <p:nvPr/>
        </p:nvSpPr>
        <p:spPr>
          <a:xfrm>
            <a:off x="4599132" y="2380907"/>
            <a:ext cx="28702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spc="100" dirty="0">
                <a:solidFill>
                  <a:srgbClr val="5F574D"/>
                </a:solidFill>
                <a:latin typeface="Montserrat"/>
              </a:rPr>
              <a:t>IT CAN TOUCH</a:t>
            </a:r>
            <a:endParaRPr lang="en-US" sz="1300" dirty="0">
              <a:latin typeface="Montserrat"/>
            </a:endParaRPr>
          </a:p>
        </p:txBody>
      </p:sp>
      <p:sp>
        <p:nvSpPr>
          <p:cNvPr id="22" name="Text"/>
          <p:cNvSpPr/>
          <p:nvPr/>
        </p:nvSpPr>
        <p:spPr>
          <a:xfrm>
            <a:off x="4573732" y="2648761"/>
            <a:ext cx="2870200" cy="584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15000"/>
              </a:lnSpc>
            </a:pPr>
            <a:r>
              <a:rPr lang="en-US" sz="1600" dirty="0">
                <a:solidFill>
                  <a:srgbClr val="1F1D1A"/>
                </a:solidFill>
                <a:latin typeface="Montserrat"/>
              </a:rPr>
              <a:t>Folders you grant it in the desktop app. No terminal.</a:t>
            </a:r>
          </a:p>
        </p:txBody>
      </p:sp>
      <p:sp>
        <p:nvSpPr>
          <p:cNvPr id="23" name="Rule"/>
          <p:cNvSpPr/>
          <p:nvPr/>
        </p:nvSpPr>
        <p:spPr>
          <a:xfrm>
            <a:off x="4573732" y="3406143"/>
            <a:ext cx="2870200" cy="12700"/>
          </a:xfrm>
          <a:prstGeom prst="rect">
            <a:avLst/>
          </a:prstGeom>
          <a:solidFill>
            <a:srgbClr val="CFC5B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"/>
          <p:cNvSpPr/>
          <p:nvPr/>
        </p:nvSpPr>
        <p:spPr>
          <a:xfrm>
            <a:off x="4573732" y="3558543"/>
            <a:ext cx="28702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spc="100" dirty="0">
                <a:solidFill>
                  <a:srgbClr val="5F574D"/>
                </a:solidFill>
                <a:latin typeface="Montserrat"/>
              </a:rPr>
              <a:t>USE IT WHEN</a:t>
            </a:r>
            <a:endParaRPr lang="en-US" sz="1300" dirty="0">
              <a:latin typeface="Montserrat"/>
            </a:endParaRPr>
          </a:p>
        </p:txBody>
      </p:sp>
      <p:sp>
        <p:nvSpPr>
          <p:cNvPr id="25" name="Text"/>
          <p:cNvSpPr/>
          <p:nvPr/>
        </p:nvSpPr>
        <p:spPr>
          <a:xfrm>
            <a:off x="4573732" y="3952243"/>
            <a:ext cx="2870200" cy="736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15000"/>
              </a:lnSpc>
            </a:pPr>
            <a:r>
              <a:rPr lang="en-US" sz="1600" dirty="0">
                <a:solidFill>
                  <a:srgbClr val="1F1D1A"/>
                </a:solidFill>
                <a:latin typeface="Montserrat"/>
              </a:rPr>
              <a:t>Many files and documents: tidy, summarize, reorganize.</a:t>
            </a:r>
          </a:p>
        </p:txBody>
      </p:sp>
      <p:sp>
        <p:nvSpPr>
          <p:cNvPr id="26" name="Card Claude Code"/>
          <p:cNvSpPr/>
          <p:nvPr/>
        </p:nvSpPr>
        <p:spPr>
          <a:xfrm>
            <a:off x="7913832" y="1628143"/>
            <a:ext cx="3632200" cy="3225800"/>
          </a:xfrm>
          <a:prstGeom prst="roundRect">
            <a:avLst>
              <a:gd name="adj" fmla="val 6154"/>
            </a:avLst>
          </a:prstGeom>
          <a:solidFill>
            <a:srgbClr val="F3E1D8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"/>
          <p:cNvSpPr/>
          <p:nvPr/>
        </p:nvSpPr>
        <p:spPr>
          <a:xfrm>
            <a:off x="8167832" y="1907543"/>
            <a:ext cx="28702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dirty="0">
                <a:solidFill>
                  <a:srgbClr val="B4492F"/>
                </a:solidFill>
                <a:latin typeface="Montserrat"/>
              </a:rPr>
              <a:t>Claude Code</a:t>
            </a:r>
            <a:endParaRPr lang="en-US" sz="2000" dirty="0">
              <a:latin typeface="Montserrat"/>
            </a:endParaRPr>
          </a:p>
        </p:txBody>
      </p:sp>
      <p:sp>
        <p:nvSpPr>
          <p:cNvPr id="28" name="Text"/>
          <p:cNvSpPr/>
          <p:nvPr/>
        </p:nvSpPr>
        <p:spPr>
          <a:xfrm>
            <a:off x="8167832" y="2385063"/>
            <a:ext cx="28702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spc="100" dirty="0">
                <a:solidFill>
                  <a:srgbClr val="5F574D"/>
                </a:solidFill>
                <a:latin typeface="Montserrat"/>
              </a:rPr>
              <a:t>IT CAN TOUCH</a:t>
            </a:r>
            <a:endParaRPr lang="en-US" sz="1300" dirty="0">
              <a:latin typeface="Montserrat"/>
            </a:endParaRPr>
          </a:p>
        </p:txBody>
      </p:sp>
      <p:sp>
        <p:nvSpPr>
          <p:cNvPr id="29" name="Text"/>
          <p:cNvSpPr/>
          <p:nvPr/>
        </p:nvSpPr>
        <p:spPr>
          <a:xfrm>
            <a:off x="8085282" y="2669543"/>
            <a:ext cx="3314700" cy="584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15000"/>
              </a:lnSpc>
            </a:pPr>
            <a:r>
              <a:rPr lang="en-US" sz="1600" dirty="0">
                <a:solidFill>
                  <a:srgbClr val="1F1D1A"/>
                </a:solidFill>
                <a:latin typeface="Montserrat"/>
              </a:rPr>
              <a:t>Your shell, scripts, environment variables and project folder.</a:t>
            </a:r>
          </a:p>
        </p:txBody>
      </p:sp>
      <p:sp>
        <p:nvSpPr>
          <p:cNvPr id="30" name="Rule"/>
          <p:cNvSpPr/>
          <p:nvPr/>
        </p:nvSpPr>
        <p:spPr>
          <a:xfrm>
            <a:off x="8167832" y="3406143"/>
            <a:ext cx="2870200" cy="12700"/>
          </a:xfrm>
          <a:prstGeom prst="rect">
            <a:avLst/>
          </a:prstGeom>
          <a:solidFill>
            <a:srgbClr val="CFC5B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"/>
          <p:cNvSpPr/>
          <p:nvPr/>
        </p:nvSpPr>
        <p:spPr>
          <a:xfrm>
            <a:off x="8167832" y="3558543"/>
            <a:ext cx="28702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300" b="1" spc="100" dirty="0">
                <a:solidFill>
                  <a:srgbClr val="5F574D"/>
                </a:solidFill>
                <a:latin typeface="Montserrat"/>
              </a:rPr>
              <a:t>USE IT WHEN</a:t>
            </a:r>
            <a:endParaRPr lang="en-US" sz="1300" dirty="0">
              <a:latin typeface="Montserrat"/>
            </a:endParaRPr>
          </a:p>
        </p:txBody>
      </p:sp>
      <p:sp>
        <p:nvSpPr>
          <p:cNvPr id="32" name="Text"/>
          <p:cNvSpPr/>
          <p:nvPr/>
        </p:nvSpPr>
        <p:spPr>
          <a:xfrm>
            <a:off x="8085282" y="4034793"/>
            <a:ext cx="3594100" cy="736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15000"/>
              </a:lnSpc>
            </a:pPr>
            <a:r>
              <a:rPr lang="en-US" sz="1600" dirty="0">
                <a:solidFill>
                  <a:srgbClr val="1F1D1A"/>
                </a:solidFill>
                <a:latin typeface="Montserrat"/>
              </a:rPr>
              <a:t>Repeatable pipelines that run code, call an API or need a secret.</a:t>
            </a:r>
          </a:p>
        </p:txBody>
      </p:sp>
      <p:sp>
        <p:nvSpPr>
          <p:cNvPr id="33" name="Callout bar"/>
          <p:cNvSpPr/>
          <p:nvPr/>
        </p:nvSpPr>
        <p:spPr>
          <a:xfrm>
            <a:off x="736600" y="5426364"/>
            <a:ext cx="50800" cy="914400"/>
          </a:xfrm>
          <a:prstGeom prst="rect">
            <a:avLst/>
          </a:prstGeom>
          <a:solidFill>
            <a:srgbClr val="B4492F"/>
          </a:solidFill>
          <a:ln>
            <a:noFill/>
          </a:ln>
        </p:spPr>
        <p:txBody>
          <a:bodyPr/>
          <a:lstStyle/>
          <a:p>
            <a:endParaRPr lang="en-US" sz="2400"/>
          </a:p>
        </p:txBody>
      </p:sp>
      <p:sp>
        <p:nvSpPr>
          <p:cNvPr id="34" name="Text"/>
          <p:cNvSpPr/>
          <p:nvPr/>
        </p:nvSpPr>
        <p:spPr>
          <a:xfrm>
            <a:off x="1016000" y="5410200"/>
            <a:ext cx="10160000" cy="914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spc="100" dirty="0">
                <a:solidFill>
                  <a:srgbClr val="B4492F"/>
                </a:solidFill>
                <a:latin typeface="Montserrat"/>
              </a:rPr>
              <a:t>BOB’S TASK</a:t>
            </a:r>
            <a:endParaRPr lang="en-US" sz="1600" dirty="0">
              <a:latin typeface="Montserrat"/>
            </a:endParaRPr>
          </a:p>
          <a:p>
            <a:pPr marL="0" indent="0" algn="l">
              <a:lnSpc>
                <a:spcPct val="115000"/>
              </a:lnSpc>
              <a:spcBef>
                <a:spcPts val="400"/>
              </a:spcBef>
              <a:buNone/>
            </a:pPr>
            <a:r>
              <a:rPr lang="en-US" b="0" dirty="0">
                <a:solidFill>
                  <a:srgbClr val="1F1D1A"/>
                </a:solidFill>
                <a:latin typeface="Montserrat"/>
              </a:rPr>
              <a:t>It needs an API token, scripts, and files passed between steps, so it runs in </a:t>
            </a:r>
            <a:r>
              <a:rPr lang="en-US" b="1" dirty="0">
                <a:solidFill>
                  <a:srgbClr val="1F1D1A"/>
                </a:solidFill>
                <a:latin typeface="Montserrat"/>
              </a:rPr>
              <a:t>Claude Code</a:t>
            </a:r>
            <a:r>
              <a:rPr lang="en-US" b="0" dirty="0">
                <a:solidFill>
                  <a:srgbClr val="1F1D1A"/>
                </a:solidFill>
                <a:latin typeface="Montserrat"/>
              </a:rPr>
              <a:t>. The reading and summarizing half also works in Cowork once the PDFs sit in a folder.</a:t>
            </a:r>
            <a:endParaRPr lang="en-US" dirty="0">
              <a:latin typeface="Montserrat"/>
            </a:endParaRPr>
          </a:p>
        </p:txBody>
      </p:sp>
      <p:sp>
        <p:nvSpPr>
          <p:cNvPr id="35" name="Page"/>
          <p:cNvSpPr/>
          <p:nvPr/>
        </p:nvSpPr>
        <p:spPr>
          <a:xfrm>
            <a:off x="10312400" y="6375400"/>
            <a:ext cx="1320800" cy="241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0">
                <a:solidFill>
                  <a:srgbClr val="5F574D"/>
                </a:solidFill>
                <a:latin typeface="Montserrat"/>
              </a:rPr>
              <a:t>7 / 14</a:t>
            </a:r>
            <a:endParaRPr lang="en-US" sz="1100" dirty="0"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10409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icker"/>
          <p:cNvSpPr/>
          <p:nvPr/>
        </p:nvSpPr>
        <p:spPr>
          <a:xfrm>
            <a:off x="812800" y="304800"/>
            <a:ext cx="10566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b="1" spc="150" dirty="0">
                <a:solidFill>
                  <a:srgbClr val="B4492F"/>
                </a:solidFill>
                <a:latin typeface="Montserrat"/>
              </a:rPr>
              <a:t>YOUR HOMEWORK, READ AS A DESIGN</a:t>
            </a:r>
            <a:endParaRPr lang="en-US" sz="1800" dirty="0">
              <a:latin typeface="Montserrat"/>
            </a:endParaRPr>
          </a:p>
        </p:txBody>
      </p:sp>
      <p:sp>
        <p:nvSpPr>
          <p:cNvPr id="11" name="Title"/>
          <p:cNvSpPr>
            <a:spLocks noGrp="1"/>
          </p:cNvSpPr>
          <p:nvPr>
            <p:ph type="title"/>
          </p:nvPr>
        </p:nvSpPr>
        <p:spPr>
          <a:xfrm>
            <a:off x="812800" y="762000"/>
            <a:ext cx="10566400" cy="447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b="0" dirty="0">
                <a:solidFill>
                  <a:srgbClr val="1F1D1A"/>
                </a:solidFill>
                <a:latin typeface="Montserrat"/>
              </a:rPr>
              <a:t>The five homework questions are the design spec</a:t>
            </a:r>
            <a:endParaRPr lang="en-US" sz="2800" dirty="0">
              <a:latin typeface="Montserrat"/>
            </a:endParaRPr>
          </a:p>
        </p:txBody>
      </p:sp>
      <p:sp>
        <p:nvSpPr>
          <p:cNvPr id="12" name="Text"/>
          <p:cNvSpPr/>
          <p:nvPr/>
        </p:nvSpPr>
        <p:spPr>
          <a:xfrm>
            <a:off x="1473200" y="1681939"/>
            <a:ext cx="41910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spc="100" dirty="0">
                <a:solidFill>
                  <a:srgbClr val="5F574D"/>
                </a:solidFill>
                <a:latin typeface="Montserrat"/>
              </a:rPr>
              <a:t>HOMEWORK QUESTION</a:t>
            </a:r>
            <a:endParaRPr lang="en-US" sz="1600" dirty="0">
              <a:latin typeface="Montserrat"/>
            </a:endParaRPr>
          </a:p>
        </p:txBody>
      </p:sp>
      <p:sp>
        <p:nvSpPr>
          <p:cNvPr id="13" name="Text"/>
          <p:cNvSpPr/>
          <p:nvPr/>
        </p:nvSpPr>
        <p:spPr>
          <a:xfrm>
            <a:off x="6350000" y="1681939"/>
            <a:ext cx="50292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spc="100" dirty="0">
                <a:solidFill>
                  <a:srgbClr val="5F574D"/>
                </a:solidFill>
                <a:latin typeface="Montserrat"/>
              </a:rPr>
              <a:t>WHAT IT DECIDES</a:t>
            </a:r>
            <a:endParaRPr lang="en-US" sz="1600" dirty="0">
              <a:latin typeface="Montserrat"/>
            </a:endParaRPr>
          </a:p>
        </p:txBody>
      </p:sp>
      <p:sp>
        <p:nvSpPr>
          <p:cNvPr id="14" name="Rule"/>
          <p:cNvSpPr/>
          <p:nvPr/>
        </p:nvSpPr>
        <p:spPr>
          <a:xfrm>
            <a:off x="812800" y="1961339"/>
            <a:ext cx="10566400" cy="12700"/>
          </a:xfrm>
          <a:prstGeom prst="rect">
            <a:avLst/>
          </a:prstGeom>
          <a:solidFill>
            <a:srgbClr val="CFC5B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Num"/>
          <p:cNvSpPr/>
          <p:nvPr/>
        </p:nvSpPr>
        <p:spPr>
          <a:xfrm>
            <a:off x="812800" y="2113739"/>
            <a:ext cx="457200" cy="457200"/>
          </a:xfrm>
          <a:prstGeom prst="ellipse">
            <a:avLst/>
          </a:prstGeom>
          <a:solidFill>
            <a:srgbClr val="B4492F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500" b="1" dirty="0">
                <a:solidFill>
                  <a:srgbClr val="F6F1E9"/>
                </a:solidFill>
                <a:latin typeface="Montserrat"/>
              </a:rPr>
              <a:t>1</a:t>
            </a:r>
            <a:endParaRPr lang="en-US" sz="1500" dirty="0">
              <a:latin typeface="Montserrat"/>
            </a:endParaRPr>
          </a:p>
        </p:txBody>
      </p:sp>
      <p:sp>
        <p:nvSpPr>
          <p:cNvPr id="16" name="Text"/>
          <p:cNvSpPr/>
          <p:nvPr/>
        </p:nvSpPr>
        <p:spPr>
          <a:xfrm>
            <a:off x="1473200" y="2062939"/>
            <a:ext cx="4318000" cy="558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0" dirty="0">
                <a:solidFill>
                  <a:srgbClr val="1F1D1A"/>
                </a:solidFill>
                <a:latin typeface="Montserrat"/>
              </a:rPr>
              <a:t>What do you do?</a:t>
            </a:r>
            <a:endParaRPr lang="en-US" sz="2000" dirty="0">
              <a:latin typeface="Montserrat"/>
            </a:endParaRPr>
          </a:p>
        </p:txBody>
      </p:sp>
      <p:cxnSp>
        <p:nvCxnSpPr>
          <p:cNvPr id="17" name="Line"/>
          <p:cNvCxnSpPr/>
          <p:nvPr/>
        </p:nvCxnSpPr>
        <p:spPr>
          <a:xfrm>
            <a:off x="5112327" y="2342339"/>
            <a:ext cx="355600" cy="0"/>
          </a:xfrm>
          <a:prstGeom prst="line">
            <a:avLst/>
          </a:prstGeom>
          <a:ln w="19050">
            <a:solidFill>
              <a:srgbClr val="B4492F"/>
            </a:solidFill>
            <a:tailEnd type="triangle" w="med" len="med"/>
          </a:ln>
        </p:spPr>
      </p:cxnSp>
      <p:sp>
        <p:nvSpPr>
          <p:cNvPr id="18" name="Text"/>
          <p:cNvSpPr/>
          <p:nvPr/>
        </p:nvSpPr>
        <p:spPr>
          <a:xfrm>
            <a:off x="6350000" y="2037539"/>
            <a:ext cx="5029200" cy="609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rgbClr val="1F1D1A"/>
                </a:solidFill>
                <a:latin typeface="Montserrat"/>
              </a:rPr>
              <a:t>The goal and what “done” means</a:t>
            </a:r>
            <a:r>
              <a:rPr lang="en-US" sz="1600" b="0" dirty="0">
                <a:solidFill>
                  <a:srgbClr val="1F1D1A"/>
                </a:solidFill>
                <a:latin typeface="Montserrat"/>
              </a:rPr>
              <a:t>, so the agent knows when to stop.</a:t>
            </a:r>
            <a:endParaRPr lang="en-US" sz="1600" dirty="0">
              <a:latin typeface="Montserrat"/>
            </a:endParaRPr>
          </a:p>
        </p:txBody>
      </p:sp>
      <p:sp>
        <p:nvSpPr>
          <p:cNvPr id="19" name="Rule"/>
          <p:cNvSpPr/>
          <p:nvPr/>
        </p:nvSpPr>
        <p:spPr>
          <a:xfrm>
            <a:off x="812800" y="2723339"/>
            <a:ext cx="10566400" cy="12700"/>
          </a:xfrm>
          <a:prstGeom prst="rect">
            <a:avLst/>
          </a:prstGeom>
          <a:solidFill>
            <a:srgbClr val="CFC5B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Num"/>
          <p:cNvSpPr/>
          <p:nvPr/>
        </p:nvSpPr>
        <p:spPr>
          <a:xfrm>
            <a:off x="812800" y="2875739"/>
            <a:ext cx="457200" cy="457200"/>
          </a:xfrm>
          <a:prstGeom prst="ellipse">
            <a:avLst/>
          </a:prstGeom>
          <a:solidFill>
            <a:srgbClr val="B4492F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500" b="1" dirty="0">
                <a:solidFill>
                  <a:srgbClr val="F6F1E9"/>
                </a:solidFill>
                <a:latin typeface="Montserrat"/>
              </a:rPr>
              <a:t>2</a:t>
            </a:r>
            <a:endParaRPr lang="en-US" sz="1500" dirty="0">
              <a:latin typeface="Montserrat"/>
            </a:endParaRPr>
          </a:p>
        </p:txBody>
      </p:sp>
      <p:sp>
        <p:nvSpPr>
          <p:cNvPr id="21" name="Text"/>
          <p:cNvSpPr/>
          <p:nvPr/>
        </p:nvSpPr>
        <p:spPr>
          <a:xfrm>
            <a:off x="1473200" y="2824939"/>
            <a:ext cx="4318000" cy="558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0" dirty="0">
                <a:solidFill>
                  <a:srgbClr val="1F1D1A"/>
                </a:solidFill>
                <a:latin typeface="Montserrat"/>
              </a:rPr>
              <a:t>How do you do it now?</a:t>
            </a:r>
            <a:endParaRPr lang="en-US" sz="2000" dirty="0">
              <a:latin typeface="Montserrat"/>
            </a:endParaRPr>
          </a:p>
        </p:txBody>
      </p:sp>
      <p:cxnSp>
        <p:nvCxnSpPr>
          <p:cNvPr id="22" name="Line"/>
          <p:cNvCxnSpPr/>
          <p:nvPr/>
        </p:nvCxnSpPr>
        <p:spPr>
          <a:xfrm>
            <a:off x="5112327" y="3104339"/>
            <a:ext cx="355600" cy="0"/>
          </a:xfrm>
          <a:prstGeom prst="line">
            <a:avLst/>
          </a:prstGeom>
          <a:ln w="19050">
            <a:solidFill>
              <a:srgbClr val="B4492F"/>
            </a:solidFill>
            <a:tailEnd type="triangle" w="med" len="med"/>
          </a:ln>
        </p:spPr>
      </p:cxnSp>
      <p:sp>
        <p:nvSpPr>
          <p:cNvPr id="23" name="Text"/>
          <p:cNvSpPr/>
          <p:nvPr/>
        </p:nvSpPr>
        <p:spPr>
          <a:xfrm>
            <a:off x="6350000" y="2799539"/>
            <a:ext cx="5029200" cy="609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rgbClr val="1F1D1A"/>
                </a:solidFill>
                <a:latin typeface="Montserrat"/>
              </a:rPr>
              <a:t>The steps of the pipeline</a:t>
            </a:r>
            <a:r>
              <a:rPr lang="en-US" sz="1600" b="0" dirty="0">
                <a:solidFill>
                  <a:srgbClr val="1F1D1A"/>
                </a:solidFill>
                <a:latin typeface="Montserrat"/>
              </a:rPr>
              <a:t>, including the dull copy-and-paste ones.</a:t>
            </a:r>
            <a:endParaRPr lang="en-US" sz="1600" dirty="0">
              <a:latin typeface="Montserrat"/>
            </a:endParaRPr>
          </a:p>
        </p:txBody>
      </p:sp>
      <p:sp>
        <p:nvSpPr>
          <p:cNvPr id="24" name="Rule"/>
          <p:cNvSpPr/>
          <p:nvPr/>
        </p:nvSpPr>
        <p:spPr>
          <a:xfrm>
            <a:off x="812800" y="3485339"/>
            <a:ext cx="10566400" cy="12700"/>
          </a:xfrm>
          <a:prstGeom prst="rect">
            <a:avLst/>
          </a:prstGeom>
          <a:solidFill>
            <a:srgbClr val="CFC5B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5" name="Num"/>
          <p:cNvSpPr/>
          <p:nvPr/>
        </p:nvSpPr>
        <p:spPr>
          <a:xfrm>
            <a:off x="812800" y="3637739"/>
            <a:ext cx="457200" cy="457200"/>
          </a:xfrm>
          <a:prstGeom prst="ellipse">
            <a:avLst/>
          </a:prstGeom>
          <a:solidFill>
            <a:srgbClr val="B4492F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500" b="1" dirty="0">
                <a:solidFill>
                  <a:srgbClr val="F6F1E9"/>
                </a:solidFill>
                <a:latin typeface="Montserrat"/>
              </a:rPr>
              <a:t>3</a:t>
            </a:r>
            <a:endParaRPr lang="en-US" sz="1500" dirty="0">
              <a:latin typeface="Montserrat"/>
            </a:endParaRPr>
          </a:p>
        </p:txBody>
      </p:sp>
      <p:sp>
        <p:nvSpPr>
          <p:cNvPr id="26" name="Text"/>
          <p:cNvSpPr/>
          <p:nvPr/>
        </p:nvSpPr>
        <p:spPr>
          <a:xfrm>
            <a:off x="1473200" y="3586939"/>
            <a:ext cx="4318000" cy="558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0" dirty="0">
                <a:solidFill>
                  <a:srgbClr val="1F1D1A"/>
                </a:solidFill>
                <a:latin typeface="Montserrat"/>
              </a:rPr>
              <a:t>Draw it</a:t>
            </a:r>
            <a:endParaRPr lang="en-US" sz="2000" dirty="0">
              <a:latin typeface="Montserrat"/>
            </a:endParaRPr>
          </a:p>
        </p:txBody>
      </p:sp>
      <p:cxnSp>
        <p:nvCxnSpPr>
          <p:cNvPr id="27" name="Line"/>
          <p:cNvCxnSpPr/>
          <p:nvPr/>
        </p:nvCxnSpPr>
        <p:spPr>
          <a:xfrm>
            <a:off x="5112327" y="3866339"/>
            <a:ext cx="355600" cy="0"/>
          </a:xfrm>
          <a:prstGeom prst="line">
            <a:avLst/>
          </a:prstGeom>
          <a:ln w="19050">
            <a:solidFill>
              <a:srgbClr val="B4492F"/>
            </a:solidFill>
            <a:tailEnd type="triangle" w="med" len="med"/>
          </a:ln>
        </p:spPr>
      </p:cxnSp>
      <p:sp>
        <p:nvSpPr>
          <p:cNvPr id="28" name="Text"/>
          <p:cNvSpPr/>
          <p:nvPr/>
        </p:nvSpPr>
        <p:spPr>
          <a:xfrm>
            <a:off x="6350000" y="3561539"/>
            <a:ext cx="5029200" cy="609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rgbClr val="1F1D1A"/>
                </a:solidFill>
                <a:latin typeface="Montserrat"/>
              </a:rPr>
              <a:t>The loops</a:t>
            </a:r>
            <a:r>
              <a:rPr lang="en-US" sz="1600" b="0" dirty="0">
                <a:solidFill>
                  <a:srgbClr val="1F1D1A"/>
                </a:solidFill>
                <a:latin typeface="Montserrat"/>
              </a:rPr>
              <a:t>: where the time goes and where a check belongs.</a:t>
            </a:r>
            <a:endParaRPr lang="en-US" sz="1600" dirty="0">
              <a:latin typeface="Montserrat"/>
            </a:endParaRPr>
          </a:p>
        </p:txBody>
      </p:sp>
      <p:sp>
        <p:nvSpPr>
          <p:cNvPr id="29" name="Rule"/>
          <p:cNvSpPr/>
          <p:nvPr/>
        </p:nvSpPr>
        <p:spPr>
          <a:xfrm>
            <a:off x="812800" y="4247339"/>
            <a:ext cx="10566400" cy="12700"/>
          </a:xfrm>
          <a:prstGeom prst="rect">
            <a:avLst/>
          </a:prstGeom>
          <a:solidFill>
            <a:srgbClr val="CFC5B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0" name="Num"/>
          <p:cNvSpPr/>
          <p:nvPr/>
        </p:nvSpPr>
        <p:spPr>
          <a:xfrm>
            <a:off x="812800" y="4399739"/>
            <a:ext cx="457200" cy="457200"/>
          </a:xfrm>
          <a:prstGeom prst="ellipse">
            <a:avLst/>
          </a:prstGeom>
          <a:solidFill>
            <a:srgbClr val="B4492F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500" b="1" dirty="0">
                <a:solidFill>
                  <a:srgbClr val="F6F1E9"/>
                </a:solidFill>
                <a:latin typeface="Montserrat"/>
              </a:rPr>
              <a:t>4</a:t>
            </a:r>
            <a:endParaRPr lang="en-US" sz="1500" dirty="0">
              <a:latin typeface="Montserrat"/>
            </a:endParaRPr>
          </a:p>
        </p:txBody>
      </p:sp>
      <p:sp>
        <p:nvSpPr>
          <p:cNvPr id="31" name="Text"/>
          <p:cNvSpPr/>
          <p:nvPr/>
        </p:nvSpPr>
        <p:spPr>
          <a:xfrm>
            <a:off x="1473200" y="4348939"/>
            <a:ext cx="4318000" cy="558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0" dirty="0">
                <a:solidFill>
                  <a:srgbClr val="1F1D1A"/>
                </a:solidFill>
                <a:latin typeface="Montserrat"/>
              </a:rPr>
              <a:t>In, out, who, where</a:t>
            </a:r>
            <a:endParaRPr lang="en-US" sz="2000" dirty="0">
              <a:latin typeface="Montserrat"/>
            </a:endParaRPr>
          </a:p>
        </p:txBody>
      </p:sp>
      <p:cxnSp>
        <p:nvCxnSpPr>
          <p:cNvPr id="32" name="Line"/>
          <p:cNvCxnSpPr/>
          <p:nvPr/>
        </p:nvCxnSpPr>
        <p:spPr>
          <a:xfrm>
            <a:off x="5112327" y="4628339"/>
            <a:ext cx="355600" cy="0"/>
          </a:xfrm>
          <a:prstGeom prst="line">
            <a:avLst/>
          </a:prstGeom>
          <a:ln w="19050">
            <a:solidFill>
              <a:srgbClr val="B4492F"/>
            </a:solidFill>
            <a:tailEnd type="triangle" w="med" len="med"/>
          </a:ln>
        </p:spPr>
      </p:cxnSp>
      <p:sp>
        <p:nvSpPr>
          <p:cNvPr id="33" name="Text"/>
          <p:cNvSpPr/>
          <p:nvPr/>
        </p:nvSpPr>
        <p:spPr>
          <a:xfrm>
            <a:off x="6350000" y="4323539"/>
            <a:ext cx="5029200" cy="609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rgbClr val="1F1D1A"/>
                </a:solidFill>
                <a:latin typeface="Montserrat"/>
              </a:rPr>
              <a:t>An owner and a room for every step</a:t>
            </a:r>
            <a:r>
              <a:rPr lang="en-US" sz="1600" b="0" dirty="0">
                <a:solidFill>
                  <a:srgbClr val="1F1D1A"/>
                </a:solidFill>
                <a:latin typeface="Montserrat"/>
              </a:rPr>
              <a:t>: you, a script, Claude or a checker.</a:t>
            </a:r>
            <a:endParaRPr lang="en-US" sz="1600" dirty="0">
              <a:latin typeface="Montserrat"/>
            </a:endParaRPr>
          </a:p>
        </p:txBody>
      </p:sp>
      <p:sp>
        <p:nvSpPr>
          <p:cNvPr id="34" name="Rule"/>
          <p:cNvSpPr/>
          <p:nvPr/>
        </p:nvSpPr>
        <p:spPr>
          <a:xfrm>
            <a:off x="812800" y="5009339"/>
            <a:ext cx="10566400" cy="12700"/>
          </a:xfrm>
          <a:prstGeom prst="rect">
            <a:avLst/>
          </a:prstGeom>
          <a:solidFill>
            <a:srgbClr val="CFC5B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5" name="Num"/>
          <p:cNvSpPr/>
          <p:nvPr/>
        </p:nvSpPr>
        <p:spPr>
          <a:xfrm>
            <a:off x="812800" y="5161739"/>
            <a:ext cx="457200" cy="457200"/>
          </a:xfrm>
          <a:prstGeom prst="ellipse">
            <a:avLst/>
          </a:prstGeom>
          <a:solidFill>
            <a:srgbClr val="B4492F"/>
          </a:solidFill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500" b="1" dirty="0">
                <a:solidFill>
                  <a:srgbClr val="F6F1E9"/>
                </a:solidFill>
                <a:latin typeface="Montserrat"/>
              </a:rPr>
              <a:t>5</a:t>
            </a:r>
            <a:endParaRPr lang="en-US" sz="1500" dirty="0">
              <a:latin typeface="Montserrat"/>
            </a:endParaRPr>
          </a:p>
        </p:txBody>
      </p:sp>
      <p:sp>
        <p:nvSpPr>
          <p:cNvPr id="36" name="Text"/>
          <p:cNvSpPr/>
          <p:nvPr/>
        </p:nvSpPr>
        <p:spPr>
          <a:xfrm>
            <a:off x="1473200" y="5110939"/>
            <a:ext cx="4318000" cy="558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0" dirty="0">
                <a:solidFill>
                  <a:srgbClr val="1F1D1A"/>
                </a:solidFill>
                <a:latin typeface="Montserrat"/>
              </a:rPr>
              <a:t>What could go wrong?</a:t>
            </a:r>
            <a:endParaRPr lang="en-US" sz="2000" dirty="0">
              <a:latin typeface="Montserrat"/>
            </a:endParaRPr>
          </a:p>
        </p:txBody>
      </p:sp>
      <p:cxnSp>
        <p:nvCxnSpPr>
          <p:cNvPr id="37" name="Line"/>
          <p:cNvCxnSpPr/>
          <p:nvPr/>
        </p:nvCxnSpPr>
        <p:spPr>
          <a:xfrm>
            <a:off x="5112327" y="5390339"/>
            <a:ext cx="355600" cy="0"/>
          </a:xfrm>
          <a:prstGeom prst="line">
            <a:avLst/>
          </a:prstGeom>
          <a:ln w="19050">
            <a:solidFill>
              <a:srgbClr val="B4492F"/>
            </a:solidFill>
            <a:tailEnd type="triangle" w="med" len="med"/>
          </a:ln>
        </p:spPr>
      </p:cxnSp>
      <p:sp>
        <p:nvSpPr>
          <p:cNvPr id="38" name="Text"/>
          <p:cNvSpPr/>
          <p:nvPr/>
        </p:nvSpPr>
        <p:spPr>
          <a:xfrm>
            <a:off x="6350000" y="5085539"/>
            <a:ext cx="5029200" cy="609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rgbClr val="1F1D1A"/>
                </a:solidFill>
                <a:latin typeface="Montserrat"/>
              </a:rPr>
              <a:t>The checks and the never-touch list</a:t>
            </a:r>
            <a:r>
              <a:rPr lang="en-US" sz="1600" b="0" dirty="0">
                <a:solidFill>
                  <a:srgbClr val="1F1D1A"/>
                </a:solidFill>
                <a:latin typeface="Montserrat"/>
              </a:rPr>
              <a:t> that make the output trustworthy.</a:t>
            </a:r>
            <a:endParaRPr lang="en-US" sz="1600" dirty="0">
              <a:latin typeface="Montserrat"/>
            </a:endParaRPr>
          </a:p>
        </p:txBody>
      </p:sp>
      <p:sp>
        <p:nvSpPr>
          <p:cNvPr id="39" name="Rule"/>
          <p:cNvSpPr/>
          <p:nvPr/>
        </p:nvSpPr>
        <p:spPr>
          <a:xfrm>
            <a:off x="812800" y="5771339"/>
            <a:ext cx="10566400" cy="12700"/>
          </a:xfrm>
          <a:prstGeom prst="rect">
            <a:avLst/>
          </a:prstGeom>
          <a:solidFill>
            <a:srgbClr val="CFC5B5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0" name="Takeaway"/>
          <p:cNvSpPr/>
          <p:nvPr/>
        </p:nvSpPr>
        <p:spPr>
          <a:xfrm>
            <a:off x="812800" y="6045200"/>
            <a:ext cx="93980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0" dirty="0">
                <a:solidFill>
                  <a:srgbClr val="1F1D1A"/>
                </a:solidFill>
                <a:latin typeface="Montserrat"/>
              </a:rPr>
              <a:t>Claude Code drafts the workflow; </a:t>
            </a:r>
            <a:r>
              <a:rPr lang="en-US" sz="2000" b="1" dirty="0">
                <a:solidFill>
                  <a:srgbClr val="1F1D1A"/>
                </a:solidFill>
                <a:latin typeface="Montserrat"/>
              </a:rPr>
              <a:t>you check each decision.</a:t>
            </a:r>
            <a:endParaRPr lang="en-US" sz="2000" dirty="0">
              <a:latin typeface="Montserrat"/>
            </a:endParaRPr>
          </a:p>
        </p:txBody>
      </p:sp>
      <p:sp>
        <p:nvSpPr>
          <p:cNvPr id="41" name="Page"/>
          <p:cNvSpPr/>
          <p:nvPr/>
        </p:nvSpPr>
        <p:spPr>
          <a:xfrm>
            <a:off x="10312400" y="6375400"/>
            <a:ext cx="1320800" cy="241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0">
                <a:solidFill>
                  <a:srgbClr val="5F574D"/>
                </a:solidFill>
                <a:latin typeface="Montserrat"/>
              </a:rPr>
              <a:t>8 / 14</a:t>
            </a:r>
            <a:endParaRPr lang="en-US" sz="1100" dirty="0"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468771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icker"/>
          <p:cNvSpPr/>
          <p:nvPr/>
        </p:nvSpPr>
        <p:spPr>
          <a:xfrm>
            <a:off x="812800" y="304800"/>
            <a:ext cx="10566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b="1" spc="150" dirty="0">
                <a:solidFill>
                  <a:srgbClr val="B4492F"/>
                </a:solidFill>
                <a:latin typeface="Montserrat"/>
              </a:rPr>
              <a:t>WORKED EXAMPLE · BOB’S PAPER SEARCH IN NASA ADS</a:t>
            </a:r>
            <a:endParaRPr lang="en-US" sz="1800" dirty="0">
              <a:latin typeface="Montserrat"/>
            </a:endParaRPr>
          </a:p>
        </p:txBody>
      </p:sp>
      <p:sp>
        <p:nvSpPr>
          <p:cNvPr id="11" name="Title"/>
          <p:cNvSpPr>
            <a:spLocks noGrp="1"/>
          </p:cNvSpPr>
          <p:nvPr>
            <p:ph type="title"/>
          </p:nvPr>
        </p:nvSpPr>
        <p:spPr>
          <a:xfrm>
            <a:off x="812800" y="762000"/>
            <a:ext cx="10566400" cy="447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0" dirty="0">
                <a:solidFill>
                  <a:srgbClr val="1F1D1A"/>
                </a:solidFill>
                <a:latin typeface="Montserrat"/>
              </a:rPr>
              <a:t>Bob’s task became eight steps with two loops</a:t>
            </a:r>
            <a:endParaRPr lang="en-US" dirty="0">
              <a:latin typeface="Montserra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A3E78F7-32BF-9E61-CA35-D46B90150C5C}"/>
              </a:ext>
            </a:extLst>
          </p:cNvPr>
          <p:cNvGrpSpPr/>
          <p:nvPr/>
        </p:nvGrpSpPr>
        <p:grpSpPr>
          <a:xfrm>
            <a:off x="508000" y="1692680"/>
            <a:ext cx="11176000" cy="1884680"/>
            <a:chOff x="812800" y="1930400"/>
            <a:chExt cx="10551160" cy="1727200"/>
          </a:xfrm>
        </p:grpSpPr>
        <p:sp>
          <p:nvSpPr>
            <p:cNvPr id="12" name="Step 1"/>
            <p:cNvSpPr/>
            <p:nvPr/>
          </p:nvSpPr>
          <p:spPr>
            <a:xfrm>
              <a:off x="812800" y="1930400"/>
              <a:ext cx="1181100" cy="1727200"/>
            </a:xfrm>
            <a:prstGeom prst="roundRect">
              <a:avLst>
                <a:gd name="adj" fmla="val 6154"/>
              </a:avLst>
            </a:prstGeom>
            <a:solidFill>
              <a:srgbClr val="ECE4D6"/>
            </a:solidFill>
            <a:ln>
              <a:noFill/>
            </a:ln>
          </p:spPr>
          <p:txBody>
            <a:bodyPr/>
            <a:lstStyle/>
            <a:p>
              <a:pPr algn="ctr"/>
              <a:endParaRPr lang="en-US" sz="2400"/>
            </a:p>
          </p:txBody>
        </p:sp>
        <p:sp>
          <p:nvSpPr>
            <p:cNvPr id="13" name="Bar"/>
            <p:cNvSpPr/>
            <p:nvPr/>
          </p:nvSpPr>
          <p:spPr>
            <a:xfrm>
              <a:off x="812800" y="1930400"/>
              <a:ext cx="1181100" cy="76200"/>
            </a:xfrm>
            <a:prstGeom prst="rect">
              <a:avLst/>
            </a:prstGeom>
            <a:solidFill>
              <a:srgbClr val="1F4466"/>
            </a:solidFill>
            <a:ln>
              <a:noFill/>
            </a:ln>
          </p:spPr>
          <p:txBody>
            <a:bodyPr/>
            <a:lstStyle/>
            <a:p>
              <a:pPr algn="ctr"/>
              <a:endParaRPr lang="en-US" sz="2400"/>
            </a:p>
          </p:txBody>
        </p:sp>
        <p:sp>
          <p:nvSpPr>
            <p:cNvPr id="14" name="Text"/>
            <p:cNvSpPr/>
            <p:nvPr/>
          </p:nvSpPr>
          <p:spPr>
            <a:xfrm>
              <a:off x="876300" y="2133600"/>
              <a:ext cx="10541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450" b="1" dirty="0">
                  <a:solidFill>
                    <a:srgbClr val="1F4466"/>
                  </a:solidFill>
                  <a:latin typeface="Montserrat"/>
                </a:rPr>
                <a:t>1</a:t>
              </a:r>
              <a:endParaRPr lang="en-US" sz="1600" dirty="0">
                <a:latin typeface="Montserrat"/>
              </a:endParaRPr>
            </a:p>
          </p:txBody>
        </p:sp>
        <p:sp>
          <p:nvSpPr>
            <p:cNvPr id="15" name="Text"/>
            <p:cNvSpPr/>
            <p:nvPr/>
          </p:nvSpPr>
          <p:spPr>
            <a:xfrm>
              <a:off x="876300" y="2387600"/>
              <a:ext cx="1054100" cy="736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ctr">
                <a:lnSpc>
                  <a:spcPct val="105000"/>
                </a:lnSpc>
                <a:spcBef>
                  <a:spcPts val="0"/>
                </a:spcBef>
                <a:buNone/>
              </a:pPr>
              <a:r>
                <a:rPr lang="en-US" sz="1450" b="1" dirty="0">
                  <a:solidFill>
                    <a:srgbClr val="1F1D1A"/>
                  </a:solidFill>
                  <a:latin typeface="Montserrat"/>
                </a:rPr>
                <a:t>Topic → keywords</a:t>
              </a:r>
              <a:endParaRPr lang="en-US" sz="1600" dirty="0">
                <a:latin typeface="Montserrat"/>
              </a:endParaRPr>
            </a:p>
          </p:txBody>
        </p:sp>
        <p:sp>
          <p:nvSpPr>
            <p:cNvPr id="16" name="Text"/>
            <p:cNvSpPr/>
            <p:nvPr/>
          </p:nvSpPr>
          <p:spPr>
            <a:xfrm>
              <a:off x="876300" y="3149600"/>
              <a:ext cx="1054100" cy="431800"/>
            </a:xfrm>
            <a:prstGeom prst="rect">
              <a:avLst/>
            </a:prstGeom>
            <a:noFill/>
          </p:spPr>
          <p:txBody>
            <a:bodyPr wrap="square" lIns="0" tIns="0" rIns="0" bIns="0" anchor="b">
              <a:noAutofit/>
            </a:bodyPr>
            <a:lstStyle/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600" b="0" dirty="0">
                  <a:solidFill>
                    <a:srgbClr val="1F4466"/>
                  </a:solidFill>
                  <a:latin typeface="Montserrat"/>
                </a:rPr>
                <a:t>You</a:t>
              </a:r>
              <a:endParaRPr lang="en-US" sz="1600" dirty="0">
                <a:latin typeface="Montserrat"/>
              </a:endParaRPr>
            </a:p>
          </p:txBody>
        </p:sp>
        <p:cxnSp>
          <p:nvCxnSpPr>
            <p:cNvPr id="17" name="Line"/>
            <p:cNvCxnSpPr/>
            <p:nvPr/>
          </p:nvCxnSpPr>
          <p:spPr>
            <a:xfrm>
              <a:off x="2006600" y="2794000"/>
              <a:ext cx="132080" cy="0"/>
            </a:xfrm>
            <a:prstGeom prst="line">
              <a:avLst/>
            </a:prstGeom>
            <a:ln w="15875">
              <a:solidFill>
                <a:srgbClr val="5F574D"/>
              </a:solidFill>
              <a:tailEnd type="triangle" w="med" len="med"/>
            </a:ln>
          </p:spPr>
        </p:cxnSp>
        <p:sp>
          <p:nvSpPr>
            <p:cNvPr id="18" name="Step 2"/>
            <p:cNvSpPr/>
            <p:nvPr/>
          </p:nvSpPr>
          <p:spPr>
            <a:xfrm>
              <a:off x="2151380" y="1930400"/>
              <a:ext cx="1181100" cy="1727200"/>
            </a:xfrm>
            <a:prstGeom prst="roundRect">
              <a:avLst>
                <a:gd name="adj" fmla="val 6154"/>
              </a:avLst>
            </a:prstGeom>
            <a:solidFill>
              <a:srgbClr val="ECE4D6"/>
            </a:solidFill>
            <a:ln>
              <a:noFill/>
            </a:ln>
          </p:spPr>
          <p:txBody>
            <a:bodyPr/>
            <a:lstStyle/>
            <a:p>
              <a:pPr algn="ctr"/>
              <a:endParaRPr lang="en-US" sz="2400"/>
            </a:p>
          </p:txBody>
        </p:sp>
        <p:sp>
          <p:nvSpPr>
            <p:cNvPr id="19" name="Bar"/>
            <p:cNvSpPr/>
            <p:nvPr/>
          </p:nvSpPr>
          <p:spPr>
            <a:xfrm>
              <a:off x="2151380" y="1930400"/>
              <a:ext cx="1181100" cy="76200"/>
            </a:xfrm>
            <a:prstGeom prst="rect">
              <a:avLst/>
            </a:prstGeom>
            <a:solidFill>
              <a:srgbClr val="B4492F"/>
            </a:solidFill>
            <a:ln>
              <a:noFill/>
            </a:ln>
          </p:spPr>
          <p:txBody>
            <a:bodyPr/>
            <a:lstStyle/>
            <a:p>
              <a:pPr algn="ctr"/>
              <a:endParaRPr lang="en-US" sz="2400"/>
            </a:p>
          </p:txBody>
        </p:sp>
        <p:sp>
          <p:nvSpPr>
            <p:cNvPr id="20" name="Text"/>
            <p:cNvSpPr/>
            <p:nvPr/>
          </p:nvSpPr>
          <p:spPr>
            <a:xfrm>
              <a:off x="2214880" y="2133600"/>
              <a:ext cx="10541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450" b="1" dirty="0">
                  <a:solidFill>
                    <a:srgbClr val="B4492F"/>
                  </a:solidFill>
                  <a:latin typeface="Montserrat"/>
                </a:rPr>
                <a:t>2</a:t>
              </a:r>
              <a:endParaRPr lang="en-US" sz="1600" dirty="0">
                <a:latin typeface="Montserrat"/>
              </a:endParaRPr>
            </a:p>
          </p:txBody>
        </p:sp>
        <p:sp>
          <p:nvSpPr>
            <p:cNvPr id="21" name="Text"/>
            <p:cNvSpPr/>
            <p:nvPr/>
          </p:nvSpPr>
          <p:spPr>
            <a:xfrm>
              <a:off x="2310129" y="2463800"/>
              <a:ext cx="1054100" cy="736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ctr">
                <a:lnSpc>
                  <a:spcPct val="105000"/>
                </a:lnSpc>
                <a:spcBef>
                  <a:spcPts val="0"/>
                </a:spcBef>
                <a:buNone/>
              </a:pPr>
              <a:r>
                <a:rPr lang="en-US" sz="1450" b="1" dirty="0">
                  <a:solidFill>
                    <a:srgbClr val="1F1D1A"/>
                  </a:solidFill>
                  <a:latin typeface="Montserrat"/>
                </a:rPr>
                <a:t>Build the query</a:t>
              </a:r>
              <a:endParaRPr lang="en-US" sz="1600" dirty="0">
                <a:latin typeface="Montserrat"/>
              </a:endParaRPr>
            </a:p>
          </p:txBody>
        </p:sp>
        <p:sp>
          <p:nvSpPr>
            <p:cNvPr id="22" name="Text"/>
            <p:cNvSpPr/>
            <p:nvPr/>
          </p:nvSpPr>
          <p:spPr>
            <a:xfrm>
              <a:off x="2214880" y="3149600"/>
              <a:ext cx="1054100" cy="431800"/>
            </a:xfrm>
            <a:prstGeom prst="rect">
              <a:avLst/>
            </a:prstGeom>
            <a:noFill/>
          </p:spPr>
          <p:txBody>
            <a:bodyPr wrap="square" lIns="0" tIns="0" rIns="0" bIns="0" anchor="b">
              <a:noAutofit/>
            </a:bodyPr>
            <a:lstStyle/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600" b="0" dirty="0">
                  <a:solidFill>
                    <a:srgbClr val="B4492F"/>
                  </a:solidFill>
                  <a:latin typeface="Montserrat"/>
                </a:rPr>
                <a:t>Claude + you</a:t>
              </a:r>
              <a:endParaRPr lang="en-US" sz="1600" dirty="0">
                <a:latin typeface="Montserrat"/>
              </a:endParaRPr>
            </a:p>
          </p:txBody>
        </p:sp>
        <p:cxnSp>
          <p:nvCxnSpPr>
            <p:cNvPr id="23" name="Line"/>
            <p:cNvCxnSpPr/>
            <p:nvPr/>
          </p:nvCxnSpPr>
          <p:spPr>
            <a:xfrm>
              <a:off x="3345180" y="2794000"/>
              <a:ext cx="132080" cy="0"/>
            </a:xfrm>
            <a:prstGeom prst="line">
              <a:avLst/>
            </a:prstGeom>
            <a:ln w="15875">
              <a:solidFill>
                <a:srgbClr val="5F574D"/>
              </a:solidFill>
              <a:tailEnd type="triangle" w="med" len="med"/>
            </a:ln>
          </p:spPr>
        </p:cxnSp>
        <p:sp>
          <p:nvSpPr>
            <p:cNvPr id="24" name="Step 3"/>
            <p:cNvSpPr/>
            <p:nvPr/>
          </p:nvSpPr>
          <p:spPr>
            <a:xfrm>
              <a:off x="3489960" y="1930400"/>
              <a:ext cx="1181100" cy="1727200"/>
            </a:xfrm>
            <a:prstGeom prst="roundRect">
              <a:avLst>
                <a:gd name="adj" fmla="val 6154"/>
              </a:avLst>
            </a:prstGeom>
            <a:solidFill>
              <a:srgbClr val="ECE4D6"/>
            </a:solidFill>
            <a:ln>
              <a:noFill/>
            </a:ln>
          </p:spPr>
          <p:txBody>
            <a:bodyPr/>
            <a:lstStyle/>
            <a:p>
              <a:pPr algn="ctr"/>
              <a:endParaRPr lang="en-US" sz="2400"/>
            </a:p>
          </p:txBody>
        </p:sp>
        <p:sp>
          <p:nvSpPr>
            <p:cNvPr id="25" name="Bar"/>
            <p:cNvSpPr/>
            <p:nvPr/>
          </p:nvSpPr>
          <p:spPr>
            <a:xfrm>
              <a:off x="3489960" y="1930400"/>
              <a:ext cx="1181100" cy="76200"/>
            </a:xfrm>
            <a:prstGeom prst="rect">
              <a:avLst/>
            </a:prstGeom>
            <a:solidFill>
              <a:srgbClr val="5E6E80"/>
            </a:solidFill>
            <a:ln>
              <a:noFill/>
            </a:ln>
          </p:spPr>
          <p:txBody>
            <a:bodyPr/>
            <a:lstStyle/>
            <a:p>
              <a:pPr algn="ctr"/>
              <a:endParaRPr lang="en-US" sz="2400"/>
            </a:p>
          </p:txBody>
        </p:sp>
        <p:sp>
          <p:nvSpPr>
            <p:cNvPr id="26" name="Text"/>
            <p:cNvSpPr/>
            <p:nvPr/>
          </p:nvSpPr>
          <p:spPr>
            <a:xfrm>
              <a:off x="3553460" y="2133600"/>
              <a:ext cx="10541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450" b="1" dirty="0">
                  <a:solidFill>
                    <a:srgbClr val="5E6E80"/>
                  </a:solidFill>
                  <a:latin typeface="Montserrat"/>
                </a:rPr>
                <a:t>3</a:t>
              </a:r>
              <a:endParaRPr lang="en-US" sz="1600" dirty="0">
                <a:latin typeface="Montserrat"/>
              </a:endParaRPr>
            </a:p>
          </p:txBody>
        </p:sp>
        <p:sp>
          <p:nvSpPr>
            <p:cNvPr id="27" name="Text"/>
            <p:cNvSpPr/>
            <p:nvPr/>
          </p:nvSpPr>
          <p:spPr>
            <a:xfrm>
              <a:off x="3522980" y="2424673"/>
              <a:ext cx="1211580" cy="736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ctr">
                <a:lnSpc>
                  <a:spcPct val="105000"/>
                </a:lnSpc>
                <a:spcBef>
                  <a:spcPts val="0"/>
                </a:spcBef>
                <a:buNone/>
              </a:pPr>
              <a:r>
                <a:rPr lang="en-US" sz="1450" b="1" dirty="0">
                  <a:solidFill>
                    <a:srgbClr val="1F1D1A"/>
                  </a:solidFill>
                  <a:latin typeface="Montserrat"/>
                </a:rPr>
                <a:t>Run search, check count</a:t>
              </a:r>
              <a:endParaRPr lang="en-US" sz="1600" dirty="0">
                <a:latin typeface="Montserrat"/>
              </a:endParaRPr>
            </a:p>
          </p:txBody>
        </p:sp>
        <p:sp>
          <p:nvSpPr>
            <p:cNvPr id="28" name="Text"/>
            <p:cNvSpPr/>
            <p:nvPr/>
          </p:nvSpPr>
          <p:spPr>
            <a:xfrm>
              <a:off x="3553460" y="3149600"/>
              <a:ext cx="1054100" cy="431800"/>
            </a:xfrm>
            <a:prstGeom prst="rect">
              <a:avLst/>
            </a:prstGeom>
            <a:noFill/>
          </p:spPr>
          <p:txBody>
            <a:bodyPr wrap="square" lIns="0" tIns="0" rIns="0" bIns="0" anchor="b">
              <a:noAutofit/>
            </a:bodyPr>
            <a:lstStyle/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600" b="0" dirty="0">
                  <a:solidFill>
                    <a:srgbClr val="5E6E80"/>
                  </a:solidFill>
                  <a:latin typeface="Montserrat"/>
                </a:rPr>
                <a:t>Script</a:t>
              </a:r>
              <a:endParaRPr lang="en-US" sz="1600" dirty="0">
                <a:latin typeface="Montserrat"/>
              </a:endParaRPr>
            </a:p>
          </p:txBody>
        </p:sp>
        <p:cxnSp>
          <p:nvCxnSpPr>
            <p:cNvPr id="29" name="Line"/>
            <p:cNvCxnSpPr/>
            <p:nvPr/>
          </p:nvCxnSpPr>
          <p:spPr>
            <a:xfrm>
              <a:off x="4683760" y="2794000"/>
              <a:ext cx="132080" cy="0"/>
            </a:xfrm>
            <a:prstGeom prst="line">
              <a:avLst/>
            </a:prstGeom>
            <a:ln w="15875">
              <a:solidFill>
                <a:srgbClr val="5F574D"/>
              </a:solidFill>
              <a:tailEnd type="triangle" w="med" len="med"/>
            </a:ln>
          </p:spPr>
        </p:cxnSp>
        <p:sp>
          <p:nvSpPr>
            <p:cNvPr id="30" name="Step 4"/>
            <p:cNvSpPr/>
            <p:nvPr/>
          </p:nvSpPr>
          <p:spPr>
            <a:xfrm>
              <a:off x="4828540" y="1930400"/>
              <a:ext cx="1181100" cy="1727200"/>
            </a:xfrm>
            <a:prstGeom prst="roundRect">
              <a:avLst>
                <a:gd name="adj" fmla="val 6154"/>
              </a:avLst>
            </a:prstGeom>
            <a:solidFill>
              <a:srgbClr val="ECE4D6"/>
            </a:solidFill>
            <a:ln>
              <a:noFill/>
            </a:ln>
          </p:spPr>
          <p:txBody>
            <a:bodyPr/>
            <a:lstStyle/>
            <a:p>
              <a:pPr algn="ctr"/>
              <a:endParaRPr lang="en-US" sz="2400"/>
            </a:p>
          </p:txBody>
        </p:sp>
        <p:sp>
          <p:nvSpPr>
            <p:cNvPr id="31" name="Bar"/>
            <p:cNvSpPr/>
            <p:nvPr/>
          </p:nvSpPr>
          <p:spPr>
            <a:xfrm>
              <a:off x="4828540" y="1930400"/>
              <a:ext cx="1181100" cy="76200"/>
            </a:xfrm>
            <a:prstGeom prst="rect">
              <a:avLst/>
            </a:prstGeom>
            <a:solidFill>
              <a:srgbClr val="5E6E80"/>
            </a:solidFill>
            <a:ln>
              <a:noFill/>
            </a:ln>
          </p:spPr>
          <p:txBody>
            <a:bodyPr/>
            <a:lstStyle/>
            <a:p>
              <a:pPr algn="ctr"/>
              <a:endParaRPr lang="en-US" sz="2400"/>
            </a:p>
          </p:txBody>
        </p:sp>
        <p:sp>
          <p:nvSpPr>
            <p:cNvPr id="32" name="Text"/>
            <p:cNvSpPr/>
            <p:nvPr/>
          </p:nvSpPr>
          <p:spPr>
            <a:xfrm>
              <a:off x="4892040" y="2133600"/>
              <a:ext cx="10541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450" b="1" dirty="0">
                  <a:solidFill>
                    <a:srgbClr val="5E6E80"/>
                  </a:solidFill>
                  <a:latin typeface="Montserrat"/>
                </a:rPr>
                <a:t>4</a:t>
              </a:r>
              <a:endParaRPr lang="en-US" sz="1600" dirty="0">
                <a:latin typeface="Montserrat"/>
              </a:endParaRPr>
            </a:p>
          </p:txBody>
        </p:sp>
        <p:sp>
          <p:nvSpPr>
            <p:cNvPr id="33" name="Text"/>
            <p:cNvSpPr/>
            <p:nvPr/>
          </p:nvSpPr>
          <p:spPr>
            <a:xfrm>
              <a:off x="4987289" y="2412999"/>
              <a:ext cx="1054100" cy="736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ctr">
                <a:lnSpc>
                  <a:spcPct val="105000"/>
                </a:lnSpc>
                <a:spcBef>
                  <a:spcPts val="0"/>
                </a:spcBef>
                <a:buNone/>
              </a:pPr>
              <a:r>
                <a:rPr lang="en-US" sz="1450" b="1" dirty="0">
                  <a:solidFill>
                    <a:srgbClr val="1F1D1A"/>
                  </a:solidFill>
                  <a:latin typeface="Montserrat"/>
                </a:rPr>
                <a:t>Save the CSV</a:t>
              </a:r>
              <a:endParaRPr lang="en-US" sz="1600" dirty="0">
                <a:latin typeface="Montserrat"/>
              </a:endParaRPr>
            </a:p>
          </p:txBody>
        </p:sp>
        <p:sp>
          <p:nvSpPr>
            <p:cNvPr id="34" name="Text"/>
            <p:cNvSpPr/>
            <p:nvPr/>
          </p:nvSpPr>
          <p:spPr>
            <a:xfrm>
              <a:off x="4892040" y="3149600"/>
              <a:ext cx="1054100" cy="431800"/>
            </a:xfrm>
            <a:prstGeom prst="rect">
              <a:avLst/>
            </a:prstGeom>
            <a:noFill/>
          </p:spPr>
          <p:txBody>
            <a:bodyPr wrap="square" lIns="0" tIns="0" rIns="0" bIns="0" anchor="b">
              <a:noAutofit/>
            </a:bodyPr>
            <a:lstStyle/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600" b="0" dirty="0">
                  <a:solidFill>
                    <a:srgbClr val="5E6E80"/>
                  </a:solidFill>
                  <a:latin typeface="Montserrat"/>
                </a:rPr>
                <a:t>Script</a:t>
              </a:r>
              <a:endParaRPr lang="en-US" sz="1600" dirty="0">
                <a:latin typeface="Montserrat"/>
              </a:endParaRPr>
            </a:p>
          </p:txBody>
        </p:sp>
        <p:cxnSp>
          <p:nvCxnSpPr>
            <p:cNvPr id="35" name="Line"/>
            <p:cNvCxnSpPr/>
            <p:nvPr/>
          </p:nvCxnSpPr>
          <p:spPr>
            <a:xfrm>
              <a:off x="6022340" y="2794000"/>
              <a:ext cx="132080" cy="0"/>
            </a:xfrm>
            <a:prstGeom prst="line">
              <a:avLst/>
            </a:prstGeom>
            <a:ln w="15875">
              <a:solidFill>
                <a:srgbClr val="5F574D"/>
              </a:solidFill>
              <a:tailEnd type="triangle" w="med" len="med"/>
            </a:ln>
          </p:spPr>
        </p:cxnSp>
        <p:sp>
          <p:nvSpPr>
            <p:cNvPr id="36" name="Step 5"/>
            <p:cNvSpPr/>
            <p:nvPr/>
          </p:nvSpPr>
          <p:spPr>
            <a:xfrm>
              <a:off x="6167120" y="1930400"/>
              <a:ext cx="1181100" cy="1727200"/>
            </a:xfrm>
            <a:prstGeom prst="roundRect">
              <a:avLst>
                <a:gd name="adj" fmla="val 6154"/>
              </a:avLst>
            </a:prstGeom>
            <a:solidFill>
              <a:srgbClr val="ECE4D6"/>
            </a:solidFill>
            <a:ln>
              <a:noFill/>
            </a:ln>
          </p:spPr>
          <p:txBody>
            <a:bodyPr/>
            <a:lstStyle/>
            <a:p>
              <a:pPr algn="ctr"/>
              <a:endParaRPr lang="en-US" sz="2400"/>
            </a:p>
          </p:txBody>
        </p:sp>
        <p:sp>
          <p:nvSpPr>
            <p:cNvPr id="37" name="Bar"/>
            <p:cNvSpPr/>
            <p:nvPr/>
          </p:nvSpPr>
          <p:spPr>
            <a:xfrm>
              <a:off x="6167120" y="1930400"/>
              <a:ext cx="1181100" cy="76200"/>
            </a:xfrm>
            <a:prstGeom prst="rect">
              <a:avLst/>
            </a:prstGeom>
            <a:solidFill>
              <a:srgbClr val="5E6E80"/>
            </a:solidFill>
            <a:ln>
              <a:noFill/>
            </a:ln>
          </p:spPr>
          <p:txBody>
            <a:bodyPr/>
            <a:lstStyle/>
            <a:p>
              <a:pPr algn="ctr"/>
              <a:endParaRPr lang="en-US" sz="2400"/>
            </a:p>
          </p:txBody>
        </p:sp>
        <p:sp>
          <p:nvSpPr>
            <p:cNvPr id="38" name="Text"/>
            <p:cNvSpPr/>
            <p:nvPr/>
          </p:nvSpPr>
          <p:spPr>
            <a:xfrm>
              <a:off x="6230620" y="2133600"/>
              <a:ext cx="10541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450" b="1" dirty="0">
                  <a:solidFill>
                    <a:srgbClr val="5E6E80"/>
                  </a:solidFill>
                  <a:latin typeface="Montserrat"/>
                </a:rPr>
                <a:t>5</a:t>
              </a:r>
              <a:endParaRPr lang="en-US" sz="1600" dirty="0">
                <a:latin typeface="Montserrat"/>
              </a:endParaRPr>
            </a:p>
          </p:txBody>
        </p:sp>
        <p:sp>
          <p:nvSpPr>
            <p:cNvPr id="39" name="Text"/>
            <p:cNvSpPr/>
            <p:nvPr/>
          </p:nvSpPr>
          <p:spPr>
            <a:xfrm>
              <a:off x="6230620" y="2387600"/>
              <a:ext cx="1054100" cy="736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ctr">
                <a:lnSpc>
                  <a:spcPct val="105000"/>
                </a:lnSpc>
                <a:spcBef>
                  <a:spcPts val="0"/>
                </a:spcBef>
                <a:buNone/>
              </a:pPr>
              <a:r>
                <a:rPr lang="en-US" sz="1450" b="1" dirty="0">
                  <a:solidFill>
                    <a:srgbClr val="1F1D1A"/>
                  </a:solidFill>
                  <a:latin typeface="Montserrat"/>
                </a:rPr>
                <a:t>Download free PDFs</a:t>
              </a:r>
              <a:endParaRPr lang="en-US" sz="1600" dirty="0">
                <a:latin typeface="Montserrat"/>
              </a:endParaRPr>
            </a:p>
          </p:txBody>
        </p:sp>
        <p:sp>
          <p:nvSpPr>
            <p:cNvPr id="40" name="Text"/>
            <p:cNvSpPr/>
            <p:nvPr/>
          </p:nvSpPr>
          <p:spPr>
            <a:xfrm>
              <a:off x="6230620" y="3149600"/>
              <a:ext cx="1054100" cy="431800"/>
            </a:xfrm>
            <a:prstGeom prst="rect">
              <a:avLst/>
            </a:prstGeom>
            <a:noFill/>
          </p:spPr>
          <p:txBody>
            <a:bodyPr wrap="square" lIns="0" tIns="0" rIns="0" bIns="0" anchor="b">
              <a:noAutofit/>
            </a:bodyPr>
            <a:lstStyle/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600" b="0" dirty="0">
                  <a:solidFill>
                    <a:srgbClr val="5E6E80"/>
                  </a:solidFill>
                  <a:latin typeface="Montserrat"/>
                </a:rPr>
                <a:t>Script + you</a:t>
              </a:r>
              <a:endParaRPr lang="en-US" sz="1600" dirty="0">
                <a:latin typeface="Montserrat"/>
              </a:endParaRPr>
            </a:p>
          </p:txBody>
        </p:sp>
        <p:cxnSp>
          <p:nvCxnSpPr>
            <p:cNvPr id="41" name="Line"/>
            <p:cNvCxnSpPr/>
            <p:nvPr/>
          </p:nvCxnSpPr>
          <p:spPr>
            <a:xfrm>
              <a:off x="7360920" y="2794000"/>
              <a:ext cx="132080" cy="0"/>
            </a:xfrm>
            <a:prstGeom prst="line">
              <a:avLst/>
            </a:prstGeom>
            <a:ln w="15875">
              <a:solidFill>
                <a:srgbClr val="5F574D"/>
              </a:solidFill>
              <a:tailEnd type="triangle" w="med" len="med"/>
            </a:ln>
          </p:spPr>
        </p:cxnSp>
        <p:sp>
          <p:nvSpPr>
            <p:cNvPr id="42" name="Step 6"/>
            <p:cNvSpPr/>
            <p:nvPr/>
          </p:nvSpPr>
          <p:spPr>
            <a:xfrm>
              <a:off x="7505700" y="1930400"/>
              <a:ext cx="1181100" cy="1727200"/>
            </a:xfrm>
            <a:prstGeom prst="roundRect">
              <a:avLst>
                <a:gd name="adj" fmla="val 6154"/>
              </a:avLst>
            </a:prstGeom>
            <a:solidFill>
              <a:srgbClr val="ECE4D6"/>
            </a:solidFill>
            <a:ln>
              <a:noFill/>
            </a:ln>
          </p:spPr>
          <p:txBody>
            <a:bodyPr/>
            <a:lstStyle/>
            <a:p>
              <a:pPr algn="ctr"/>
              <a:endParaRPr lang="en-US" sz="2400"/>
            </a:p>
          </p:txBody>
        </p:sp>
        <p:sp>
          <p:nvSpPr>
            <p:cNvPr id="43" name="Bar"/>
            <p:cNvSpPr/>
            <p:nvPr/>
          </p:nvSpPr>
          <p:spPr>
            <a:xfrm>
              <a:off x="7505700" y="1930400"/>
              <a:ext cx="1181100" cy="76200"/>
            </a:xfrm>
            <a:prstGeom prst="rect">
              <a:avLst/>
            </a:prstGeom>
            <a:solidFill>
              <a:srgbClr val="B4492F"/>
            </a:solidFill>
            <a:ln>
              <a:noFill/>
            </a:ln>
          </p:spPr>
          <p:txBody>
            <a:bodyPr/>
            <a:lstStyle/>
            <a:p>
              <a:pPr algn="ctr"/>
              <a:endParaRPr lang="en-US" sz="2400"/>
            </a:p>
          </p:txBody>
        </p:sp>
        <p:sp>
          <p:nvSpPr>
            <p:cNvPr id="44" name="Text"/>
            <p:cNvSpPr/>
            <p:nvPr/>
          </p:nvSpPr>
          <p:spPr>
            <a:xfrm>
              <a:off x="7569200" y="2133600"/>
              <a:ext cx="10541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450" b="1" dirty="0">
                  <a:solidFill>
                    <a:srgbClr val="B4492F"/>
                  </a:solidFill>
                  <a:latin typeface="Montserrat"/>
                </a:rPr>
                <a:t>6</a:t>
              </a:r>
              <a:endParaRPr lang="en-US" sz="1600" dirty="0">
                <a:latin typeface="Montserrat"/>
              </a:endParaRPr>
            </a:p>
          </p:txBody>
        </p:sp>
        <p:sp>
          <p:nvSpPr>
            <p:cNvPr id="45" name="Text"/>
            <p:cNvSpPr/>
            <p:nvPr/>
          </p:nvSpPr>
          <p:spPr>
            <a:xfrm>
              <a:off x="7556500" y="2402067"/>
              <a:ext cx="1130300" cy="736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ctr">
                <a:lnSpc>
                  <a:spcPct val="105000"/>
                </a:lnSpc>
                <a:spcBef>
                  <a:spcPts val="0"/>
                </a:spcBef>
                <a:buNone/>
              </a:pPr>
              <a:r>
                <a:rPr lang="en-US" sz="1450" b="1" dirty="0">
                  <a:solidFill>
                    <a:srgbClr val="1F1D1A"/>
                  </a:solidFill>
                  <a:latin typeface="Montserrat"/>
                </a:rPr>
                <a:t>Summarize each paper</a:t>
              </a:r>
              <a:endParaRPr lang="en-US" sz="1600" dirty="0">
                <a:latin typeface="Montserrat"/>
              </a:endParaRPr>
            </a:p>
          </p:txBody>
        </p:sp>
        <p:sp>
          <p:nvSpPr>
            <p:cNvPr id="46" name="Text"/>
            <p:cNvSpPr/>
            <p:nvPr/>
          </p:nvSpPr>
          <p:spPr>
            <a:xfrm>
              <a:off x="7569200" y="3149600"/>
              <a:ext cx="1054100" cy="431800"/>
            </a:xfrm>
            <a:prstGeom prst="rect">
              <a:avLst/>
            </a:prstGeom>
            <a:noFill/>
          </p:spPr>
          <p:txBody>
            <a:bodyPr wrap="square" lIns="0" tIns="0" rIns="0" bIns="0" anchor="b">
              <a:noAutofit/>
            </a:bodyPr>
            <a:lstStyle/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600" b="0" dirty="0">
                  <a:solidFill>
                    <a:srgbClr val="B4492F"/>
                  </a:solidFill>
                  <a:latin typeface="Montserrat"/>
                </a:rPr>
                <a:t>Claude</a:t>
              </a:r>
              <a:endParaRPr lang="en-US" sz="1600" dirty="0">
                <a:latin typeface="Montserrat"/>
              </a:endParaRPr>
            </a:p>
          </p:txBody>
        </p:sp>
        <p:cxnSp>
          <p:nvCxnSpPr>
            <p:cNvPr id="47" name="Line"/>
            <p:cNvCxnSpPr/>
            <p:nvPr/>
          </p:nvCxnSpPr>
          <p:spPr>
            <a:xfrm>
              <a:off x="8699500" y="2794000"/>
              <a:ext cx="132080" cy="0"/>
            </a:xfrm>
            <a:prstGeom prst="line">
              <a:avLst/>
            </a:prstGeom>
            <a:ln w="15875">
              <a:solidFill>
                <a:srgbClr val="5F574D"/>
              </a:solidFill>
              <a:tailEnd type="triangle" w="med" len="med"/>
            </a:ln>
          </p:spPr>
        </p:cxnSp>
        <p:sp>
          <p:nvSpPr>
            <p:cNvPr id="48" name="Step 7"/>
            <p:cNvSpPr/>
            <p:nvPr/>
          </p:nvSpPr>
          <p:spPr>
            <a:xfrm>
              <a:off x="8844280" y="1930400"/>
              <a:ext cx="1181100" cy="1727200"/>
            </a:xfrm>
            <a:prstGeom prst="roundRect">
              <a:avLst>
                <a:gd name="adj" fmla="val 6154"/>
              </a:avLst>
            </a:prstGeom>
            <a:solidFill>
              <a:srgbClr val="ECE4D6"/>
            </a:solidFill>
            <a:ln>
              <a:noFill/>
            </a:ln>
          </p:spPr>
          <p:txBody>
            <a:bodyPr/>
            <a:lstStyle/>
            <a:p>
              <a:pPr algn="ctr"/>
              <a:endParaRPr lang="en-US" sz="2400"/>
            </a:p>
          </p:txBody>
        </p:sp>
        <p:sp>
          <p:nvSpPr>
            <p:cNvPr id="49" name="Bar"/>
            <p:cNvSpPr/>
            <p:nvPr/>
          </p:nvSpPr>
          <p:spPr>
            <a:xfrm>
              <a:off x="8844280" y="1930400"/>
              <a:ext cx="1181100" cy="76200"/>
            </a:xfrm>
            <a:prstGeom prst="rect">
              <a:avLst/>
            </a:prstGeom>
            <a:solidFill>
              <a:srgbClr val="3D7A4F"/>
            </a:solidFill>
            <a:ln>
              <a:noFill/>
            </a:ln>
          </p:spPr>
          <p:txBody>
            <a:bodyPr/>
            <a:lstStyle/>
            <a:p>
              <a:pPr algn="ctr"/>
              <a:endParaRPr lang="en-US" sz="2400"/>
            </a:p>
          </p:txBody>
        </p:sp>
        <p:sp>
          <p:nvSpPr>
            <p:cNvPr id="50" name="Text"/>
            <p:cNvSpPr/>
            <p:nvPr/>
          </p:nvSpPr>
          <p:spPr>
            <a:xfrm>
              <a:off x="8907780" y="2133600"/>
              <a:ext cx="10541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450" b="1" dirty="0">
                  <a:solidFill>
                    <a:srgbClr val="3D7A4F"/>
                  </a:solidFill>
                  <a:latin typeface="Montserrat"/>
                </a:rPr>
                <a:t>7</a:t>
              </a:r>
              <a:endParaRPr lang="en-US" sz="1600" dirty="0">
                <a:latin typeface="Montserrat"/>
              </a:endParaRPr>
            </a:p>
          </p:txBody>
        </p:sp>
        <p:sp>
          <p:nvSpPr>
            <p:cNvPr id="51" name="Text"/>
            <p:cNvSpPr/>
            <p:nvPr/>
          </p:nvSpPr>
          <p:spPr>
            <a:xfrm>
              <a:off x="8907780" y="2387600"/>
              <a:ext cx="1054100" cy="736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ctr">
                <a:lnSpc>
                  <a:spcPct val="105000"/>
                </a:lnSpc>
                <a:spcBef>
                  <a:spcPts val="0"/>
                </a:spcBef>
                <a:buNone/>
              </a:pPr>
              <a:r>
                <a:rPr lang="en-US" sz="1450" b="1" dirty="0">
                  <a:solidFill>
                    <a:srgbClr val="1F1D1A"/>
                  </a:solidFill>
                  <a:latin typeface="Montserrat"/>
                </a:rPr>
                <a:t>Check vs the PDFs</a:t>
              </a:r>
              <a:endParaRPr lang="en-US" sz="1600" dirty="0">
                <a:latin typeface="Montserrat"/>
              </a:endParaRPr>
            </a:p>
          </p:txBody>
        </p:sp>
        <p:sp>
          <p:nvSpPr>
            <p:cNvPr id="52" name="Text"/>
            <p:cNvSpPr/>
            <p:nvPr/>
          </p:nvSpPr>
          <p:spPr>
            <a:xfrm>
              <a:off x="8907780" y="3149600"/>
              <a:ext cx="1054100" cy="431800"/>
            </a:xfrm>
            <a:prstGeom prst="rect">
              <a:avLst/>
            </a:prstGeom>
            <a:noFill/>
          </p:spPr>
          <p:txBody>
            <a:bodyPr wrap="square" lIns="0" tIns="0" rIns="0" bIns="0" anchor="b">
              <a:noAutofit/>
            </a:bodyPr>
            <a:lstStyle/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600" b="0" dirty="0">
                  <a:solidFill>
                    <a:srgbClr val="3D7A4F"/>
                  </a:solidFill>
                  <a:latin typeface="Montserrat"/>
                </a:rPr>
                <a:t>Checker + you</a:t>
              </a:r>
              <a:endParaRPr lang="en-US" sz="1600" dirty="0">
                <a:latin typeface="Montserrat"/>
              </a:endParaRPr>
            </a:p>
          </p:txBody>
        </p:sp>
        <p:cxnSp>
          <p:nvCxnSpPr>
            <p:cNvPr id="53" name="Line"/>
            <p:cNvCxnSpPr/>
            <p:nvPr/>
          </p:nvCxnSpPr>
          <p:spPr>
            <a:xfrm>
              <a:off x="10038080" y="2794000"/>
              <a:ext cx="132080" cy="0"/>
            </a:xfrm>
            <a:prstGeom prst="line">
              <a:avLst/>
            </a:prstGeom>
            <a:ln w="15875">
              <a:solidFill>
                <a:srgbClr val="5F574D"/>
              </a:solidFill>
              <a:tailEnd type="triangle" w="med" len="med"/>
            </a:ln>
          </p:spPr>
        </p:cxnSp>
        <p:sp>
          <p:nvSpPr>
            <p:cNvPr id="54" name="Step 8"/>
            <p:cNvSpPr/>
            <p:nvPr/>
          </p:nvSpPr>
          <p:spPr>
            <a:xfrm>
              <a:off x="10182860" y="1930400"/>
              <a:ext cx="1181100" cy="1727200"/>
            </a:xfrm>
            <a:prstGeom prst="roundRect">
              <a:avLst>
                <a:gd name="adj" fmla="val 6154"/>
              </a:avLst>
            </a:prstGeom>
            <a:solidFill>
              <a:srgbClr val="ECE4D6"/>
            </a:solidFill>
            <a:ln>
              <a:noFill/>
            </a:ln>
          </p:spPr>
          <p:txBody>
            <a:bodyPr/>
            <a:lstStyle/>
            <a:p>
              <a:pPr algn="ctr"/>
              <a:endParaRPr lang="en-US" sz="2400"/>
            </a:p>
          </p:txBody>
        </p:sp>
        <p:sp>
          <p:nvSpPr>
            <p:cNvPr id="55" name="Bar"/>
            <p:cNvSpPr/>
            <p:nvPr/>
          </p:nvSpPr>
          <p:spPr>
            <a:xfrm>
              <a:off x="10182860" y="1930400"/>
              <a:ext cx="1181100" cy="76200"/>
            </a:xfrm>
            <a:prstGeom prst="rect">
              <a:avLst/>
            </a:prstGeom>
            <a:solidFill>
              <a:srgbClr val="1F4466"/>
            </a:solidFill>
            <a:ln>
              <a:noFill/>
            </a:ln>
          </p:spPr>
          <p:txBody>
            <a:bodyPr/>
            <a:lstStyle/>
            <a:p>
              <a:pPr algn="ctr"/>
              <a:endParaRPr lang="en-US" sz="2400"/>
            </a:p>
          </p:txBody>
        </p:sp>
        <p:sp>
          <p:nvSpPr>
            <p:cNvPr id="56" name="Text"/>
            <p:cNvSpPr/>
            <p:nvPr/>
          </p:nvSpPr>
          <p:spPr>
            <a:xfrm>
              <a:off x="10246360" y="2133600"/>
              <a:ext cx="1054100" cy="2032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450" b="1" dirty="0">
                  <a:solidFill>
                    <a:srgbClr val="1F4466"/>
                  </a:solidFill>
                  <a:latin typeface="Montserrat"/>
                </a:rPr>
                <a:t>8</a:t>
              </a:r>
              <a:endParaRPr lang="en-US" sz="1600" dirty="0">
                <a:latin typeface="Montserrat"/>
              </a:endParaRPr>
            </a:p>
          </p:txBody>
        </p:sp>
        <p:sp>
          <p:nvSpPr>
            <p:cNvPr id="57" name="Text"/>
            <p:cNvSpPr/>
            <p:nvPr/>
          </p:nvSpPr>
          <p:spPr>
            <a:xfrm>
              <a:off x="10246360" y="2387600"/>
              <a:ext cx="1054100" cy="7366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marL="0" indent="0" algn="ctr">
                <a:lnSpc>
                  <a:spcPct val="105000"/>
                </a:lnSpc>
                <a:spcBef>
                  <a:spcPts val="0"/>
                </a:spcBef>
                <a:buNone/>
              </a:pPr>
              <a:r>
                <a:rPr lang="en-US" sz="1450" b="1" dirty="0">
                  <a:solidFill>
                    <a:srgbClr val="1F1D1A"/>
                  </a:solidFill>
                  <a:latin typeface="Montserrat"/>
                </a:rPr>
                <a:t>Pick core papers</a:t>
              </a:r>
              <a:endParaRPr lang="en-US" sz="1600" dirty="0">
                <a:latin typeface="Montserrat"/>
              </a:endParaRPr>
            </a:p>
          </p:txBody>
        </p:sp>
        <p:sp>
          <p:nvSpPr>
            <p:cNvPr id="58" name="Text"/>
            <p:cNvSpPr/>
            <p:nvPr/>
          </p:nvSpPr>
          <p:spPr>
            <a:xfrm>
              <a:off x="10246360" y="3149600"/>
              <a:ext cx="1054100" cy="431800"/>
            </a:xfrm>
            <a:prstGeom prst="rect">
              <a:avLst/>
            </a:prstGeom>
            <a:noFill/>
          </p:spPr>
          <p:txBody>
            <a:bodyPr wrap="square" lIns="0" tIns="0" rIns="0" bIns="0" anchor="b">
              <a:noAutofit/>
            </a:bodyPr>
            <a:lstStyle/>
            <a:p>
              <a:pPr marL="0" indent="0" algn="ctr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en-US" sz="1600" b="0" dirty="0">
                  <a:solidFill>
                    <a:srgbClr val="1F4466"/>
                  </a:solidFill>
                  <a:latin typeface="Montserrat"/>
                </a:rPr>
                <a:t>You</a:t>
              </a:r>
              <a:endParaRPr lang="en-US" sz="1600" dirty="0">
                <a:latin typeface="Montserrat"/>
              </a:endParaRPr>
            </a:p>
          </p:txBody>
        </p:sp>
      </p:grpSp>
      <p:cxnSp>
        <p:nvCxnSpPr>
          <p:cNvPr id="59" name="Line"/>
          <p:cNvCxnSpPr/>
          <p:nvPr/>
        </p:nvCxnSpPr>
        <p:spPr>
          <a:xfrm>
            <a:off x="4080510" y="3657600"/>
            <a:ext cx="0" cy="330200"/>
          </a:xfrm>
          <a:prstGeom prst="line">
            <a:avLst/>
          </a:prstGeom>
          <a:ln w="19050">
            <a:solidFill>
              <a:srgbClr val="B4492F"/>
            </a:solidFill>
            <a:prstDash val="dash"/>
          </a:ln>
        </p:spPr>
      </p:cxnSp>
      <p:cxnSp>
        <p:nvCxnSpPr>
          <p:cNvPr id="60" name="Line"/>
          <p:cNvCxnSpPr/>
          <p:nvPr/>
        </p:nvCxnSpPr>
        <p:spPr>
          <a:xfrm flipH="1">
            <a:off x="2741930" y="3987800"/>
            <a:ext cx="1338580" cy="0"/>
          </a:xfrm>
          <a:prstGeom prst="line">
            <a:avLst/>
          </a:prstGeom>
          <a:ln w="19050">
            <a:solidFill>
              <a:srgbClr val="B4492F"/>
            </a:solidFill>
            <a:prstDash val="dash"/>
          </a:ln>
        </p:spPr>
      </p:cxnSp>
      <p:cxnSp>
        <p:nvCxnSpPr>
          <p:cNvPr id="61" name="Line"/>
          <p:cNvCxnSpPr/>
          <p:nvPr/>
        </p:nvCxnSpPr>
        <p:spPr>
          <a:xfrm flipV="1">
            <a:off x="2741930" y="3670300"/>
            <a:ext cx="0" cy="317500"/>
          </a:xfrm>
          <a:prstGeom prst="line">
            <a:avLst/>
          </a:prstGeom>
          <a:ln w="19050">
            <a:solidFill>
              <a:srgbClr val="B4492F"/>
            </a:solidFill>
            <a:prstDash val="dash"/>
            <a:tailEnd type="triangle" w="med" len="med"/>
          </a:ln>
        </p:spPr>
      </p:cxnSp>
      <p:sp>
        <p:nvSpPr>
          <p:cNvPr id="62" name="Text"/>
          <p:cNvSpPr/>
          <p:nvPr/>
        </p:nvSpPr>
        <p:spPr>
          <a:xfrm>
            <a:off x="2360930" y="4148281"/>
            <a:ext cx="210058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0" i="1" dirty="0">
                <a:solidFill>
                  <a:srgbClr val="B4492F"/>
                </a:solidFill>
                <a:latin typeface="Montserrat"/>
              </a:rPr>
              <a:t>key paper missing</a:t>
            </a:r>
            <a:endParaRPr lang="en-US" sz="1600" dirty="0">
              <a:latin typeface="Montserrat"/>
            </a:endParaRPr>
          </a:p>
        </p:txBody>
      </p:sp>
      <p:cxnSp>
        <p:nvCxnSpPr>
          <p:cNvPr id="63" name="Line"/>
          <p:cNvCxnSpPr/>
          <p:nvPr/>
        </p:nvCxnSpPr>
        <p:spPr>
          <a:xfrm>
            <a:off x="9434830" y="3657600"/>
            <a:ext cx="0" cy="330200"/>
          </a:xfrm>
          <a:prstGeom prst="line">
            <a:avLst/>
          </a:prstGeom>
          <a:ln w="19050">
            <a:solidFill>
              <a:srgbClr val="B4492F"/>
            </a:solidFill>
            <a:prstDash val="dash"/>
          </a:ln>
        </p:spPr>
      </p:cxnSp>
      <p:cxnSp>
        <p:nvCxnSpPr>
          <p:cNvPr id="64" name="Line"/>
          <p:cNvCxnSpPr/>
          <p:nvPr/>
        </p:nvCxnSpPr>
        <p:spPr>
          <a:xfrm flipH="1">
            <a:off x="8096250" y="3987800"/>
            <a:ext cx="1338580" cy="0"/>
          </a:xfrm>
          <a:prstGeom prst="line">
            <a:avLst/>
          </a:prstGeom>
          <a:ln w="19050">
            <a:solidFill>
              <a:srgbClr val="B4492F"/>
            </a:solidFill>
            <a:prstDash val="dash"/>
          </a:ln>
        </p:spPr>
      </p:cxnSp>
      <p:cxnSp>
        <p:nvCxnSpPr>
          <p:cNvPr id="65" name="Line"/>
          <p:cNvCxnSpPr/>
          <p:nvPr/>
        </p:nvCxnSpPr>
        <p:spPr>
          <a:xfrm flipV="1">
            <a:off x="8096250" y="3670300"/>
            <a:ext cx="0" cy="317500"/>
          </a:xfrm>
          <a:prstGeom prst="line">
            <a:avLst/>
          </a:prstGeom>
          <a:ln w="19050">
            <a:solidFill>
              <a:srgbClr val="B4492F"/>
            </a:solidFill>
            <a:prstDash val="dash"/>
            <a:tailEnd type="triangle" w="med" len="med"/>
          </a:ln>
        </p:spPr>
      </p:cxnSp>
      <p:sp>
        <p:nvSpPr>
          <p:cNvPr id="66" name="Text"/>
          <p:cNvSpPr/>
          <p:nvPr/>
        </p:nvSpPr>
        <p:spPr>
          <a:xfrm>
            <a:off x="7715250" y="4190999"/>
            <a:ext cx="210058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0" i="1" dirty="0">
                <a:solidFill>
                  <a:srgbClr val="B4492F"/>
                </a:solidFill>
                <a:latin typeface="Montserrat"/>
              </a:rPr>
              <a:t>wrong claim</a:t>
            </a:r>
            <a:endParaRPr lang="en-US" sz="1600" dirty="0">
              <a:latin typeface="Montserrat"/>
            </a:endParaRPr>
          </a:p>
        </p:txBody>
      </p:sp>
      <p:sp>
        <p:nvSpPr>
          <p:cNvPr id="67" name="Fact"/>
          <p:cNvSpPr/>
          <p:nvPr/>
        </p:nvSpPr>
        <p:spPr>
          <a:xfrm>
            <a:off x="788405" y="4676246"/>
            <a:ext cx="3378200" cy="1320800"/>
          </a:xfrm>
          <a:prstGeom prst="roundRect">
            <a:avLst>
              <a:gd name="adj" fmla="val 6154"/>
            </a:avLst>
          </a:prstGeom>
          <a:solidFill>
            <a:srgbClr val="ECE4D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8" name="Text"/>
          <p:cNvSpPr/>
          <p:nvPr/>
        </p:nvSpPr>
        <p:spPr>
          <a:xfrm>
            <a:off x="1017005" y="4854046"/>
            <a:ext cx="29210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b="1" dirty="0">
                <a:solidFill>
                  <a:srgbClr val="B4492F"/>
                </a:solidFill>
                <a:latin typeface="Montserrat"/>
              </a:rPr>
              <a:t>3–5 hours</a:t>
            </a:r>
            <a:endParaRPr lang="en-US" sz="2200" dirty="0">
              <a:latin typeface="Montserrat"/>
            </a:endParaRPr>
          </a:p>
        </p:txBody>
      </p:sp>
      <p:sp>
        <p:nvSpPr>
          <p:cNvPr id="69" name="Text"/>
          <p:cNvSpPr/>
          <p:nvPr/>
        </p:nvSpPr>
        <p:spPr>
          <a:xfrm>
            <a:off x="1017005" y="5311246"/>
            <a:ext cx="2921000" cy="584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0" dirty="0">
                <a:solidFill>
                  <a:srgbClr val="1F1D1A"/>
                </a:solidFill>
                <a:latin typeface="Montserrat"/>
              </a:rPr>
              <a:t>by hand, every 2–4 weeks, with a new topic each time</a:t>
            </a:r>
            <a:endParaRPr lang="en-US" sz="1600" dirty="0">
              <a:latin typeface="Montserrat"/>
            </a:endParaRPr>
          </a:p>
        </p:txBody>
      </p:sp>
      <p:sp>
        <p:nvSpPr>
          <p:cNvPr id="70" name="Fact"/>
          <p:cNvSpPr/>
          <p:nvPr/>
        </p:nvSpPr>
        <p:spPr>
          <a:xfrm>
            <a:off x="4382504" y="4676246"/>
            <a:ext cx="3554095" cy="1320800"/>
          </a:xfrm>
          <a:prstGeom prst="roundRect">
            <a:avLst>
              <a:gd name="adj" fmla="val 6154"/>
            </a:avLst>
          </a:prstGeom>
          <a:solidFill>
            <a:srgbClr val="ECE4D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1" name="Text"/>
          <p:cNvSpPr/>
          <p:nvPr/>
        </p:nvSpPr>
        <p:spPr>
          <a:xfrm>
            <a:off x="4611105" y="4854046"/>
            <a:ext cx="29210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b="1" dirty="0">
                <a:solidFill>
                  <a:srgbClr val="B4492F"/>
                </a:solidFill>
                <a:latin typeface="Montserrat"/>
              </a:rPr>
              <a:t>101 → 48 → 39</a:t>
            </a:r>
            <a:endParaRPr lang="en-US" sz="2200" dirty="0">
              <a:latin typeface="Montserrat"/>
            </a:endParaRPr>
          </a:p>
        </p:txBody>
      </p:sp>
      <p:sp>
        <p:nvSpPr>
          <p:cNvPr id="72" name="Text"/>
          <p:cNvSpPr/>
          <p:nvPr/>
        </p:nvSpPr>
        <p:spPr>
          <a:xfrm>
            <a:off x="4475850" y="5336646"/>
            <a:ext cx="3460750" cy="584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0" dirty="0">
                <a:solidFill>
                  <a:srgbClr val="1F1D1A"/>
                </a:solidFill>
                <a:latin typeface="Montserrat"/>
              </a:rPr>
              <a:t>records, refereed papers and free PDFs in the real run on 14 Oct</a:t>
            </a:r>
            <a:endParaRPr lang="en-US" sz="1600" dirty="0">
              <a:latin typeface="Montserrat"/>
            </a:endParaRPr>
          </a:p>
        </p:txBody>
      </p:sp>
      <p:sp>
        <p:nvSpPr>
          <p:cNvPr id="73" name="Fact"/>
          <p:cNvSpPr/>
          <p:nvPr/>
        </p:nvSpPr>
        <p:spPr>
          <a:xfrm>
            <a:off x="8250694" y="4676246"/>
            <a:ext cx="3460750" cy="1320800"/>
          </a:xfrm>
          <a:prstGeom prst="roundRect">
            <a:avLst>
              <a:gd name="adj" fmla="val 6154"/>
            </a:avLst>
          </a:prstGeom>
          <a:solidFill>
            <a:srgbClr val="ECE4D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4" name="Text"/>
          <p:cNvSpPr/>
          <p:nvPr/>
        </p:nvSpPr>
        <p:spPr>
          <a:xfrm>
            <a:off x="8479294" y="4854046"/>
            <a:ext cx="29210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b="1" dirty="0">
                <a:solidFill>
                  <a:srgbClr val="B4492F"/>
                </a:solidFill>
                <a:latin typeface="Montserrat"/>
              </a:rPr>
              <a:t>5 boxes, 0 loops</a:t>
            </a:r>
            <a:endParaRPr lang="en-US" sz="2200" dirty="0">
              <a:latin typeface="Montserrat"/>
            </a:endParaRPr>
          </a:p>
        </p:txBody>
      </p:sp>
      <p:sp>
        <p:nvSpPr>
          <p:cNvPr id="75" name="Text"/>
          <p:cNvSpPr/>
          <p:nvPr/>
        </p:nvSpPr>
        <p:spPr>
          <a:xfrm>
            <a:off x="8390625" y="5336646"/>
            <a:ext cx="3378199" cy="584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0" dirty="0">
                <a:solidFill>
                  <a:srgbClr val="1F1D1A"/>
                </a:solidFill>
                <a:latin typeface="Montserrat"/>
              </a:rPr>
              <a:t>in Bob’s first sketch. Answering Q3 and Q4 found the loops.</a:t>
            </a:r>
            <a:endParaRPr lang="en-US" sz="1600" dirty="0">
              <a:latin typeface="Montserrat"/>
            </a:endParaRPr>
          </a:p>
        </p:txBody>
      </p:sp>
      <p:sp>
        <p:nvSpPr>
          <p:cNvPr id="76" name="Page"/>
          <p:cNvSpPr/>
          <p:nvPr/>
        </p:nvSpPr>
        <p:spPr>
          <a:xfrm>
            <a:off x="10312400" y="6375400"/>
            <a:ext cx="1320800" cy="241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0">
                <a:solidFill>
                  <a:srgbClr val="5F574D"/>
                </a:solidFill>
                <a:latin typeface="Montserrat"/>
              </a:rPr>
              <a:t>9 / 14</a:t>
            </a:r>
            <a:endParaRPr lang="en-US" sz="1100" dirty="0"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614201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icker"/>
          <p:cNvSpPr/>
          <p:nvPr/>
        </p:nvSpPr>
        <p:spPr>
          <a:xfrm>
            <a:off x="812800" y="304800"/>
            <a:ext cx="10566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b="1" spc="150" dirty="0">
                <a:solidFill>
                  <a:srgbClr val="B4492F"/>
                </a:solidFill>
                <a:latin typeface="Montserrat"/>
              </a:rPr>
              <a:t>PATTERN 4 · HOW YOU KNOW IT WORKED</a:t>
            </a:r>
            <a:endParaRPr lang="en-US" sz="1800" dirty="0">
              <a:latin typeface="Montserrat"/>
            </a:endParaRPr>
          </a:p>
        </p:txBody>
      </p:sp>
      <p:sp>
        <p:nvSpPr>
          <p:cNvPr id="11" name="Title"/>
          <p:cNvSpPr>
            <a:spLocks noGrp="1"/>
          </p:cNvSpPr>
          <p:nvPr>
            <p:ph type="title"/>
          </p:nvPr>
        </p:nvSpPr>
        <p:spPr>
          <a:xfrm>
            <a:off x="812800" y="762000"/>
            <a:ext cx="10566400" cy="447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b="0" dirty="0">
                <a:solidFill>
                  <a:srgbClr val="1F1D1A"/>
                </a:solidFill>
                <a:latin typeface="Montserrat"/>
              </a:rPr>
              <a:t>Every quiet failure needs a one-minute check</a:t>
            </a:r>
            <a:endParaRPr lang="en-US" sz="2800" dirty="0">
              <a:latin typeface="Montserrat"/>
            </a:endParaRPr>
          </a:p>
        </p:txBody>
      </p:sp>
      <p:sp>
        <p:nvSpPr>
          <p:cNvPr id="12" name="Text"/>
          <p:cNvSpPr/>
          <p:nvPr/>
        </p:nvSpPr>
        <p:spPr>
          <a:xfrm>
            <a:off x="825500" y="1699260"/>
            <a:ext cx="50800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spc="100" dirty="0">
                <a:solidFill>
                  <a:srgbClr val="5F574D"/>
                </a:solidFill>
                <a:latin typeface="Montserrat"/>
              </a:rPr>
              <a:t>IF IT GETS THIS WRONG…</a:t>
            </a:r>
            <a:endParaRPr lang="en-US" sz="1600" dirty="0">
              <a:latin typeface="Montserrat"/>
            </a:endParaRPr>
          </a:p>
        </p:txBody>
      </p:sp>
      <p:sp>
        <p:nvSpPr>
          <p:cNvPr id="13" name="Text"/>
          <p:cNvSpPr/>
          <p:nvPr/>
        </p:nvSpPr>
        <p:spPr>
          <a:xfrm>
            <a:off x="6413500" y="1699260"/>
            <a:ext cx="5029200" cy="203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spc="100" dirty="0">
                <a:solidFill>
                  <a:srgbClr val="3D7A4F"/>
                </a:solidFill>
                <a:latin typeface="Montserrat"/>
              </a:rPr>
              <a:t>…YOU SPOT IT BY</a:t>
            </a:r>
            <a:endParaRPr lang="en-US" sz="1600" dirty="0">
              <a:latin typeface="Montserrat"/>
            </a:endParaRPr>
          </a:p>
        </p:txBody>
      </p:sp>
      <p:sp>
        <p:nvSpPr>
          <p:cNvPr id="14" name="Failure"/>
          <p:cNvSpPr/>
          <p:nvPr/>
        </p:nvSpPr>
        <p:spPr>
          <a:xfrm>
            <a:off x="812800" y="2159000"/>
            <a:ext cx="5080000" cy="863600"/>
          </a:xfrm>
          <a:prstGeom prst="roundRect">
            <a:avLst>
              <a:gd name="adj" fmla="val 6154"/>
            </a:avLst>
          </a:prstGeom>
          <a:solidFill>
            <a:srgbClr val="ECE4D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"/>
          <p:cNvSpPr/>
          <p:nvPr/>
        </p:nvSpPr>
        <p:spPr>
          <a:xfrm>
            <a:off x="1066800" y="2159000"/>
            <a:ext cx="4622800" cy="863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0" dirty="0">
                <a:solidFill>
                  <a:srgbClr val="1F1D1A"/>
                </a:solidFill>
                <a:latin typeface="Montserrat"/>
              </a:rPr>
              <a:t>The query quietly misses key papers, e.g. a missing synonym like “MHD”.</a:t>
            </a:r>
            <a:endParaRPr lang="en-US" dirty="0">
              <a:latin typeface="Montserrat"/>
            </a:endParaRPr>
          </a:p>
        </p:txBody>
      </p:sp>
      <p:cxnSp>
        <p:nvCxnSpPr>
          <p:cNvPr id="16" name="Line"/>
          <p:cNvCxnSpPr/>
          <p:nvPr/>
        </p:nvCxnSpPr>
        <p:spPr>
          <a:xfrm>
            <a:off x="5943600" y="2590800"/>
            <a:ext cx="330200" cy="0"/>
          </a:xfrm>
          <a:prstGeom prst="line">
            <a:avLst/>
          </a:prstGeom>
          <a:ln w="15875">
            <a:solidFill>
              <a:srgbClr val="5F574D"/>
            </a:solidFill>
            <a:tailEnd type="triangle" w="med" len="med"/>
          </a:ln>
        </p:spPr>
      </p:cxnSp>
      <p:sp>
        <p:nvSpPr>
          <p:cNvPr id="17" name="Check"/>
          <p:cNvSpPr/>
          <p:nvPr/>
        </p:nvSpPr>
        <p:spPr>
          <a:xfrm>
            <a:off x="6350000" y="2159000"/>
            <a:ext cx="5029200" cy="863600"/>
          </a:xfrm>
          <a:prstGeom prst="roundRect">
            <a:avLst>
              <a:gd name="adj" fmla="val 6154"/>
            </a:avLst>
          </a:prstGeom>
          <a:solidFill>
            <a:srgbClr val="ECE4D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Check bar"/>
          <p:cNvSpPr/>
          <p:nvPr/>
        </p:nvSpPr>
        <p:spPr>
          <a:xfrm>
            <a:off x="6350000" y="2159000"/>
            <a:ext cx="63500" cy="863600"/>
          </a:xfrm>
          <a:prstGeom prst="rect">
            <a:avLst/>
          </a:prstGeom>
          <a:solidFill>
            <a:srgbClr val="3D7A4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"/>
          <p:cNvSpPr/>
          <p:nvPr/>
        </p:nvSpPr>
        <p:spPr>
          <a:xfrm>
            <a:off x="6604000" y="2159000"/>
            <a:ext cx="4572000" cy="863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0" dirty="0">
                <a:solidFill>
                  <a:srgbClr val="1F1D1A"/>
                </a:solidFill>
                <a:latin typeface="Montserrat"/>
              </a:rPr>
              <a:t>Naming 3 papers you know should appear. </a:t>
            </a:r>
            <a:r>
              <a:rPr lang="en-US" b="1" dirty="0">
                <a:solidFill>
                  <a:srgbClr val="1F1D1A"/>
                </a:solidFill>
                <a:latin typeface="Montserrat"/>
              </a:rPr>
              <a:t>All 3 must be in the CSV.</a:t>
            </a:r>
            <a:endParaRPr lang="en-US" dirty="0">
              <a:latin typeface="Montserrat"/>
            </a:endParaRPr>
          </a:p>
        </p:txBody>
      </p:sp>
      <p:sp>
        <p:nvSpPr>
          <p:cNvPr id="20" name="Failure"/>
          <p:cNvSpPr/>
          <p:nvPr/>
        </p:nvSpPr>
        <p:spPr>
          <a:xfrm>
            <a:off x="812800" y="3175000"/>
            <a:ext cx="5080000" cy="863600"/>
          </a:xfrm>
          <a:prstGeom prst="roundRect">
            <a:avLst>
              <a:gd name="adj" fmla="val 6154"/>
            </a:avLst>
          </a:prstGeom>
          <a:solidFill>
            <a:srgbClr val="ECE4D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"/>
          <p:cNvSpPr/>
          <p:nvPr/>
        </p:nvSpPr>
        <p:spPr>
          <a:xfrm>
            <a:off x="1041400" y="3175000"/>
            <a:ext cx="4622800" cy="863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0" dirty="0">
                <a:solidFill>
                  <a:srgbClr val="1F1D1A"/>
                </a:solidFill>
                <a:latin typeface="Montserrat"/>
              </a:rPr>
              <a:t>A “PDF” is really an error or cookie page saved as .pdf.</a:t>
            </a:r>
            <a:endParaRPr lang="en-US" sz="1600" dirty="0">
              <a:latin typeface="Montserrat"/>
            </a:endParaRPr>
          </a:p>
        </p:txBody>
      </p:sp>
      <p:cxnSp>
        <p:nvCxnSpPr>
          <p:cNvPr id="22" name="Line"/>
          <p:cNvCxnSpPr/>
          <p:nvPr/>
        </p:nvCxnSpPr>
        <p:spPr>
          <a:xfrm>
            <a:off x="5943600" y="3606800"/>
            <a:ext cx="330200" cy="0"/>
          </a:xfrm>
          <a:prstGeom prst="line">
            <a:avLst/>
          </a:prstGeom>
          <a:ln w="15875">
            <a:solidFill>
              <a:srgbClr val="5F574D"/>
            </a:solidFill>
            <a:tailEnd type="triangle" w="med" len="med"/>
          </a:ln>
        </p:spPr>
      </p:cxnSp>
      <p:sp>
        <p:nvSpPr>
          <p:cNvPr id="23" name="Check"/>
          <p:cNvSpPr/>
          <p:nvPr/>
        </p:nvSpPr>
        <p:spPr>
          <a:xfrm>
            <a:off x="6350000" y="3175000"/>
            <a:ext cx="5029200" cy="863600"/>
          </a:xfrm>
          <a:prstGeom prst="roundRect">
            <a:avLst>
              <a:gd name="adj" fmla="val 6154"/>
            </a:avLst>
          </a:prstGeom>
          <a:solidFill>
            <a:srgbClr val="ECE4D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4" name="Check bar"/>
          <p:cNvSpPr/>
          <p:nvPr/>
        </p:nvSpPr>
        <p:spPr>
          <a:xfrm>
            <a:off x="6350000" y="3175000"/>
            <a:ext cx="63500" cy="863600"/>
          </a:xfrm>
          <a:prstGeom prst="rect">
            <a:avLst/>
          </a:prstGeom>
          <a:solidFill>
            <a:srgbClr val="3D7A4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"/>
          <p:cNvSpPr/>
          <p:nvPr/>
        </p:nvSpPr>
        <p:spPr>
          <a:xfrm>
            <a:off x="6604000" y="3175000"/>
            <a:ext cx="4572000" cy="863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0" dirty="0">
                <a:solidFill>
                  <a:srgbClr val="1F1D1A"/>
                </a:solidFill>
                <a:latin typeface="Montserrat"/>
              </a:rPr>
              <a:t>Checking that </a:t>
            </a:r>
            <a:r>
              <a:rPr lang="en-US" sz="1600" b="1" dirty="0">
                <a:solidFill>
                  <a:srgbClr val="1F1D1A"/>
                </a:solidFill>
                <a:latin typeface="Montserrat"/>
              </a:rPr>
              <a:t>every file starts with %PDF-</a:t>
            </a:r>
            <a:r>
              <a:rPr lang="en-US" sz="1600" b="0" dirty="0">
                <a:solidFill>
                  <a:srgbClr val="1F1D1A"/>
                </a:solidFill>
                <a:latin typeface="Montserrat"/>
              </a:rPr>
              <a:t>, then opening 3 at random.</a:t>
            </a:r>
            <a:endParaRPr lang="en-US" sz="1600" dirty="0">
              <a:latin typeface="Montserrat"/>
            </a:endParaRPr>
          </a:p>
        </p:txBody>
      </p:sp>
      <p:sp>
        <p:nvSpPr>
          <p:cNvPr id="26" name="Failure"/>
          <p:cNvSpPr/>
          <p:nvPr/>
        </p:nvSpPr>
        <p:spPr>
          <a:xfrm>
            <a:off x="812800" y="4191000"/>
            <a:ext cx="5080000" cy="863600"/>
          </a:xfrm>
          <a:prstGeom prst="roundRect">
            <a:avLst>
              <a:gd name="adj" fmla="val 6154"/>
            </a:avLst>
          </a:prstGeom>
          <a:solidFill>
            <a:srgbClr val="ECE4D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"/>
          <p:cNvSpPr/>
          <p:nvPr/>
        </p:nvSpPr>
        <p:spPr>
          <a:xfrm>
            <a:off x="1041400" y="4191000"/>
            <a:ext cx="4622800" cy="863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0" dirty="0">
                <a:solidFill>
                  <a:srgbClr val="1F1D1A"/>
                </a:solidFill>
                <a:latin typeface="Montserrat"/>
              </a:rPr>
              <a:t>A summary invents or changes a number.</a:t>
            </a:r>
            <a:endParaRPr lang="en-US" sz="1600" dirty="0">
              <a:latin typeface="Montserrat"/>
            </a:endParaRPr>
          </a:p>
        </p:txBody>
      </p:sp>
      <p:cxnSp>
        <p:nvCxnSpPr>
          <p:cNvPr id="28" name="Line"/>
          <p:cNvCxnSpPr/>
          <p:nvPr/>
        </p:nvCxnSpPr>
        <p:spPr>
          <a:xfrm>
            <a:off x="5943600" y="4622800"/>
            <a:ext cx="330200" cy="0"/>
          </a:xfrm>
          <a:prstGeom prst="line">
            <a:avLst/>
          </a:prstGeom>
          <a:ln w="15875">
            <a:solidFill>
              <a:srgbClr val="5F574D"/>
            </a:solidFill>
            <a:tailEnd type="triangle" w="med" len="med"/>
          </a:ln>
        </p:spPr>
      </p:cxnSp>
      <p:sp>
        <p:nvSpPr>
          <p:cNvPr id="29" name="Check"/>
          <p:cNvSpPr/>
          <p:nvPr/>
        </p:nvSpPr>
        <p:spPr>
          <a:xfrm>
            <a:off x="6350000" y="4191000"/>
            <a:ext cx="5029200" cy="863600"/>
          </a:xfrm>
          <a:prstGeom prst="roundRect">
            <a:avLst>
              <a:gd name="adj" fmla="val 6154"/>
            </a:avLst>
          </a:prstGeom>
          <a:solidFill>
            <a:srgbClr val="ECE4D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0" name="Check bar"/>
          <p:cNvSpPr/>
          <p:nvPr/>
        </p:nvSpPr>
        <p:spPr>
          <a:xfrm>
            <a:off x="6350000" y="4191000"/>
            <a:ext cx="63500" cy="863600"/>
          </a:xfrm>
          <a:prstGeom prst="rect">
            <a:avLst/>
          </a:prstGeom>
          <a:solidFill>
            <a:srgbClr val="3D7A4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"/>
          <p:cNvSpPr/>
          <p:nvPr/>
        </p:nvSpPr>
        <p:spPr>
          <a:xfrm>
            <a:off x="6604000" y="4191000"/>
            <a:ext cx="4572000" cy="863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1600" b="0" dirty="0">
                <a:solidFill>
                  <a:srgbClr val="1F1D1A"/>
                </a:solidFill>
                <a:latin typeface="Montserrat"/>
              </a:rPr>
              <a:t>Requiring </a:t>
            </a:r>
            <a:r>
              <a:rPr lang="en-US" sz="1600" b="1" dirty="0">
                <a:solidFill>
                  <a:srgbClr val="1F1D1A"/>
                </a:solidFill>
                <a:latin typeface="Montserrat"/>
              </a:rPr>
              <a:t>a page number for every number</a:t>
            </a:r>
            <a:r>
              <a:rPr lang="en-US" sz="1600" b="0" dirty="0">
                <a:solidFill>
                  <a:srgbClr val="1F1D1A"/>
                </a:solidFill>
                <a:latin typeface="Montserrat"/>
              </a:rPr>
              <a:t>, then looking up 2 of them.</a:t>
            </a:r>
            <a:endParaRPr lang="en-US" sz="1600" dirty="0">
              <a:latin typeface="Montserrat"/>
            </a:endParaRPr>
          </a:p>
        </p:txBody>
      </p:sp>
      <p:sp>
        <p:nvSpPr>
          <p:cNvPr id="32" name="Never touch"/>
          <p:cNvSpPr/>
          <p:nvPr/>
        </p:nvSpPr>
        <p:spPr>
          <a:xfrm>
            <a:off x="825500" y="5165667"/>
            <a:ext cx="10566400" cy="1013460"/>
          </a:xfrm>
          <a:prstGeom prst="roundRect">
            <a:avLst>
              <a:gd name="adj" fmla="val 6154"/>
            </a:avLst>
          </a:prstGeom>
          <a:solidFill>
            <a:srgbClr val="F3E1D8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"/>
          <p:cNvSpPr/>
          <p:nvPr/>
        </p:nvSpPr>
        <p:spPr>
          <a:xfrm>
            <a:off x="1041400" y="5283200"/>
            <a:ext cx="10058400" cy="889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spc="100" dirty="0">
                <a:solidFill>
                  <a:srgbClr val="B4492F"/>
                </a:solidFill>
                <a:latin typeface="Montserrat"/>
              </a:rPr>
              <a:t>NEVER TOUCH</a:t>
            </a:r>
            <a:endParaRPr lang="en-US" sz="1600" dirty="0">
              <a:latin typeface="Montserrat"/>
            </a:endParaRPr>
          </a:p>
          <a:p>
            <a:pPr marL="0" indent="0" algn="l">
              <a:lnSpc>
                <a:spcPct val="110000"/>
              </a:lnSpc>
              <a:spcBef>
                <a:spcPts val="400"/>
              </a:spcBef>
              <a:buNone/>
            </a:pPr>
            <a:r>
              <a:rPr lang="en-US" b="0" dirty="0">
                <a:solidFill>
                  <a:srgbClr val="1F1D1A"/>
                </a:solidFill>
                <a:latin typeface="Montserrat"/>
              </a:rPr>
              <a:t>The API token, the downloaded PDFs, and paywalls. A written “never” is only a request; </a:t>
            </a:r>
            <a:r>
              <a:rPr lang="en-US" b="0" dirty="0">
                <a:solidFill>
                  <a:srgbClr val="B4492F"/>
                </a:solidFill>
                <a:latin typeface="Montserrat"/>
              </a:rPr>
              <a:t>folder permissions and scripts enforce it.</a:t>
            </a:r>
            <a:endParaRPr lang="en-US" dirty="0">
              <a:latin typeface="Montserrat"/>
            </a:endParaRPr>
          </a:p>
        </p:txBody>
      </p:sp>
      <p:sp>
        <p:nvSpPr>
          <p:cNvPr id="34" name="Page"/>
          <p:cNvSpPr/>
          <p:nvPr/>
        </p:nvSpPr>
        <p:spPr>
          <a:xfrm>
            <a:off x="10312400" y="6375400"/>
            <a:ext cx="1320800" cy="241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0">
                <a:solidFill>
                  <a:srgbClr val="5F574D"/>
                </a:solidFill>
                <a:latin typeface="Montserrat"/>
              </a:rPr>
              <a:t>10 / 14</a:t>
            </a:r>
            <a:endParaRPr lang="en-US" sz="1100" dirty="0"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6971652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899647-391B-160D-1EE3-D2A96EF4B1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99" t="11000" r="6932"/>
          <a:stretch>
            <a:fillRect/>
          </a:stretch>
        </p:blipFill>
        <p:spPr>
          <a:xfrm>
            <a:off x="6133160" y="2106295"/>
            <a:ext cx="5966690" cy="3314832"/>
          </a:xfrm>
          <a:prstGeom prst="rect">
            <a:avLst/>
          </a:prstGeom>
        </p:spPr>
      </p:pic>
      <p:sp>
        <p:nvSpPr>
          <p:cNvPr id="100" name="Kicker"/>
          <p:cNvSpPr/>
          <p:nvPr/>
        </p:nvSpPr>
        <p:spPr>
          <a:xfrm>
            <a:off x="812800" y="304800"/>
            <a:ext cx="10566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spc="150" dirty="0">
                <a:solidFill>
                  <a:srgbClr val="B4492F"/>
                </a:solidFill>
                <a:latin typeface="Montserrat"/>
              </a:rPr>
              <a:t>BEFORE THE DEMO · ONE-TIME SETUP</a:t>
            </a:r>
            <a:endParaRPr lang="en-US" dirty="0">
              <a:latin typeface="Montserrat"/>
            </a:endParaRPr>
          </a:p>
        </p:txBody>
      </p:sp>
      <p:sp>
        <p:nvSpPr>
          <p:cNvPr id="101" name="Title"/>
          <p:cNvSpPr>
            <a:spLocks noGrp="1"/>
          </p:cNvSpPr>
          <p:nvPr>
            <p:ph type="title"/>
          </p:nvPr>
        </p:nvSpPr>
        <p:spPr>
          <a:xfrm>
            <a:off x="812800" y="762000"/>
            <a:ext cx="10566400" cy="447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b="0" dirty="0">
                <a:solidFill>
                  <a:srgbClr val="1F1D1A"/>
                </a:solidFill>
                <a:latin typeface="Montserrat"/>
              </a:rPr>
              <a:t>Claude reaches ADS through your API token</a:t>
            </a:r>
            <a:endParaRPr lang="en-US" sz="2800" dirty="0">
              <a:latin typeface="Montserrat"/>
            </a:endParaRPr>
          </a:p>
        </p:txBody>
      </p:sp>
      <p:sp>
        <p:nvSpPr>
          <p:cNvPr id="102" name="Text"/>
          <p:cNvSpPr/>
          <p:nvPr/>
        </p:nvSpPr>
        <p:spPr>
          <a:xfrm>
            <a:off x="812800" y="1583473"/>
            <a:ext cx="4826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spc="100" dirty="0">
                <a:solidFill>
                  <a:srgbClr val="5F574D"/>
                </a:solidFill>
                <a:latin typeface="Montserrat"/>
              </a:rPr>
              <a:t>1 · GET A TOKEN</a:t>
            </a:r>
            <a:endParaRPr lang="en-US" sz="1600" dirty="0">
              <a:latin typeface="Montserrat"/>
            </a:endParaRPr>
          </a:p>
        </p:txBody>
      </p:sp>
      <p:sp>
        <p:nvSpPr>
          <p:cNvPr id="103" name="Text"/>
          <p:cNvSpPr/>
          <p:nvPr/>
        </p:nvSpPr>
        <p:spPr>
          <a:xfrm>
            <a:off x="1171005" y="2013823"/>
            <a:ext cx="4500256" cy="558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buNone/>
            </a:pPr>
            <a:r>
              <a:rPr lang="en-US" b="0" dirty="0">
                <a:solidFill>
                  <a:srgbClr val="1F1D1A"/>
                </a:solidFill>
                <a:latin typeface="Montserrat"/>
              </a:rPr>
              <a:t>ADS → Account → Settings → </a:t>
            </a:r>
            <a:r>
              <a:rPr lang="en-US" b="1" dirty="0">
                <a:solidFill>
                  <a:srgbClr val="1F1D1A"/>
                </a:solidFill>
                <a:latin typeface="Montserrat"/>
              </a:rPr>
              <a:t>API Token</a:t>
            </a:r>
            <a:r>
              <a:rPr lang="en-US" b="0" dirty="0">
                <a:solidFill>
                  <a:srgbClr val="1F1D1A"/>
                </a:solidFill>
                <a:latin typeface="Montserrat"/>
              </a:rPr>
              <a:t> → Generate a new key.</a:t>
            </a:r>
            <a:endParaRPr lang="en-US" dirty="0">
              <a:latin typeface="Montserrat"/>
            </a:endParaRPr>
          </a:p>
        </p:txBody>
      </p:sp>
      <p:sp>
        <p:nvSpPr>
          <p:cNvPr id="104" name="Text"/>
          <p:cNvSpPr/>
          <p:nvPr/>
        </p:nvSpPr>
        <p:spPr>
          <a:xfrm>
            <a:off x="812800" y="2794000"/>
            <a:ext cx="4826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spc="100" dirty="0">
                <a:solidFill>
                  <a:srgbClr val="5F574D"/>
                </a:solidFill>
                <a:latin typeface="Montserrat"/>
              </a:rPr>
              <a:t>2 · SAVE IT IN A FILE</a:t>
            </a:r>
            <a:endParaRPr lang="en-US" sz="1600" dirty="0">
              <a:latin typeface="Montserrat"/>
            </a:endParaRPr>
          </a:p>
        </p:txBody>
      </p:sp>
      <p:sp>
        <p:nvSpPr>
          <p:cNvPr id="105" name="Text"/>
          <p:cNvSpPr/>
          <p:nvPr/>
        </p:nvSpPr>
        <p:spPr>
          <a:xfrm>
            <a:off x="1138542" y="3141726"/>
            <a:ext cx="4357147" cy="93979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b="0" dirty="0">
                <a:solidFill>
                  <a:srgbClr val="1F1D1A"/>
                </a:solidFill>
                <a:latin typeface="Montserrat"/>
              </a:rPr>
              <a:t>In your project folder, make a file </a:t>
            </a:r>
            <a:r>
              <a:rPr lang="en-US" b="1" dirty="0">
                <a:solidFill>
                  <a:srgbClr val="1F1D1A"/>
                </a:solidFill>
                <a:latin typeface="Montserrat"/>
              </a:rPr>
              <a:t>ads_token.txt</a:t>
            </a:r>
            <a:r>
              <a:rPr lang="en-US" b="0" dirty="0">
                <a:solidFill>
                  <a:srgbClr val="1F1D1A"/>
                </a:solidFill>
                <a:latin typeface="Montserrat"/>
              </a:rPr>
              <a:t> with the token as its only line. Any text editor works.</a:t>
            </a:r>
          </a:p>
        </p:txBody>
      </p:sp>
      <p:sp>
        <p:nvSpPr>
          <p:cNvPr id="106" name="Code"/>
          <p:cNvSpPr/>
          <p:nvPr/>
        </p:nvSpPr>
        <p:spPr>
          <a:xfrm>
            <a:off x="1020833" y="4543136"/>
            <a:ext cx="4800600" cy="939800"/>
          </a:xfrm>
          <a:prstGeom prst="rect">
            <a:avLst/>
          </a:prstGeom>
          <a:solidFill>
            <a:srgbClr val="F3E1D8"/>
          </a:solidFill>
        </p:spPr>
        <p:txBody>
          <a:bodyPr wrap="square" lIns="152400" tIns="101600" rIns="152400" bIns="101600" anchor="ctr">
            <a:noAutofit/>
          </a:bodyPr>
          <a:lstStyle/>
          <a:p>
            <a:pPr marL="0" indent="0" algn="l">
              <a:lnSpc>
                <a:spcPct val="105000"/>
              </a:lnSpc>
              <a:spcBef>
                <a:spcPts val="0"/>
              </a:spcBef>
              <a:buNone/>
            </a:pPr>
            <a:r>
              <a:rPr lang="en-US" sz="2000" b="0" i="1" dirty="0">
                <a:solidFill>
                  <a:srgbClr val="1F1D1A"/>
                </a:solidFill>
                <a:latin typeface="Montserrat"/>
              </a:rPr>
              <a:t>“My ADS token is in ads_token.txt. Only scripts may read it. Never print it or show it in the chat.”</a:t>
            </a:r>
          </a:p>
        </p:txBody>
      </p:sp>
      <p:sp>
        <p:nvSpPr>
          <p:cNvPr id="107" name="Text"/>
          <p:cNvSpPr/>
          <p:nvPr/>
        </p:nvSpPr>
        <p:spPr>
          <a:xfrm>
            <a:off x="812800" y="4217554"/>
            <a:ext cx="4826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spc="100" dirty="0">
                <a:solidFill>
                  <a:srgbClr val="5F574D"/>
                </a:solidFill>
                <a:latin typeface="Montserrat"/>
              </a:rPr>
              <a:t>3 · TELL CLAUDE THE RULE</a:t>
            </a:r>
            <a:endParaRPr lang="en-US" sz="1600" dirty="0">
              <a:latin typeface="Montserrat"/>
            </a:endParaRPr>
          </a:p>
        </p:txBody>
      </p:sp>
      <p:sp>
        <p:nvSpPr>
          <p:cNvPr id="108" name="Text"/>
          <p:cNvSpPr/>
          <p:nvPr/>
        </p:nvSpPr>
        <p:spPr>
          <a:xfrm>
            <a:off x="995433" y="5730008"/>
            <a:ext cx="4643367" cy="579997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0" dirty="0">
                <a:solidFill>
                  <a:schemeClr val="accent1"/>
                </a:solidFill>
                <a:latin typeface="Montserrat"/>
              </a:rPr>
              <a:t>If the token ever appears in the chat, generate a new key.</a:t>
            </a:r>
          </a:p>
        </p:txBody>
      </p:sp>
      <p:sp>
        <p:nvSpPr>
          <p:cNvPr id="109" name="Text"/>
          <p:cNvSpPr/>
          <p:nvPr/>
        </p:nvSpPr>
        <p:spPr>
          <a:xfrm>
            <a:off x="6922868" y="5549323"/>
            <a:ext cx="5384800" cy="50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0" dirty="0">
                <a:solidFill>
                  <a:schemeClr val="accent1"/>
                </a:solidFill>
                <a:latin typeface="Montserrat"/>
              </a:rPr>
              <a:t>ADS account settings: the API Token page</a:t>
            </a:r>
            <a:endParaRPr lang="en-US" dirty="0">
              <a:solidFill>
                <a:schemeClr val="accent1"/>
              </a:solidFill>
              <a:latin typeface="Montserrat"/>
            </a:endParaRPr>
          </a:p>
        </p:txBody>
      </p:sp>
      <p:sp>
        <p:nvSpPr>
          <p:cNvPr id="110" name="Rule bar"/>
          <p:cNvSpPr/>
          <p:nvPr/>
        </p:nvSpPr>
        <p:spPr>
          <a:xfrm>
            <a:off x="542636" y="6252556"/>
            <a:ext cx="50800" cy="508000"/>
          </a:xfrm>
          <a:prstGeom prst="rect">
            <a:avLst/>
          </a:prstGeom>
          <a:solidFill>
            <a:srgbClr val="B4492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1" name="Text"/>
          <p:cNvSpPr/>
          <p:nvPr/>
        </p:nvSpPr>
        <p:spPr>
          <a:xfrm>
            <a:off x="812800" y="6384636"/>
            <a:ext cx="10337800" cy="508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0" dirty="0">
                <a:solidFill>
                  <a:srgbClr val="1F1D1A"/>
                </a:solidFill>
                <a:latin typeface="Montserrat"/>
              </a:rPr>
              <a:t>You do not need to figure out the next steps. </a:t>
            </a:r>
            <a:r>
              <a:rPr lang="en-US" sz="2000" b="1" dirty="0">
                <a:solidFill>
                  <a:srgbClr val="1F1D1A"/>
                </a:solidFill>
                <a:latin typeface="Montserrat"/>
              </a:rPr>
              <a:t>Claude will advise you!</a:t>
            </a:r>
            <a:endParaRPr lang="en-US" sz="2000" dirty="0">
              <a:latin typeface="Montserrat"/>
            </a:endParaRPr>
          </a:p>
        </p:txBody>
      </p:sp>
      <p:sp>
        <p:nvSpPr>
          <p:cNvPr id="112" name="Page"/>
          <p:cNvSpPr/>
          <p:nvPr/>
        </p:nvSpPr>
        <p:spPr>
          <a:xfrm>
            <a:off x="10312400" y="6375400"/>
            <a:ext cx="1320800" cy="241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0">
                <a:solidFill>
                  <a:srgbClr val="5F574D"/>
                </a:solidFill>
                <a:latin typeface="Montserrat"/>
              </a:rPr>
              <a:t>11 / 14</a:t>
            </a:r>
            <a:endParaRPr lang="en-US" sz="1100" dirty="0">
              <a:latin typeface="Montserrat"/>
            </a:endParaRPr>
          </a:p>
        </p:txBody>
      </p:sp>
      <p:sp>
        <p:nvSpPr>
          <p:cNvPr id="3" name="Text">
            <a:extLst>
              <a:ext uri="{FF2B5EF4-FFF2-40B4-BE49-F238E27FC236}">
                <a16:creationId xmlns:a16="http://schemas.microsoft.com/office/drawing/2014/main" id="{984981B3-7C35-1ECB-C989-AD4088866D4D}"/>
              </a:ext>
            </a:extLst>
          </p:cNvPr>
          <p:cNvSpPr/>
          <p:nvPr/>
        </p:nvSpPr>
        <p:spPr>
          <a:xfrm>
            <a:off x="6262254" y="1703084"/>
            <a:ext cx="5644113" cy="36890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lIns="0" tIns="0" rIns="0" bIns="0" anchor="t"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Montserrat"/>
              </a:rPr>
              <a:t>NASA ADS: </a:t>
            </a:r>
            <a:r>
              <a:rPr lang="en-US" sz="2400" b="0" dirty="0" err="1">
                <a:solidFill>
                  <a:schemeClr val="bg2">
                    <a:lumMod val="10000"/>
                  </a:schemeClr>
                </a:solidFill>
                <a:latin typeface="Montserrat"/>
              </a:rPr>
              <a:t>ui.adsabs.harvard.edu</a:t>
            </a:r>
            <a:endParaRPr lang="en-US" sz="2400" b="0" dirty="0">
              <a:solidFill>
                <a:schemeClr val="bg2">
                  <a:lumMod val="10000"/>
                </a:schemeClr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808645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icker"/>
          <p:cNvSpPr/>
          <p:nvPr/>
        </p:nvSpPr>
        <p:spPr>
          <a:xfrm>
            <a:off x="812800" y="304800"/>
            <a:ext cx="10566400" cy="330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spc="150" dirty="0">
                <a:solidFill>
                  <a:srgbClr val="B4492F"/>
                </a:solidFill>
                <a:latin typeface="Montserrat"/>
              </a:rPr>
              <a:t>TO</a:t>
            </a:r>
            <a:r>
              <a:rPr lang="en-US" altLang="zh-CN" b="1" spc="150" dirty="0">
                <a:solidFill>
                  <a:srgbClr val="B4492F"/>
                </a:solidFill>
                <a:latin typeface="Montserrat"/>
              </a:rPr>
              <a:t>DAY</a:t>
            </a:r>
            <a:r>
              <a:rPr lang="en-US" b="1" spc="150" dirty="0">
                <a:solidFill>
                  <a:srgbClr val="B4492F"/>
                </a:solidFill>
                <a:latin typeface="Montserrat"/>
              </a:rPr>
              <a:t>’S DEMO, STEP BY STEP</a:t>
            </a:r>
            <a:endParaRPr lang="en-US" dirty="0">
              <a:latin typeface="Montserrat"/>
            </a:endParaRPr>
          </a:p>
        </p:txBody>
      </p:sp>
      <p:sp>
        <p:nvSpPr>
          <p:cNvPr id="11" name="Title"/>
          <p:cNvSpPr>
            <a:spLocks noGrp="1"/>
          </p:cNvSpPr>
          <p:nvPr>
            <p:ph type="title"/>
          </p:nvPr>
        </p:nvSpPr>
        <p:spPr>
          <a:xfrm>
            <a:off x="812800" y="762000"/>
            <a:ext cx="10566400" cy="4470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800" b="0" dirty="0">
                <a:solidFill>
                  <a:srgbClr val="1F1D1A"/>
                </a:solidFill>
                <a:latin typeface="Montserrat"/>
              </a:rPr>
              <a:t>Prompt, test, verify, then package</a:t>
            </a:r>
            <a:endParaRPr lang="en-US" sz="2800" dirty="0">
              <a:latin typeface="Montserrat"/>
            </a:endParaRPr>
          </a:p>
        </p:txBody>
      </p:sp>
      <p:sp>
        <p:nvSpPr>
          <p:cNvPr id="12" name="Text"/>
          <p:cNvSpPr/>
          <p:nvPr/>
        </p:nvSpPr>
        <p:spPr>
          <a:xfrm>
            <a:off x="812800" y="1518657"/>
            <a:ext cx="5080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spc="100" dirty="0">
                <a:solidFill>
                  <a:srgbClr val="1F1D1A"/>
                </a:solidFill>
                <a:latin typeface="Montserrat"/>
              </a:rPr>
              <a:t>MAKE IT WORK</a:t>
            </a:r>
            <a:endParaRPr lang="en-US" sz="1600" dirty="0">
              <a:latin typeface="Montserrat"/>
            </a:endParaRPr>
          </a:p>
        </p:txBody>
      </p:sp>
      <p:sp>
        <p:nvSpPr>
          <p:cNvPr id="13" name="Group bar"/>
          <p:cNvSpPr/>
          <p:nvPr/>
        </p:nvSpPr>
        <p:spPr>
          <a:xfrm>
            <a:off x="812800" y="1858258"/>
            <a:ext cx="5080000" cy="38100"/>
          </a:xfrm>
          <a:prstGeom prst="rect">
            <a:avLst/>
          </a:prstGeom>
          <a:solidFill>
            <a:srgbClr val="5F574D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"/>
          <p:cNvSpPr/>
          <p:nvPr/>
        </p:nvSpPr>
        <p:spPr>
          <a:xfrm>
            <a:off x="6299200" y="1544221"/>
            <a:ext cx="5080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spc="100" dirty="0">
                <a:solidFill>
                  <a:srgbClr val="B4492F"/>
                </a:solidFill>
                <a:latin typeface="Montserrat"/>
              </a:rPr>
              <a:t>MAKE IT REUSABLE</a:t>
            </a:r>
            <a:endParaRPr lang="en-US" sz="1600" dirty="0">
              <a:latin typeface="Montserrat"/>
            </a:endParaRPr>
          </a:p>
        </p:txBody>
      </p:sp>
      <p:sp>
        <p:nvSpPr>
          <p:cNvPr id="15" name="Group bar"/>
          <p:cNvSpPr/>
          <p:nvPr/>
        </p:nvSpPr>
        <p:spPr>
          <a:xfrm>
            <a:off x="6299200" y="1851908"/>
            <a:ext cx="5080000" cy="38100"/>
          </a:xfrm>
          <a:prstGeom prst="rect">
            <a:avLst/>
          </a:prstGeom>
          <a:solidFill>
            <a:srgbClr val="B4492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" name="Step 1"/>
          <p:cNvSpPr/>
          <p:nvPr/>
        </p:nvSpPr>
        <p:spPr>
          <a:xfrm>
            <a:off x="812800" y="2120900"/>
            <a:ext cx="1574800" cy="3048000"/>
          </a:xfrm>
          <a:prstGeom prst="roundRect">
            <a:avLst>
              <a:gd name="adj" fmla="val 6154"/>
            </a:avLst>
          </a:prstGeom>
          <a:solidFill>
            <a:srgbClr val="ECE4D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"/>
          <p:cNvSpPr/>
          <p:nvPr/>
        </p:nvSpPr>
        <p:spPr>
          <a:xfrm>
            <a:off x="939800" y="2354613"/>
            <a:ext cx="1346200" cy="26007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rgbClr val="1F1D1A"/>
                </a:solidFill>
                <a:latin typeface="Montserrat"/>
              </a:rPr>
              <a:t>1</a:t>
            </a:r>
            <a:endParaRPr lang="en-US" sz="1600" dirty="0">
              <a:latin typeface="Montserrat"/>
            </a:endParaRPr>
          </a:p>
        </p:txBody>
      </p:sp>
      <p:sp>
        <p:nvSpPr>
          <p:cNvPr id="18" name="Text"/>
          <p:cNvSpPr/>
          <p:nvPr/>
        </p:nvSpPr>
        <p:spPr>
          <a:xfrm>
            <a:off x="939800" y="2672476"/>
            <a:ext cx="1346200" cy="7224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1F1D1A"/>
                </a:solidFill>
                <a:latin typeface="Montserrat"/>
              </a:rPr>
              <a:t>Prompt by hand</a:t>
            </a:r>
            <a:endParaRPr lang="en-US" dirty="0">
              <a:latin typeface="Montserrat"/>
            </a:endParaRPr>
          </a:p>
        </p:txBody>
      </p:sp>
      <p:sp>
        <p:nvSpPr>
          <p:cNvPr id="19" name="Text"/>
          <p:cNvSpPr/>
          <p:nvPr/>
        </p:nvSpPr>
        <p:spPr>
          <a:xfrm>
            <a:off x="939800" y="3452685"/>
            <a:ext cx="1346200" cy="157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buNone/>
            </a:pPr>
            <a:r>
              <a:rPr lang="en-US" sz="1600" b="0" dirty="0">
                <a:solidFill>
                  <a:srgbClr val="1F1D1A"/>
                </a:solidFill>
                <a:latin typeface="Montserrat"/>
              </a:rPr>
              <a:t>Paste prompts into Claude Code, one step at a time.</a:t>
            </a:r>
            <a:endParaRPr lang="en-US" sz="1600" dirty="0">
              <a:latin typeface="Montserrat"/>
            </a:endParaRPr>
          </a:p>
        </p:txBody>
      </p:sp>
      <p:cxnSp>
        <p:nvCxnSpPr>
          <p:cNvPr id="20" name="Line"/>
          <p:cNvCxnSpPr/>
          <p:nvPr/>
        </p:nvCxnSpPr>
        <p:spPr>
          <a:xfrm>
            <a:off x="2413000" y="3556000"/>
            <a:ext cx="127000" cy="0"/>
          </a:xfrm>
          <a:prstGeom prst="line">
            <a:avLst/>
          </a:prstGeom>
          <a:ln w="19050">
            <a:solidFill>
              <a:srgbClr val="1F1D1A"/>
            </a:solidFill>
            <a:tailEnd type="triangle" w="med" len="med"/>
          </a:ln>
        </p:spPr>
      </p:cxnSp>
      <p:sp>
        <p:nvSpPr>
          <p:cNvPr id="21" name="Step 2"/>
          <p:cNvSpPr/>
          <p:nvPr/>
        </p:nvSpPr>
        <p:spPr>
          <a:xfrm>
            <a:off x="2565400" y="2120900"/>
            <a:ext cx="1574800" cy="3048000"/>
          </a:xfrm>
          <a:prstGeom prst="roundRect">
            <a:avLst>
              <a:gd name="adj" fmla="val 6154"/>
            </a:avLst>
          </a:prstGeom>
          <a:solidFill>
            <a:srgbClr val="ECE4D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"/>
          <p:cNvSpPr/>
          <p:nvPr/>
        </p:nvSpPr>
        <p:spPr>
          <a:xfrm>
            <a:off x="2692400" y="2354613"/>
            <a:ext cx="1346200" cy="26007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rgbClr val="1F1D1A"/>
                </a:solidFill>
                <a:latin typeface="Montserrat"/>
              </a:rPr>
              <a:t>2</a:t>
            </a:r>
            <a:endParaRPr lang="en-US" sz="1600" dirty="0">
              <a:latin typeface="Montserrat"/>
            </a:endParaRPr>
          </a:p>
        </p:txBody>
      </p:sp>
      <p:sp>
        <p:nvSpPr>
          <p:cNvPr id="23" name="Text"/>
          <p:cNvSpPr/>
          <p:nvPr/>
        </p:nvSpPr>
        <p:spPr>
          <a:xfrm>
            <a:off x="2692400" y="2672476"/>
            <a:ext cx="1346200" cy="7224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1F1D1A"/>
                </a:solidFill>
                <a:latin typeface="Montserrat"/>
              </a:rPr>
              <a:t>Test</a:t>
            </a:r>
            <a:endParaRPr lang="en-US" dirty="0">
              <a:latin typeface="Montserrat"/>
            </a:endParaRPr>
          </a:p>
        </p:txBody>
      </p:sp>
      <p:sp>
        <p:nvSpPr>
          <p:cNvPr id="24" name="Text"/>
          <p:cNvSpPr/>
          <p:nvPr/>
        </p:nvSpPr>
        <p:spPr>
          <a:xfrm>
            <a:off x="2692400" y="3496030"/>
            <a:ext cx="1346200" cy="157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buNone/>
            </a:pPr>
            <a:r>
              <a:rPr lang="en-US" sz="1600" b="0" dirty="0">
                <a:solidFill>
                  <a:srgbClr val="1F1D1A"/>
                </a:solidFill>
                <a:latin typeface="Montserrat"/>
              </a:rPr>
              <a:t>Run test cases. Include one that should fail.</a:t>
            </a:r>
            <a:endParaRPr lang="en-US" sz="1600" dirty="0">
              <a:latin typeface="Montserrat"/>
            </a:endParaRPr>
          </a:p>
        </p:txBody>
      </p:sp>
      <p:cxnSp>
        <p:nvCxnSpPr>
          <p:cNvPr id="25" name="Line"/>
          <p:cNvCxnSpPr/>
          <p:nvPr/>
        </p:nvCxnSpPr>
        <p:spPr>
          <a:xfrm>
            <a:off x="4165600" y="3556000"/>
            <a:ext cx="127000" cy="0"/>
          </a:xfrm>
          <a:prstGeom prst="line">
            <a:avLst/>
          </a:prstGeom>
          <a:ln w="19050">
            <a:solidFill>
              <a:srgbClr val="1F1D1A"/>
            </a:solidFill>
            <a:tailEnd type="triangle" w="med" len="med"/>
          </a:ln>
        </p:spPr>
      </p:cxnSp>
      <p:sp>
        <p:nvSpPr>
          <p:cNvPr id="26" name="Step 3"/>
          <p:cNvSpPr/>
          <p:nvPr/>
        </p:nvSpPr>
        <p:spPr>
          <a:xfrm>
            <a:off x="4318000" y="2120900"/>
            <a:ext cx="1574800" cy="3048000"/>
          </a:xfrm>
          <a:prstGeom prst="roundRect">
            <a:avLst>
              <a:gd name="adj" fmla="val 6154"/>
            </a:avLst>
          </a:prstGeom>
          <a:solidFill>
            <a:srgbClr val="ECE4D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"/>
          <p:cNvSpPr/>
          <p:nvPr/>
        </p:nvSpPr>
        <p:spPr>
          <a:xfrm>
            <a:off x="4445000" y="2354613"/>
            <a:ext cx="1346200" cy="26007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rgbClr val="1F1D1A"/>
                </a:solidFill>
                <a:latin typeface="Montserrat"/>
              </a:rPr>
              <a:t>3</a:t>
            </a:r>
            <a:endParaRPr lang="en-US" sz="1600" dirty="0">
              <a:latin typeface="Montserrat"/>
            </a:endParaRPr>
          </a:p>
        </p:txBody>
      </p:sp>
      <p:sp>
        <p:nvSpPr>
          <p:cNvPr id="28" name="Text"/>
          <p:cNvSpPr/>
          <p:nvPr/>
        </p:nvSpPr>
        <p:spPr>
          <a:xfrm>
            <a:off x="4445000" y="2672476"/>
            <a:ext cx="1346200" cy="7224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1F1D1A"/>
                </a:solidFill>
                <a:latin typeface="Montserrat"/>
              </a:rPr>
              <a:t>Verify yourself</a:t>
            </a:r>
            <a:endParaRPr lang="en-US" dirty="0">
              <a:latin typeface="Montserrat"/>
            </a:endParaRPr>
          </a:p>
        </p:txBody>
      </p:sp>
      <p:sp>
        <p:nvSpPr>
          <p:cNvPr id="29" name="Text"/>
          <p:cNvSpPr/>
          <p:nvPr/>
        </p:nvSpPr>
        <p:spPr>
          <a:xfrm>
            <a:off x="4445000" y="3475380"/>
            <a:ext cx="1346200" cy="157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buNone/>
            </a:pPr>
            <a:r>
              <a:rPr lang="en-US" sz="1600" b="0" dirty="0">
                <a:solidFill>
                  <a:srgbClr val="1F1D1A"/>
                </a:solidFill>
                <a:latin typeface="Montserrat"/>
              </a:rPr>
              <a:t>About ten minutes of your own checks.</a:t>
            </a:r>
            <a:endParaRPr lang="en-US" sz="1600" dirty="0">
              <a:latin typeface="Montserrat"/>
            </a:endParaRPr>
          </a:p>
        </p:txBody>
      </p:sp>
      <p:cxnSp>
        <p:nvCxnSpPr>
          <p:cNvPr id="30" name="Line"/>
          <p:cNvCxnSpPr/>
          <p:nvPr/>
        </p:nvCxnSpPr>
        <p:spPr>
          <a:xfrm>
            <a:off x="5918200" y="3556000"/>
            <a:ext cx="355600" cy="0"/>
          </a:xfrm>
          <a:prstGeom prst="line">
            <a:avLst/>
          </a:prstGeom>
          <a:ln w="19050">
            <a:solidFill>
              <a:srgbClr val="1F1D1A"/>
            </a:solidFill>
            <a:tailEnd type="triangle" w="med" len="med"/>
          </a:ln>
        </p:spPr>
      </p:cxnSp>
      <p:sp>
        <p:nvSpPr>
          <p:cNvPr id="31" name="Step 4"/>
          <p:cNvSpPr/>
          <p:nvPr/>
        </p:nvSpPr>
        <p:spPr>
          <a:xfrm>
            <a:off x="6299200" y="2120900"/>
            <a:ext cx="1574800" cy="3048000"/>
          </a:xfrm>
          <a:prstGeom prst="roundRect">
            <a:avLst>
              <a:gd name="adj" fmla="val 6154"/>
            </a:avLst>
          </a:prstGeom>
          <a:solidFill>
            <a:srgbClr val="ECE4D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"/>
          <p:cNvSpPr/>
          <p:nvPr/>
        </p:nvSpPr>
        <p:spPr>
          <a:xfrm>
            <a:off x="6426200" y="2354613"/>
            <a:ext cx="1346200" cy="26007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rgbClr val="B4492F"/>
                </a:solidFill>
                <a:latin typeface="Montserrat"/>
              </a:rPr>
              <a:t>4</a:t>
            </a:r>
            <a:endParaRPr lang="en-US" sz="1600" dirty="0">
              <a:latin typeface="Montserrat"/>
            </a:endParaRPr>
          </a:p>
        </p:txBody>
      </p:sp>
      <p:sp>
        <p:nvSpPr>
          <p:cNvPr id="33" name="Text"/>
          <p:cNvSpPr/>
          <p:nvPr/>
        </p:nvSpPr>
        <p:spPr>
          <a:xfrm>
            <a:off x="6426200" y="2672476"/>
            <a:ext cx="1346200" cy="7224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1F1D1A"/>
                </a:solidFill>
                <a:latin typeface="Montserrat"/>
              </a:rPr>
              <a:t>Skill</a:t>
            </a:r>
            <a:endParaRPr lang="en-US" dirty="0">
              <a:latin typeface="Montserrat"/>
            </a:endParaRPr>
          </a:p>
        </p:txBody>
      </p:sp>
      <p:sp>
        <p:nvSpPr>
          <p:cNvPr id="34" name="Text"/>
          <p:cNvSpPr/>
          <p:nvPr/>
        </p:nvSpPr>
        <p:spPr>
          <a:xfrm>
            <a:off x="6426200" y="3438236"/>
            <a:ext cx="1346200" cy="157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buNone/>
            </a:pPr>
            <a:r>
              <a:rPr lang="en-US" sz="1600" b="0" dirty="0">
                <a:solidFill>
                  <a:srgbClr val="1F1D1A"/>
                </a:solidFill>
                <a:latin typeface="Montserrat"/>
              </a:rPr>
              <a:t>SKILL.md plus scripts, for the steps that passed.</a:t>
            </a:r>
            <a:endParaRPr lang="en-US" sz="1600" dirty="0">
              <a:latin typeface="Montserrat"/>
            </a:endParaRPr>
          </a:p>
        </p:txBody>
      </p:sp>
      <p:cxnSp>
        <p:nvCxnSpPr>
          <p:cNvPr id="35" name="Line"/>
          <p:cNvCxnSpPr/>
          <p:nvPr/>
        </p:nvCxnSpPr>
        <p:spPr>
          <a:xfrm>
            <a:off x="7899400" y="3556000"/>
            <a:ext cx="127000" cy="0"/>
          </a:xfrm>
          <a:prstGeom prst="line">
            <a:avLst/>
          </a:prstGeom>
          <a:ln w="19050">
            <a:solidFill>
              <a:srgbClr val="1F1D1A"/>
            </a:solidFill>
            <a:tailEnd type="triangle" w="med" len="med"/>
          </a:ln>
        </p:spPr>
      </p:cxnSp>
      <p:sp>
        <p:nvSpPr>
          <p:cNvPr id="36" name="Step 5"/>
          <p:cNvSpPr/>
          <p:nvPr/>
        </p:nvSpPr>
        <p:spPr>
          <a:xfrm>
            <a:off x="8051800" y="2120900"/>
            <a:ext cx="1574800" cy="3048000"/>
          </a:xfrm>
          <a:prstGeom prst="roundRect">
            <a:avLst>
              <a:gd name="adj" fmla="val 6154"/>
            </a:avLst>
          </a:prstGeom>
          <a:solidFill>
            <a:srgbClr val="ECE4D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"/>
          <p:cNvSpPr/>
          <p:nvPr/>
        </p:nvSpPr>
        <p:spPr>
          <a:xfrm>
            <a:off x="8178800" y="2354613"/>
            <a:ext cx="1346200" cy="26007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rgbClr val="B4492F"/>
                </a:solidFill>
                <a:latin typeface="Montserrat"/>
              </a:rPr>
              <a:t>5</a:t>
            </a:r>
            <a:endParaRPr lang="en-US" sz="1600" dirty="0">
              <a:latin typeface="Montserrat"/>
            </a:endParaRPr>
          </a:p>
        </p:txBody>
      </p:sp>
      <p:sp>
        <p:nvSpPr>
          <p:cNvPr id="38" name="Text"/>
          <p:cNvSpPr/>
          <p:nvPr/>
        </p:nvSpPr>
        <p:spPr>
          <a:xfrm>
            <a:off x="8178800" y="2672476"/>
            <a:ext cx="1346200" cy="7224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1F1D1A"/>
                </a:solidFill>
                <a:latin typeface="Montserrat"/>
              </a:rPr>
              <a:t>Subagents</a:t>
            </a:r>
            <a:endParaRPr lang="en-US" dirty="0">
              <a:latin typeface="Montserrat"/>
            </a:endParaRPr>
          </a:p>
        </p:txBody>
      </p:sp>
      <p:sp>
        <p:nvSpPr>
          <p:cNvPr id="39" name="Text"/>
          <p:cNvSpPr/>
          <p:nvPr/>
        </p:nvSpPr>
        <p:spPr>
          <a:xfrm>
            <a:off x="8178800" y="3452685"/>
            <a:ext cx="1346200" cy="157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buNone/>
            </a:pPr>
            <a:r>
              <a:rPr lang="en-US" sz="1600" b="0" dirty="0">
                <a:solidFill>
                  <a:srgbClr val="1F1D1A"/>
                </a:solidFill>
                <a:latin typeface="Montserrat"/>
              </a:rPr>
              <a:t>A worker, and a read-only checker.</a:t>
            </a:r>
            <a:endParaRPr lang="en-US" sz="1600" dirty="0">
              <a:latin typeface="Montserrat"/>
            </a:endParaRPr>
          </a:p>
        </p:txBody>
      </p:sp>
      <p:cxnSp>
        <p:nvCxnSpPr>
          <p:cNvPr id="40" name="Line"/>
          <p:cNvCxnSpPr/>
          <p:nvPr/>
        </p:nvCxnSpPr>
        <p:spPr>
          <a:xfrm>
            <a:off x="9652000" y="3556000"/>
            <a:ext cx="127000" cy="0"/>
          </a:xfrm>
          <a:prstGeom prst="line">
            <a:avLst/>
          </a:prstGeom>
          <a:ln w="19050">
            <a:solidFill>
              <a:srgbClr val="1F1D1A"/>
            </a:solidFill>
            <a:tailEnd type="triangle" w="med" len="med"/>
          </a:ln>
        </p:spPr>
      </p:cxnSp>
      <p:sp>
        <p:nvSpPr>
          <p:cNvPr id="41" name="Step 6"/>
          <p:cNvSpPr/>
          <p:nvPr/>
        </p:nvSpPr>
        <p:spPr>
          <a:xfrm>
            <a:off x="9804400" y="2120900"/>
            <a:ext cx="1574800" cy="3048000"/>
          </a:xfrm>
          <a:prstGeom prst="roundRect">
            <a:avLst>
              <a:gd name="adj" fmla="val 6154"/>
            </a:avLst>
          </a:prstGeom>
          <a:solidFill>
            <a:srgbClr val="ECE4D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"/>
          <p:cNvSpPr/>
          <p:nvPr/>
        </p:nvSpPr>
        <p:spPr>
          <a:xfrm>
            <a:off x="9931400" y="2354613"/>
            <a:ext cx="1346200" cy="26007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 dirty="0">
                <a:solidFill>
                  <a:srgbClr val="B4492F"/>
                </a:solidFill>
                <a:latin typeface="Montserrat"/>
              </a:rPr>
              <a:t>6</a:t>
            </a:r>
            <a:endParaRPr lang="en-US" sz="1600" dirty="0">
              <a:latin typeface="Montserrat"/>
            </a:endParaRPr>
          </a:p>
        </p:txBody>
      </p:sp>
      <p:sp>
        <p:nvSpPr>
          <p:cNvPr id="43" name="Text"/>
          <p:cNvSpPr/>
          <p:nvPr/>
        </p:nvSpPr>
        <p:spPr>
          <a:xfrm>
            <a:off x="9931400" y="2672476"/>
            <a:ext cx="1346200" cy="72241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dirty="0">
                <a:solidFill>
                  <a:srgbClr val="1F1D1A"/>
                </a:solidFill>
                <a:latin typeface="Montserrat"/>
              </a:rPr>
              <a:t>Share</a:t>
            </a:r>
            <a:endParaRPr lang="en-US" dirty="0">
              <a:latin typeface="Montserrat"/>
            </a:endParaRPr>
          </a:p>
        </p:txBody>
      </p:sp>
      <p:sp>
        <p:nvSpPr>
          <p:cNvPr id="44" name="Text"/>
          <p:cNvSpPr/>
          <p:nvPr/>
        </p:nvSpPr>
        <p:spPr>
          <a:xfrm>
            <a:off x="9931400" y="3452685"/>
            <a:ext cx="1346200" cy="157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12000"/>
              </a:lnSpc>
              <a:spcBef>
                <a:spcPts val="0"/>
              </a:spcBef>
              <a:buNone/>
            </a:pPr>
            <a:r>
              <a:rPr lang="en-US" sz="1600" b="0" dirty="0">
                <a:solidFill>
                  <a:srgbClr val="1F1D1A"/>
                </a:solidFill>
                <a:latin typeface="Montserrat"/>
              </a:rPr>
              <a:t>Upload to Cowork, or bundle a plugin.</a:t>
            </a:r>
            <a:endParaRPr lang="en-US" sz="1600" dirty="0">
              <a:latin typeface="Montserrat"/>
            </a:endParaRPr>
          </a:p>
        </p:txBody>
      </p:sp>
      <p:sp>
        <p:nvSpPr>
          <p:cNvPr id="45" name="Rule bar"/>
          <p:cNvSpPr/>
          <p:nvPr/>
        </p:nvSpPr>
        <p:spPr>
          <a:xfrm>
            <a:off x="812800" y="5334000"/>
            <a:ext cx="50800" cy="558800"/>
          </a:xfrm>
          <a:prstGeom prst="rect">
            <a:avLst/>
          </a:prstGeom>
          <a:solidFill>
            <a:srgbClr val="B4492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"/>
          <p:cNvSpPr/>
          <p:nvPr/>
        </p:nvSpPr>
        <p:spPr>
          <a:xfrm>
            <a:off x="1041400" y="5334000"/>
            <a:ext cx="10337800" cy="558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0" dirty="0">
                <a:solidFill>
                  <a:srgbClr val="1F1D1A"/>
                </a:solidFill>
                <a:latin typeface="Montserrat"/>
              </a:rPr>
              <a:t>Only steps that pass </a:t>
            </a:r>
            <a:r>
              <a:rPr lang="en-US" b="1" dirty="0">
                <a:solidFill>
                  <a:srgbClr val="1F1D1A"/>
                </a:solidFill>
                <a:latin typeface="Montserrat"/>
              </a:rPr>
              <a:t>both the tests and your own check</a:t>
            </a:r>
            <a:r>
              <a:rPr lang="en-US" b="0" dirty="0">
                <a:solidFill>
                  <a:srgbClr val="1F1D1A"/>
                </a:solidFill>
                <a:latin typeface="Montserrat"/>
              </a:rPr>
              <a:t> get packaged.</a:t>
            </a:r>
            <a:endParaRPr lang="en-US" dirty="0">
              <a:latin typeface="Montserrat"/>
            </a:endParaRPr>
          </a:p>
        </p:txBody>
      </p:sp>
      <p:sp>
        <p:nvSpPr>
          <p:cNvPr id="47" name="Text"/>
          <p:cNvSpPr/>
          <p:nvPr/>
        </p:nvSpPr>
        <p:spPr>
          <a:xfrm>
            <a:off x="812800" y="5943600"/>
            <a:ext cx="10566400" cy="508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0" dirty="0">
                <a:solidFill>
                  <a:srgbClr val="55524E"/>
                </a:solidFill>
                <a:latin typeface="Montserrat"/>
              </a:rPr>
              <a:t>Bring your five answers and one real input file from your task.</a:t>
            </a:r>
            <a:endParaRPr lang="en-US" dirty="0">
              <a:latin typeface="Montserrat"/>
            </a:endParaRPr>
          </a:p>
        </p:txBody>
      </p:sp>
      <p:sp>
        <p:nvSpPr>
          <p:cNvPr id="48" name="Page"/>
          <p:cNvSpPr/>
          <p:nvPr/>
        </p:nvSpPr>
        <p:spPr>
          <a:xfrm>
            <a:off x="10312400" y="6375400"/>
            <a:ext cx="1320800" cy="241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100" b="0">
                <a:solidFill>
                  <a:srgbClr val="5F574D"/>
                </a:solidFill>
                <a:latin typeface="Montserrat"/>
              </a:rPr>
              <a:t>12 / 14</a:t>
            </a:r>
            <a:endParaRPr lang="en-US" sz="1100" dirty="0"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674651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icker"/>
          <p:cNvSpPr/>
          <p:nvPr/>
        </p:nvSpPr>
        <p:spPr>
          <a:xfrm>
            <a:off x="812800" y="304800"/>
            <a:ext cx="105664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800" b="1" spc="150" dirty="0">
                <a:solidFill>
                  <a:srgbClr val="B4492F"/>
                </a:solidFill>
                <a:latin typeface="Montserrat"/>
              </a:rPr>
              <a:t>YOUR TURN</a:t>
            </a:r>
          </a:p>
        </p:txBody>
      </p:sp>
      <p:sp>
        <p:nvSpPr>
          <p:cNvPr id="11" name="Title"/>
          <p:cNvSpPr>
            <a:spLocks noGrp="1"/>
          </p:cNvSpPr>
          <p:nvPr>
            <p:ph type="title"/>
          </p:nvPr>
        </p:nvSpPr>
        <p:spPr>
          <a:xfrm>
            <a:off x="812800" y="762000"/>
            <a:ext cx="105664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3200" b="0" dirty="0">
                <a:solidFill>
                  <a:srgbClr val="1F1D1A"/>
                </a:solidFill>
                <a:latin typeface="Montserrat"/>
              </a:rPr>
              <a:t>Share your task, then build it with Claude</a:t>
            </a:r>
          </a:p>
        </p:txBody>
      </p:sp>
      <p:sp>
        <p:nvSpPr>
          <p:cNvPr id="12" name="Label"/>
          <p:cNvSpPr/>
          <p:nvPr/>
        </p:nvSpPr>
        <p:spPr>
          <a:xfrm>
            <a:off x="812800" y="1930400"/>
            <a:ext cx="5334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400" b="1" spc="100" dirty="0">
                <a:solidFill>
                  <a:srgbClr val="5F574D"/>
                </a:solidFill>
                <a:latin typeface="Montserrat"/>
              </a:rPr>
              <a:t>PRESENT YOUR TASK · 3 MINUTES</a:t>
            </a:r>
          </a:p>
        </p:txBody>
      </p:sp>
      <p:sp>
        <p:nvSpPr>
          <p:cNvPr id="13" name="Num"/>
          <p:cNvSpPr/>
          <p:nvPr/>
        </p:nvSpPr>
        <p:spPr>
          <a:xfrm>
            <a:off x="812800" y="2336800"/>
            <a:ext cx="508000" cy="508000"/>
          </a:xfrm>
          <a:prstGeom prst="ellipse">
            <a:avLst/>
          </a:prstGeom>
          <a:solidFill>
            <a:srgbClr val="B4492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FFFF"/>
                </a:solidFill>
                <a:latin typeface="Montserrat"/>
              </a:rPr>
              <a:t>1</a:t>
            </a:r>
          </a:p>
        </p:txBody>
      </p:sp>
      <p:sp>
        <p:nvSpPr>
          <p:cNvPr id="14" name="Row"/>
          <p:cNvSpPr/>
          <p:nvPr/>
        </p:nvSpPr>
        <p:spPr>
          <a:xfrm>
            <a:off x="1524000" y="2311400"/>
            <a:ext cx="4826000" cy="584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1F1D1A"/>
                </a:solidFill>
                <a:latin typeface="Montserrat"/>
              </a:rPr>
              <a:t>Your task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500" b="0" dirty="0">
                <a:solidFill>
                  <a:srgbClr val="5F574D"/>
                </a:solidFill>
                <a:latin typeface="Montserrat"/>
              </a:rPr>
              <a:t>and what “done” looks like</a:t>
            </a:r>
          </a:p>
        </p:txBody>
      </p:sp>
      <p:sp>
        <p:nvSpPr>
          <p:cNvPr id="15" name="Num"/>
          <p:cNvSpPr/>
          <p:nvPr/>
        </p:nvSpPr>
        <p:spPr>
          <a:xfrm>
            <a:off x="812800" y="3124200"/>
            <a:ext cx="508000" cy="508000"/>
          </a:xfrm>
          <a:prstGeom prst="ellipse">
            <a:avLst/>
          </a:prstGeom>
          <a:solidFill>
            <a:srgbClr val="B4492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FFFF"/>
                </a:solidFill>
                <a:latin typeface="Montserrat"/>
              </a:rPr>
              <a:t>2</a:t>
            </a:r>
          </a:p>
        </p:txBody>
      </p:sp>
      <p:sp>
        <p:nvSpPr>
          <p:cNvPr id="16" name="Row"/>
          <p:cNvSpPr/>
          <p:nvPr/>
        </p:nvSpPr>
        <p:spPr>
          <a:xfrm>
            <a:off x="1524000" y="3098800"/>
            <a:ext cx="4826000" cy="584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1F1D1A"/>
                </a:solidFill>
                <a:latin typeface="Montserrat"/>
              </a:rPr>
              <a:t>Your steps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500" b="0" dirty="0">
                <a:solidFill>
                  <a:srgbClr val="5F574D"/>
                </a:solidFill>
                <a:latin typeface="Montserrat"/>
              </a:rPr>
              <a:t>and where they loop back</a:t>
            </a:r>
          </a:p>
        </p:txBody>
      </p:sp>
      <p:sp>
        <p:nvSpPr>
          <p:cNvPr id="17" name="Num"/>
          <p:cNvSpPr/>
          <p:nvPr/>
        </p:nvSpPr>
        <p:spPr>
          <a:xfrm>
            <a:off x="812800" y="3911600"/>
            <a:ext cx="508000" cy="508000"/>
          </a:xfrm>
          <a:prstGeom prst="ellipse">
            <a:avLst/>
          </a:prstGeom>
          <a:solidFill>
            <a:srgbClr val="B4492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FFFF"/>
                </a:solidFill>
                <a:latin typeface="Montserrat"/>
              </a:rPr>
              <a:t>3</a:t>
            </a:r>
          </a:p>
        </p:txBody>
      </p:sp>
      <p:sp>
        <p:nvSpPr>
          <p:cNvPr id="18" name="Row"/>
          <p:cNvSpPr/>
          <p:nvPr/>
        </p:nvSpPr>
        <p:spPr>
          <a:xfrm>
            <a:off x="1524000" y="3886200"/>
            <a:ext cx="4826000" cy="584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1F1D1A"/>
                </a:solidFill>
                <a:latin typeface="Montserrat"/>
              </a:rPr>
              <a:t>The steps you keep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500" b="0" dirty="0">
                <a:solidFill>
                  <a:srgbClr val="5F574D"/>
                </a:solidFill>
                <a:latin typeface="Montserrat"/>
              </a:rPr>
              <a:t>and why they stay with you</a:t>
            </a:r>
          </a:p>
        </p:txBody>
      </p:sp>
      <p:sp>
        <p:nvSpPr>
          <p:cNvPr id="19" name="Num"/>
          <p:cNvSpPr/>
          <p:nvPr/>
        </p:nvSpPr>
        <p:spPr>
          <a:xfrm>
            <a:off x="812800" y="4699000"/>
            <a:ext cx="508000" cy="508000"/>
          </a:xfrm>
          <a:prstGeom prst="ellipse">
            <a:avLst/>
          </a:prstGeom>
          <a:solidFill>
            <a:srgbClr val="B4492F"/>
          </a:solidFill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FFFF"/>
                </a:solidFill>
                <a:latin typeface="Montserrat"/>
              </a:rPr>
              <a:t>4</a:t>
            </a:r>
          </a:p>
        </p:txBody>
      </p:sp>
      <p:sp>
        <p:nvSpPr>
          <p:cNvPr id="20" name="Row"/>
          <p:cNvSpPr/>
          <p:nvPr/>
        </p:nvSpPr>
        <p:spPr>
          <a:xfrm>
            <a:off x="1524000" y="4673600"/>
            <a:ext cx="4826000" cy="584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1F1D1A"/>
                </a:solidFill>
                <a:latin typeface="Montserrat"/>
              </a:rPr>
              <a:t>One quiet failure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500" b="0" dirty="0">
                <a:solidFill>
                  <a:srgbClr val="5F574D"/>
                </a:solidFill>
                <a:latin typeface="Montserrat"/>
              </a:rPr>
              <a:t>and the one-minute check that catches it</a:t>
            </a:r>
          </a:p>
        </p:txBody>
      </p:sp>
      <p:sp>
        <p:nvSpPr>
          <p:cNvPr id="29" name="Rule bar"/>
          <p:cNvSpPr/>
          <p:nvPr/>
        </p:nvSpPr>
        <p:spPr>
          <a:xfrm>
            <a:off x="812800" y="5816600"/>
            <a:ext cx="50800" cy="406400"/>
          </a:xfrm>
          <a:prstGeom prst="rect">
            <a:avLst/>
          </a:prstGeom>
          <a:solidFill>
            <a:srgbClr val="B4492F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endParaRPr/>
          </a:p>
        </p:txBody>
      </p:sp>
      <p:sp>
        <p:nvSpPr>
          <p:cNvPr id="30" name="Takeaway"/>
          <p:cNvSpPr/>
          <p:nvPr/>
        </p:nvSpPr>
        <p:spPr>
          <a:xfrm>
            <a:off x="1041400" y="5816600"/>
            <a:ext cx="10337800" cy="406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600" b="0" dirty="0">
                <a:solidFill>
                  <a:srgbClr val="1F1D1A"/>
                </a:solidFill>
                <a:latin typeface="Montserrat"/>
              </a:rPr>
              <a:t>Small and slightly boring is better than ambitious.</a:t>
            </a:r>
          </a:p>
        </p:txBody>
      </p:sp>
      <p:sp>
        <p:nvSpPr>
          <p:cNvPr id="31" name="Page"/>
          <p:cNvSpPr/>
          <p:nvPr/>
        </p:nvSpPr>
        <p:spPr>
          <a:xfrm>
            <a:off x="10312400" y="6375400"/>
            <a:ext cx="1066800" cy="241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en-US" sz="1100" b="0">
                <a:solidFill>
                  <a:srgbClr val="5F574D"/>
                </a:solidFill>
                <a:latin typeface="Montserrat"/>
              </a:rPr>
              <a:t>13 / 14</a:t>
            </a:r>
            <a:endParaRPr lang="en-US" sz="1100" b="0" dirty="0">
              <a:solidFill>
                <a:srgbClr val="5F574D"/>
              </a:solidFill>
              <a:latin typeface="Montserrat"/>
            </a:endParaRPr>
          </a:p>
        </p:txBody>
      </p:sp>
      <p:sp>
        <p:nvSpPr>
          <p:cNvPr id="60" name="Card"/>
          <p:cNvSpPr/>
          <p:nvPr/>
        </p:nvSpPr>
        <p:spPr>
          <a:xfrm>
            <a:off x="6756400" y="1930400"/>
            <a:ext cx="4622800" cy="3327400"/>
          </a:xfrm>
          <a:prstGeom prst="roundRect">
            <a:avLst>
              <a:gd name="adj" fmla="val 5000"/>
            </a:avLst>
          </a:prstGeom>
          <a:solidFill>
            <a:srgbClr val="ECE4D6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endParaRPr/>
          </a:p>
        </p:txBody>
      </p:sp>
      <p:sp>
        <p:nvSpPr>
          <p:cNvPr id="61" name="Label"/>
          <p:cNvSpPr/>
          <p:nvPr/>
        </p:nvSpPr>
        <p:spPr>
          <a:xfrm>
            <a:off x="7061200" y="2209800"/>
            <a:ext cx="4064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400" b="1" spc="100" dirty="0">
                <a:solidFill>
                  <a:srgbClr val="5F574D"/>
                </a:solidFill>
                <a:latin typeface="Montserrat"/>
              </a:rPr>
              <a:t>WHILE YOU LISTEN, ASK</a:t>
            </a:r>
          </a:p>
        </p:txBody>
      </p:sp>
      <p:sp>
        <p:nvSpPr>
          <p:cNvPr id="62" name="Bar"/>
          <p:cNvSpPr/>
          <p:nvPr/>
        </p:nvSpPr>
        <p:spPr>
          <a:xfrm>
            <a:off x="7061200" y="2641600"/>
            <a:ext cx="76200" cy="685800"/>
          </a:xfrm>
          <a:prstGeom prst="rect">
            <a:avLst/>
          </a:prstGeom>
          <a:solidFill>
            <a:srgbClr val="1F4466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endParaRPr/>
          </a:p>
        </p:txBody>
      </p:sp>
      <p:sp>
        <p:nvSpPr>
          <p:cNvPr id="63" name="Q"/>
          <p:cNvSpPr/>
          <p:nvPr/>
        </p:nvSpPr>
        <p:spPr>
          <a:xfrm>
            <a:off x="7315200" y="2641600"/>
            <a:ext cx="381000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600" b="1" dirty="0">
                <a:solidFill>
                  <a:srgbClr val="1F4466"/>
                </a:solidFill>
                <a:latin typeface="Montserrat"/>
              </a:rPr>
              <a:t>Which step would you keep?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b="0" dirty="0">
                <a:solidFill>
                  <a:srgbClr val="1F1D1A"/>
                </a:solidFill>
                <a:latin typeface="Montserrat"/>
              </a:rPr>
              <a:t>Where does their judgment matter?</a:t>
            </a:r>
          </a:p>
        </p:txBody>
      </p:sp>
      <p:sp>
        <p:nvSpPr>
          <p:cNvPr id="64" name="Bar"/>
          <p:cNvSpPr/>
          <p:nvPr/>
        </p:nvSpPr>
        <p:spPr>
          <a:xfrm>
            <a:off x="7061200" y="3479800"/>
            <a:ext cx="76200" cy="685800"/>
          </a:xfrm>
          <a:prstGeom prst="rect">
            <a:avLst/>
          </a:prstGeom>
          <a:solidFill>
            <a:srgbClr val="B4492F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endParaRPr/>
          </a:p>
        </p:txBody>
      </p:sp>
      <p:sp>
        <p:nvSpPr>
          <p:cNvPr id="65" name="Q"/>
          <p:cNvSpPr/>
          <p:nvPr/>
        </p:nvSpPr>
        <p:spPr>
          <a:xfrm>
            <a:off x="7315200" y="3479800"/>
            <a:ext cx="381000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600" b="1" dirty="0">
                <a:solidFill>
                  <a:srgbClr val="B4492F"/>
                </a:solidFill>
                <a:latin typeface="Montserrat"/>
              </a:rPr>
              <a:t>Script, Claude, or nothing?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b="0" dirty="0">
                <a:solidFill>
                  <a:srgbClr val="1F1D1A"/>
                </a:solidFill>
                <a:latin typeface="Montserrat"/>
              </a:rPr>
              <a:t>Does any step really need an agent?</a:t>
            </a:r>
          </a:p>
        </p:txBody>
      </p:sp>
      <p:sp>
        <p:nvSpPr>
          <p:cNvPr id="66" name="Bar"/>
          <p:cNvSpPr/>
          <p:nvPr/>
        </p:nvSpPr>
        <p:spPr>
          <a:xfrm>
            <a:off x="7061200" y="4318000"/>
            <a:ext cx="76200" cy="685800"/>
          </a:xfrm>
          <a:prstGeom prst="rect">
            <a:avLst/>
          </a:prstGeom>
          <a:solidFill>
            <a:srgbClr val="3D7A4F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endParaRPr/>
          </a:p>
        </p:txBody>
      </p:sp>
      <p:sp>
        <p:nvSpPr>
          <p:cNvPr id="67" name="Q"/>
          <p:cNvSpPr/>
          <p:nvPr/>
        </p:nvSpPr>
        <p:spPr>
          <a:xfrm>
            <a:off x="7315200" y="4318000"/>
            <a:ext cx="3810000" cy="685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600" b="1" dirty="0">
                <a:solidFill>
                  <a:srgbClr val="3D7A4F"/>
                </a:solidFill>
                <a:latin typeface="Montserrat"/>
              </a:rPr>
              <a:t>How would they notice?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en-US" sz="1400" b="0" dirty="0">
                <a:solidFill>
                  <a:srgbClr val="1F1D1A"/>
                </a:solidFill>
                <a:latin typeface="Montserrat"/>
              </a:rPr>
              <a:t>Is the check independent and quick?</a:t>
            </a:r>
          </a:p>
        </p:txBody>
      </p:sp>
    </p:spTree>
    <p:extLst>
      <p:ext uri="{BB962C8B-B14F-4D97-AF65-F5344CB8AC3E}">
        <p14:creationId xmlns:p14="http://schemas.microsoft.com/office/powerpoint/2010/main" val="24940764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A6E05-F5E5-9389-DEC1-19254D780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1BF6074-2C79-39D6-7028-C21A23B214F1}"/>
              </a:ext>
            </a:extLst>
          </p:cNvPr>
          <p:cNvSpPr txBox="1"/>
          <p:nvPr/>
        </p:nvSpPr>
        <p:spPr>
          <a:xfrm>
            <a:off x="2387600" y="5994400"/>
            <a:ext cx="6096000" cy="330200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forms.gle</a:t>
            </a:r>
            <a:r>
              <a:rPr lang="en-US" dirty="0"/>
              <a:t>/rNY8zydkMairSj5o9</a:t>
            </a:r>
          </a:p>
        </p:txBody>
      </p:sp>
      <p:pic>
        <p:nvPicPr>
          <p:cNvPr id="3" name="Picture 2" descr="QR Code Image">
            <a:extLst>
              <a:ext uri="{FF2B5EF4-FFF2-40B4-BE49-F238E27FC236}">
                <a16:creationId xmlns:a16="http://schemas.microsoft.com/office/drawing/2014/main" id="{B9F15AE6-96AB-16AB-49D5-6AC01C89D4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882" y="4800600"/>
            <a:ext cx="1638300" cy="1638300"/>
          </a:xfrm>
          <a:prstGeom prst="rect">
            <a:avLst/>
          </a:prstGeom>
        </p:spPr>
      </p:pic>
      <p:sp>
        <p:nvSpPr>
          <p:cNvPr id="50" name="Kicker"/>
          <p:cNvSpPr/>
          <p:nvPr/>
        </p:nvSpPr>
        <p:spPr>
          <a:xfrm>
            <a:off x="812800" y="304800"/>
            <a:ext cx="105664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800" b="1" spc="150" dirty="0">
                <a:solidFill>
                  <a:srgbClr val="B4492F"/>
                </a:solidFill>
                <a:latin typeface="Montserrat"/>
              </a:rPr>
              <a:t>WORK TOGETHER · 3:30–4:30</a:t>
            </a:r>
          </a:p>
        </p:txBody>
      </p:sp>
      <p:sp>
        <p:nvSpPr>
          <p:cNvPr id="51" name="Title"/>
          <p:cNvSpPr>
            <a:spLocks noGrp="1"/>
          </p:cNvSpPr>
          <p:nvPr>
            <p:ph type="title"/>
          </p:nvPr>
        </p:nvSpPr>
        <p:spPr>
          <a:xfrm>
            <a:off x="812800" y="762000"/>
            <a:ext cx="10566400" cy="558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3200" b="0" dirty="0">
                <a:solidFill>
                  <a:srgbClr val="1F1D1A"/>
                </a:solidFill>
                <a:latin typeface="Montserrat"/>
              </a:rPr>
              <a:t>Pick one: your own task or Bob’s</a:t>
            </a:r>
          </a:p>
        </p:txBody>
      </p:sp>
      <p:sp>
        <p:nvSpPr>
          <p:cNvPr id="52" name="Card"/>
          <p:cNvSpPr/>
          <p:nvPr/>
        </p:nvSpPr>
        <p:spPr>
          <a:xfrm>
            <a:off x="812800" y="1625600"/>
            <a:ext cx="5080000" cy="3048000"/>
          </a:xfrm>
          <a:prstGeom prst="roundRect">
            <a:avLst>
              <a:gd name="adj" fmla="val 5000"/>
            </a:avLst>
          </a:prstGeom>
          <a:solidFill>
            <a:srgbClr val="ECE4D6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endParaRPr/>
          </a:p>
        </p:txBody>
      </p:sp>
      <p:sp>
        <p:nvSpPr>
          <p:cNvPr id="53" name="Bar"/>
          <p:cNvSpPr/>
          <p:nvPr/>
        </p:nvSpPr>
        <p:spPr>
          <a:xfrm>
            <a:off x="812800" y="1625600"/>
            <a:ext cx="5080000" cy="76200"/>
          </a:xfrm>
          <a:prstGeom prst="rect">
            <a:avLst/>
          </a:prstGeom>
          <a:solidFill>
            <a:srgbClr val="1F4466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endParaRPr/>
          </a:p>
        </p:txBody>
      </p:sp>
      <p:sp>
        <p:nvSpPr>
          <p:cNvPr id="54" name="Label"/>
          <p:cNvSpPr/>
          <p:nvPr/>
        </p:nvSpPr>
        <p:spPr>
          <a:xfrm>
            <a:off x="1066800" y="1905000"/>
            <a:ext cx="457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400" b="1" spc="100" dirty="0">
                <a:solidFill>
                  <a:srgbClr val="1F4466"/>
                </a:solidFill>
                <a:latin typeface="Montserrat"/>
              </a:rPr>
              <a:t>OPTION A</a:t>
            </a:r>
          </a:p>
        </p:txBody>
      </p:sp>
      <p:sp>
        <p:nvSpPr>
          <p:cNvPr id="55" name="Head"/>
          <p:cNvSpPr/>
          <p:nvPr/>
        </p:nvSpPr>
        <p:spPr>
          <a:xfrm>
            <a:off x="1066800" y="2209800"/>
            <a:ext cx="45720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1F1D1A"/>
                </a:solidFill>
                <a:latin typeface="Montserrat"/>
              </a:rPr>
              <a:t>Your own task</a:t>
            </a:r>
          </a:p>
        </p:txBody>
      </p:sp>
      <p:sp>
        <p:nvSpPr>
          <p:cNvPr id="56" name="Steps"/>
          <p:cNvSpPr/>
          <p:nvPr/>
        </p:nvSpPr>
        <p:spPr>
          <a:xfrm>
            <a:off x="1066800" y="2717800"/>
            <a:ext cx="4572000" cy="1854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500" b="1" dirty="0">
                <a:solidFill>
                  <a:srgbClr val="1F4466"/>
                </a:solidFill>
                <a:latin typeface="Montserrat"/>
              </a:rPr>
              <a:t>1  </a:t>
            </a:r>
            <a:r>
              <a:rPr lang="en-US" sz="1500" b="0" dirty="0">
                <a:solidFill>
                  <a:srgbClr val="1F1D1A"/>
                </a:solidFill>
                <a:latin typeface="Montserrat"/>
              </a:rPr>
              <a:t>Open Claude Code in a new, empty project folder.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en-US" sz="1500" b="1" dirty="0">
                <a:solidFill>
                  <a:srgbClr val="1F4466"/>
                </a:solidFill>
                <a:latin typeface="Montserrat"/>
              </a:rPr>
              <a:t>2  </a:t>
            </a:r>
            <a:r>
              <a:rPr lang="en-US" sz="1500" b="0" dirty="0">
                <a:solidFill>
                  <a:srgbClr val="1F1D1A"/>
                </a:solidFill>
                <a:latin typeface="Montserrat"/>
              </a:rPr>
              <a:t>Paste your five homework answers.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en-US" sz="1500" b="1" dirty="0">
                <a:solidFill>
                  <a:srgbClr val="1F4466"/>
                </a:solidFill>
                <a:latin typeface="Montserrat"/>
              </a:rPr>
              <a:t>3  </a:t>
            </a:r>
            <a:r>
              <a:rPr lang="en-US" sz="1500" b="0" dirty="0">
                <a:solidFill>
                  <a:srgbClr val="1F1D1A"/>
                </a:solidFill>
                <a:latin typeface="Montserrat"/>
              </a:rPr>
              <a:t>Ask Claude to draft the workflow. Decide which steps stay with you.</a:t>
            </a:r>
          </a:p>
        </p:txBody>
      </p:sp>
      <p:sp>
        <p:nvSpPr>
          <p:cNvPr id="57" name="Card"/>
          <p:cNvSpPr/>
          <p:nvPr/>
        </p:nvSpPr>
        <p:spPr>
          <a:xfrm>
            <a:off x="6299200" y="1625600"/>
            <a:ext cx="5080000" cy="3048000"/>
          </a:xfrm>
          <a:prstGeom prst="roundRect">
            <a:avLst>
              <a:gd name="adj" fmla="val 5000"/>
            </a:avLst>
          </a:prstGeom>
          <a:solidFill>
            <a:srgbClr val="ECE4D6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endParaRPr/>
          </a:p>
        </p:txBody>
      </p:sp>
      <p:sp>
        <p:nvSpPr>
          <p:cNvPr id="58" name="Bar"/>
          <p:cNvSpPr/>
          <p:nvPr/>
        </p:nvSpPr>
        <p:spPr>
          <a:xfrm>
            <a:off x="6299200" y="1625600"/>
            <a:ext cx="5080000" cy="76200"/>
          </a:xfrm>
          <a:prstGeom prst="rect">
            <a:avLst/>
          </a:prstGeom>
          <a:solidFill>
            <a:srgbClr val="B4492F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endParaRPr/>
          </a:p>
        </p:txBody>
      </p:sp>
      <p:sp>
        <p:nvSpPr>
          <p:cNvPr id="59" name="Label"/>
          <p:cNvSpPr/>
          <p:nvPr/>
        </p:nvSpPr>
        <p:spPr>
          <a:xfrm>
            <a:off x="6553200" y="1905000"/>
            <a:ext cx="4572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400" b="1" spc="100" dirty="0">
                <a:solidFill>
                  <a:srgbClr val="B4492F"/>
                </a:solidFill>
                <a:latin typeface="Montserrat"/>
              </a:rPr>
              <a:t>OPTION B</a:t>
            </a:r>
          </a:p>
        </p:txBody>
      </p:sp>
      <p:sp>
        <p:nvSpPr>
          <p:cNvPr id="60" name="Head"/>
          <p:cNvSpPr/>
          <p:nvPr/>
        </p:nvSpPr>
        <p:spPr>
          <a:xfrm>
            <a:off x="6553200" y="2209800"/>
            <a:ext cx="4572000" cy="38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000" b="1" dirty="0">
                <a:solidFill>
                  <a:srgbClr val="1F1D1A"/>
                </a:solidFill>
                <a:latin typeface="Montserrat"/>
              </a:rPr>
              <a:t>Bob’s paper search</a:t>
            </a:r>
          </a:p>
        </p:txBody>
      </p:sp>
      <p:sp>
        <p:nvSpPr>
          <p:cNvPr id="61" name="Steps"/>
          <p:cNvSpPr/>
          <p:nvPr/>
        </p:nvSpPr>
        <p:spPr>
          <a:xfrm>
            <a:off x="6553200" y="2717800"/>
            <a:ext cx="4572000" cy="1854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500" b="1" dirty="0">
                <a:solidFill>
                  <a:srgbClr val="B4492F"/>
                </a:solidFill>
                <a:latin typeface="Montserrat"/>
              </a:rPr>
              <a:t>1  </a:t>
            </a:r>
            <a:r>
              <a:rPr lang="en-US" sz="1500" b="0" dirty="0">
                <a:solidFill>
                  <a:srgbClr val="1F1D1A"/>
                </a:solidFill>
                <a:latin typeface="Montserrat"/>
              </a:rPr>
              <a:t>Scan the QR code for the demo document.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en-US" sz="1500" b="1" dirty="0">
                <a:solidFill>
                  <a:srgbClr val="B4492F"/>
                </a:solidFill>
                <a:latin typeface="Montserrat"/>
              </a:rPr>
              <a:t>2  </a:t>
            </a:r>
            <a:r>
              <a:rPr lang="en-US" sz="1500" b="0" dirty="0">
                <a:solidFill>
                  <a:srgbClr val="1F1D1A"/>
                </a:solidFill>
                <a:latin typeface="Montserrat"/>
              </a:rPr>
              <a:t>Save your token in ads_token.txt (slide 11).</a:t>
            </a:r>
          </a:p>
          <a:p>
            <a:pPr marL="0" indent="0" algn="l">
              <a:spcBef>
                <a:spcPts val="600"/>
              </a:spcBef>
              <a:buNone/>
            </a:pPr>
            <a:r>
              <a:rPr lang="en-US" sz="1500" b="1" dirty="0">
                <a:solidFill>
                  <a:srgbClr val="B4492F"/>
                </a:solidFill>
                <a:latin typeface="Montserrat"/>
              </a:rPr>
              <a:t>3  </a:t>
            </a:r>
            <a:r>
              <a:rPr lang="en-US" sz="1500" b="0" dirty="0">
                <a:solidFill>
                  <a:srgbClr val="1F1D1A"/>
                </a:solidFill>
                <a:latin typeface="Montserrat"/>
              </a:rPr>
              <a:t>Paste the demo prompts one at a time, testing each.</a:t>
            </a:r>
          </a:p>
        </p:txBody>
      </p:sp>
      <p:sp>
        <p:nvSpPr>
          <p:cNvPr id="62" name="Label"/>
          <p:cNvSpPr/>
          <p:nvPr/>
        </p:nvSpPr>
        <p:spPr>
          <a:xfrm>
            <a:off x="2387600" y="5080000"/>
            <a:ext cx="76200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1600" b="1" spc="100" dirty="0">
                <a:solidFill>
                  <a:srgbClr val="5F574D"/>
                </a:solidFill>
                <a:latin typeface="Montserrat"/>
              </a:rPr>
              <a:t>PRACTICE DEMO AND HOMEWORK FORM</a:t>
            </a:r>
          </a:p>
        </p:txBody>
      </p:sp>
      <p:sp>
        <p:nvSpPr>
          <p:cNvPr id="63" name="Text"/>
          <p:cNvSpPr/>
          <p:nvPr/>
        </p:nvSpPr>
        <p:spPr>
          <a:xfrm>
            <a:off x="2387600" y="5537200"/>
            <a:ext cx="8890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US" sz="2000" b="0" dirty="0">
                <a:solidFill>
                  <a:srgbClr val="1F1D1A"/>
                </a:solidFill>
                <a:latin typeface="Montserrat"/>
              </a:rPr>
              <a:t>Either way: prompt by hand, test, verify, then package.</a:t>
            </a:r>
          </a:p>
        </p:txBody>
      </p:sp>
      <p:sp>
        <p:nvSpPr>
          <p:cNvPr id="64" name="Page"/>
          <p:cNvSpPr/>
          <p:nvPr/>
        </p:nvSpPr>
        <p:spPr>
          <a:xfrm>
            <a:off x="10312400" y="6375400"/>
            <a:ext cx="1066800" cy="241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r>
              <a:rPr lang="en-US" sz="1100" b="0">
                <a:solidFill>
                  <a:srgbClr val="5F574D"/>
                </a:solidFill>
                <a:latin typeface="Montserrat"/>
              </a:rPr>
              <a:t>14 / 14</a:t>
            </a:r>
            <a:endParaRPr lang="en-US" sz="1100" b="0" dirty="0">
              <a:solidFill>
                <a:srgbClr val="5F574D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510855807"/>
      </p:ext>
    </p:extLst>
  </p:cSld>
  <p:clrMapOvr>
    <a:masterClrMapping/>
  </p:clrMapOvr>
</p:sld>
</file>

<file path=ppt/theme/theme1.xml><?xml version="1.0" encoding="utf-8"?>
<a:theme xmlns:a="http://schemas.openxmlformats.org/drawingml/2006/main" name="Agentic AI — The Claude Landscape &amp; One Problem, Four Ways [1792156473395]">
  <a:themeElements>
    <a:clrScheme name="Agentic AI — The Claude Landscape &amp; One Problem, Four Ways">
      <a:dk1>
        <a:srgbClr val="1F1D1A"/>
      </a:dk1>
      <a:lt1>
        <a:srgbClr val="F6F1E9"/>
      </a:lt1>
      <a:dk2>
        <a:srgbClr val="55524E"/>
      </a:dk2>
      <a:lt2>
        <a:srgbClr val="E1DCD4"/>
      </a:lt2>
      <a:accent1>
        <a:srgbClr val="B4492F"/>
      </a:accent1>
      <a:accent2>
        <a:srgbClr val="E8896D"/>
      </a:accent2>
      <a:accent3>
        <a:srgbClr val="1F4466"/>
      </a:accent3>
      <a:accent4>
        <a:srgbClr val="F2B880"/>
      </a:accent4>
      <a:accent5>
        <a:srgbClr val="B07A1F"/>
      </a:accent5>
      <a:accent6>
        <a:srgbClr val="3D7A4F"/>
      </a:accent6>
      <a:hlink>
        <a:srgbClr val="0563C1"/>
      </a:hlink>
      <a:folHlink>
        <a:srgbClr val="954F72"/>
      </a:folHlink>
    </a:clrScheme>
    <a:fontScheme name="Agentic AI — The Claude Landscape &amp; One Problem, Four Ways">
      <a:majorFont>
        <a:latin typeface="Montserrat"/>
        <a:ea typeface="Montserrat"/>
        <a:cs typeface="Montserrat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ontserrat"/>
        <a:ea typeface="Montserrat"/>
        <a:cs typeface="Montserrat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8B1C8FA-EEFF-5C4C-8F29-47308E93898F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f5b82c8a-bdfb-4d63-9343-de7696aa1c70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794</TotalTime>
  <Words>1757</Words>
  <Application>Microsoft Macintosh PowerPoint</Application>
  <PresentationFormat>Widescreen</PresentationFormat>
  <Paragraphs>267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Montserrat</vt:lpstr>
      <vt:lpstr>Agentic AI — The Claude Landscape &amp; One Problem, Four Ways [1792156473395]</vt:lpstr>
      <vt:lpstr>Designing an agent for a task you already do</vt:lpstr>
      <vt:lpstr>Today’s plan</vt:lpstr>
      <vt:lpstr>Design the workflow first. The agent is only one of the boxes.</vt:lpstr>
      <vt:lpstr>Bob's task: find and read ten years of papers</vt:lpstr>
      <vt:lpstr>Every step goes to one of four owners</vt:lpstr>
      <vt:lpstr>Package only what you will reuse</vt:lpstr>
      <vt:lpstr>Pick the room by what the agent must touch</vt:lpstr>
      <vt:lpstr>The five homework questions are the design spec</vt:lpstr>
      <vt:lpstr>Bob’s task became eight steps with two loops</vt:lpstr>
      <vt:lpstr>Every quiet failure needs a one-minute check</vt:lpstr>
      <vt:lpstr>Claude reaches ADS through your API token</vt:lpstr>
      <vt:lpstr>Prompt, test, verify, then package</vt:lpstr>
      <vt:lpstr>Share your task, then build it with Claude</vt:lpstr>
      <vt:lpstr>Pick one: your own task or Bob’s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Agentic AI — The Claude Landscape &amp; One Problem, Four Ways</dc:title>
  <dc:subject/>
  <dc:creator/>
  <cp:lastModifiedBy>Hou, Jie</cp:lastModifiedBy>
  <cp:revision>21</cp:revision>
  <dcterms:created xsi:type="dcterms:W3CDTF">2026-10-09T18:16:11Z</dcterms:created>
  <dcterms:modified xsi:type="dcterms:W3CDTF">2026-10-16T17:12:57Z</dcterms:modified>
</cp:coreProperties>
</file>