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notesMasterIdLst>
    <p:notesMasterId r:id="rId6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for today: (1) recap last week and put it on a map, (2) a tour of the interfaces, (3) one research problem run in four setups. Watch for the blue Checkpoint slides — that is where we stop and you do something. The four rings are the four setups: each adds a layer of context around the same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six parts aloud. Parts 1–2 are concepts; Part 3 turns them into an experiment design; Part 4 puts the tools in students' hands; Part 5 shows the evidence; Part 6 hands the method to them. A divider with this strip appears at the start of each part, so anyone watching the video later can see where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today is deliberately narrow — Anthropic's apps and terminal agent. Read the grid by rows: every big lab now ships the same three layers (an app, a terminal agent, an SDK to build your own), and model-agnostic frameworks like LangGraph and CrewAI sit across all of them. MCP and A2A are the plumbing. Names move fast — this grid is dated October 2026: OpenAI merged Codex into one ChatGPT desktop app with Chat and Work in July; Google replaced Gemini CLI with Antigravity CLI in June; Microsoft merged AutoGen and Semantic Kernel into Agent Framework. Expect some of it to be stale by the end of term — that's the theme of the next few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of Prof. Jie Hou's session. [CONFIRM with Jie: browser, CLI, Cowork?] A chatbot answers once; an agent runs this loop — it acts with tools, looks at what happened, and goes again. Ask: in last week's Claude Code session, which tool calls did you see in the Act box? Bridge: the two things that vary across today's interfaces are reach (what Act can touch) and memory (what persists). That's the next big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jobs for this slide. (1) Orientation: give them 30 seconds with the whole map; which branches did we use last week? (2) Vocabulary. 'Harness' is used loosely; here is the definition we'll use all term: agent = model + harness. On this map only the Models branch is the model; everything else is harness. The whole lecture follows from this: the same model sits inside different harnesses (chat, Cowork, Claude Code), and the experiment holds the model fixed while changing the harness. In the wild: Google describes its Antigravity CLI and desktop app as sharing one agent harness; Anthropic packages Claude Code's harness as the Claude Agent SDK. The confusion: in evaluation work, 'harness' means the code that runs a benchmark (e.g., an eval harness) — unrelated. Then: let's zoom in and fact-check the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Claude in PowerPoint on another deck of mine — a side panel that knows which slide is selected, with skills offered as slash commands. Same model, same loop; 'Act' now means editing slides in place. Chrome, Excel, Design (canvas) and Slack (Claude Tag) work the same way. Cowork can drive several of these as tools — the walls between rooms are getting thinner.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discuss, then reveal the next slide. Answers to draw out (as of early October 2026 — re-check before class): (1) Version names are stale: current public models are Claude Opus 5.5, Sonnet 5.5 and Haiku 4.5. (2) 'Smartest. Period.' — there is now a Mythos tier above Opus (Claude Fable 5.1 publicly; Mythos models in limited preview). (3) 'Thinking: turn it on. Always.' — extended thinking costs latency and tokens; for quick lookups it's wasted. Choose per task. Meta-point: anything with a version number goes stale. Agentic answer to the second question: tell the agent to verify against the official docs with search, and to cite what it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discussion. The screenshot is the evidence: the model picker in the app on 4 October 2026. (1) Opus 5.5, Sonnet 5.5, Haiku 4.5 are the current lineup. (2) Fable 5.1 sits above Opus — a Mythos-tier model; Fable carries extra safeguards and is publicly available with usage credits, while Mythos Preview itself is limited to partner organizations (Project Glasswing). (3) There is no simple thinking on/off here: Effort is a dial. More effort costs time and tokens; choose per task. For the video audience: the infographic isn't bad — a snapshot of a fast-moving product is a hypothesis, and agents with search can test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Checkpoint 1 lesson, live. The infographic was wrong about model names; this deck was wrong about Cowork within an afternoon — the Cowork slide originally said it browses only via Claude in Chrome. Screenshot taken Sunday 4 October 2026 at 6:13 pm. Ask: by Friday, what else here will be stale? (Answer for the video: probably something. Verify, don't memorize.) If anything else changes before class, swap it in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Anthropic Help Center, 'Claude Cowork and chat are one Claude' (announced 16 Sep 2026). Rolling out in stages to Pro and Max on web, desktop and mobile; other plans follow; accounts on the same plan get it at different times; no switching back. Also in the new experience: no web-search toggle (Claude searches when it helps); Cowork's Global instructions moved to Settings &gt; General &gt; Instructions for Claude; local files, the built-in browser and computer use only work while the desktop app is open. Practical consequence for this class: students will see two different UIs. The Chat and Cowork slides still describe real capabilities — only the button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discuss, then reveal the next slide. (1) False as stated. A large window means the model can see more; it does not make it right. Long contexts can also bury the key detail. Reliability comes from checks — the theme of our example. (2) A skill is a folder of instructions (plus optional scripts/examples) that Claude loads when the task matches — closer to an SOP than a prompt library. (3) In CLAUDE.md files: a global one in ~/.claude, and per-project ones in the repo. Our experiment empties the global one on purpose — see the Controls slide. 'AskUserQuestion' is fine: agents asking clarifying questions is real and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The infographic's '1M tokens ... no more hallucinations' conflates capacity with correctness. A model can misread or ignore something it can see, and very long contexts can bury the key line. 2) Skills use progressive disclosure: the name and description are always visible; the full instructions, scripts and examples load only when relevant. That is why you can have many without flooding the context. They work in Chat, Cowork and Claude Code. 3) In chat, the equivalents are user preferences and Project instructions. AskUserQuestion on the infographic is legitimate: agents asking clarifying questions with clickable options is real and useful. 'Global Instructions: set it once, never type it again' is roughly right — but the experiment deliberately empties the global CLAUDE.md so nothing leaks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the four interfaces as concepts — what each one is, where it runs, what it can and can't do, and the two dials (reach and memory) that organize them. No hands-on yet; that comes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dark strip on each card answers 'where do I open this?' — the most common way students get lost. 1 and 2 run in the browser, the desktop app or the phone; but anything that touches files on YOUR computer (step 2's folders) needs the Claude desktop app open. 3 is the Code tab inside the same desktop app. 4 is any terminal program — iTerm2, macOS Terminal, Windows Terminal — where you type `claude`. Then one slide each, then all four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is the lowest-reach room. Students often don't know it can run code: with code execution on, it has a Python sandbox with the usual scientific stack, so it CAN run SymPy. What it can't do is touch their machine, and the sandbox is thrown away. Students try it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box as chat, with the toggle flipped. The jump from chat: it works on YOUR files. Emphasize permissions — Manual means it waits for approval. Cowork now has a built-in browser (appeared 4 Oct 2026, see the 'This just changed' slide). [Verify on the day: exact folder-picker wording and where Cowork runs code.] Students try it on a folder of PDFs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 jump: it now runs code in YOUR environment — your Python, your SymPy version, your solver. And the result is a file in your folder, not a vanished sandbox. Point at 'Accept edits' in the screenshot: the permission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Claude Code v2.1.280. Point out /model, /remote-control, 'manual mode on'. The only real difference from the Code tab is the window — and that the terminal can be scripted (claude -p).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of the tour, side by side. The real jumps are 1 → 2 (it can touch your files) and 2 → 3 (it runs code in your own environment). The comparison students should leave with. Read across rows, not down columns: what it can touch is the big differentiator. The approval row is grounded in the screenshots — Cowork's Manual option, the Code tab's 'Accept edits', the terminal's 'manual mode on'. The last row previews the experiment: setup 1 is chat; setups 2–4 are Claude Code (either window works) with more and more written context. Cowork isn't in the experiment because the task is code and derivations, not documents — ask students whether it should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discuss, then reveal the next slide. Likely answers: (1) Cowork — many local files, no code needed (Claude Code also works if you're comfortable in a terminal). (2) Claude Code — repo, tests, git. (3) Chat on mobile. (4) Claude in Excel — edits in place, sees the actual cells. Push on the disagreements: the interesting cases are where reach and memory trade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organizing question behind every answer is: what does the agent need to touch to do this job? That is the first of two dials we name on the next slides — reach. Defensible alternatives are fine; what matters is the reasoning. E.g. for the PDFs, Claude Code is a perfectly good answer for a terminal user; for the budget, Cowork with the file is workable, but in-place editing avoids copy-paste errors.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dial. Go back to the agent loop: the Act box is a tool call — and the question is what that tool can reach. Walk left to right: chat runs code, but only in a disposable sandbox; browser and app agents act inside web pages, spreadsheets and slides; Cowork works on folders on your own machine; Claude Code has your repo and a shell. The bar at the bottom is the trade-off: power and risk rise together, which is why every step to the right comes with permission prompts and sandboxes. Ask: where on this line was each of last week's three interfaces?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dial, read from the bottom up. Bottom layer: only the current chat or session — whatever you have typed or pasted since you opened it. Start a new chat and it is gone. Projects and chat memory add files and remembered facts. CLAUDE.md files are rules and notes that Claude Code reads at the start of every session — global in ~/.claude and per-project in the repo. Skills are packaged workflows that load when relevant; subagents are delegated helpers with their own context window, so a literature search doesn't clutter the main session. Key message for students: none of this is the model 'learning'. It is all text in files that gets put back into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two dials together. Interfaces are dots, roughly placed — argue with the placement, that is the point. Claude Code is drawn as a tall bar: its reach is fixed (your repo and shell), but how much memory it carries is up to you — nothing, a CLAUDE.md, or skills and subagents. Hold that thought: the physics experiment walks right up that bar. Take one or two answers to the discussion questions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hinge of the lecture. Two different 'fours' are coming, so name them now: in Part 4, students try FOUR INTERFACES on small pieces of the problem; in Part 5, my experiment solves the WHOLE problem in FOUR SETUPS of increasing context (chat; Claude Code bare; + notes.md and CLAUDE.md; + skills and subagents). Setup 1 already ran last week. This part designs that experiment before anyone touches a keyboard.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goal before any physics: a real research problem, solved four ways, ending in a paper draft. It is a problem I've actually been working on. Setup 1 (chat) ran last week; the others follow. The next slide gives the physics in one picture; the details of the brief (seed.md) come later, when we get to the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 problem I've been working on. Keep the physics light for this audience: the punchline is that a plasma wave obeys the same equation as a massive relativistic field. The plasma frequency plays the mass, the thermal speed plays c. The question for the agents: derive it, check it, find the exact solution, extend to ions, and find out whether anyone has done this before. Note that seed.md labels all of this as a GUESS — the agents are explicitly invited to overturn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is a good test for agents: the risk isn't just wrong algebra, it's literature claims. 'Nobody has done X' is exactly the kind of statement a language model will happily produce without evidence. The seed separates believed from shown and demands search evidence for novelty — watch which setups actually honour that. If time is short, this slide can be skipped; its point returns in Checkpoint 4 (citations) and the results table (novelty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frame for everything that follows. A demo shows that a tool can do something; an experiment tells you whether one setup is better than another, and why. Name the parts out loud: one question, one thing we change (the harness), everything else held fixed, a pre-agreed way to measure, a blind answer key, and a written record. The next slides make each row concrete: the brief (seed.md), the controls, what could still go wrong, and the run log.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seed.md and the comparison are first introduced — and why the file exists. If I just typed a prompt into each tool, every run would get a slightly different question, and we could not tell whether a better result came from the tool or from the wording. So the problem is written down once, frozen, and delivered to four setups that climb the progression we just toured: chat, then Claude Code with nothing configured, then with project files, then with skills and subagents. Next: the top of the file, read closely, then a section-by-section tour.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step adds one layer on the memory dial. 1: chat, the seed is just a prompt. 2: Claude Code with nothing configured — reach goes up, memory doesn't. 3: the same text split into files the agent re-reads: notes.md for the problem, CLAUDE.md for the rules. 4: add skills (e.g. a 'verify-a-derivation' or 'check-a-citation' skill) and subagents (e.g. a literature searcher with its own context). The content is identical in every case — this isolates the effect of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Callback to the two-dials map from earlier — now with the setups defined. The dashed path is the experiment. Original framing: This is the frame for the whole lecture. Horizontal: what Claude can touch — from its own sandbox, to your browser and apps, to your files, to your repo and terminal. Vertical: what context it carries between sessions — from nothing beyond the current session, up to project files, CLAUDE.md, and finally skills and subagents. The interfaces sit at different points. Our experiment deliberately walks the dashed path: setup 1 is low on both; setup 2 turns up reach; setups 3 and 4 turn up memory while holding reach fixed. Question to plant: which dial matters more for a research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the file itself — it is in the zip as example/seed.md. The experimenter header is the methods section of the study, written before any run: version and freeze date (1), what is withheld and where (2), the rule that the content is identical and only the delivery differs (3), and the controls to set before each run (4). Section 1 onward (5) is the task every setup receives. Lines here are shortened with … to fit; the file has the full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file top to bottom. The experimenter header is stripped before any run. §1–2 state the problem. §3 is the interesting design choice: the guesses are labelled as guesses and the agent is told to say plainly if one is wrong. §4 and §6 say what to produce. §5 is the rubric we grade on. §7 keeps it bounded. Later slides refer to sections by number — §3 and §5 most often. The original results, references and numerics are kept in a separate answer_key.md that no setup sees.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seed.md asks seven questions and five deliverables. Five stages, and stage 2 is the one most demos skip. The seed requires an independent check for every derived result and tells the agent to say plainly if a guess in the brief is wrong. These rules are the rubric.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turns a demo into an experiment. The seed came from an earlier chat where I already worked much of this out; if memory or chat search were on, the agent could simply retrieve my old answers. Ask: what else could leak? (Answers: your own phrasing in the prompt, files lying around in the working directory, a model update between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row is also a lesson in what these tools can do: if you have to switch it off, it's a capability. Memory and past-chat search could hand the agent my earlier answers. Web search stays on everywhere because Question 7 needs it. Code execution is what makes 'verify with SymPy' real — in chat it's a cloud sandbox without network; in Claude Code it's your own Python. File access: in Claude Code, anything in the folder is context, so the folder must hold only what that setup is supposed to get. The full checklist, with how-to steps, is example/controls.md in the zip. Note: in the merged Chat/Cowork experience there is no web-search toggle — Claude searches when it helps; record which experience you were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version of the Controls slide, for setup 1 (chat). Memory: both switches off — 'Search and reference chats' would otherwise let Claude find the original conversation where I derived this, and 'Generate memory' would carry facts over. Note the naming: this 'chat search' is past-chat search, not web search. Web search stays ON because Questions 7 and the citation rule need it — the same for every setup. Cloud code execution is ON so chat can actually verify with SymPy; network egress OFF means it can't pip-install anything, which is a real limit worth recording. Model and effort: record them (e.g. Opus 5.5, Medium) and use the same for setups 2–4. For the Claude Code setups the equivalents are: empty ~/.claude/CLAUDE.md, /model to set the same model, and a fresh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rarely hear 'threats to validity' outside a methods course; this is a good place. Leakage is the big one for AI experiments, and it is subtle: a README left in the working folder, or a follow-up that hints at the answer, changes what the agent knows. Drift is specific to this field — the merge happened during this very study. Intervention is why the run log records every follow-up verbatim. Chance: language models are stochastic, so one run each is suggestive, not conclusive. Blind scoring: strip setup labels, have a colleague grade.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run log is the lab notebook. Left: setup 1's log as an example — fill in the blanks from last week's run [confirm the model and effort you used]. Right: the study-design files in the zip. rubric.md is written BEFORE seeing results, which is the point. setup3-files/ shows exactly how seed.md is split for setup 3; setup4-skills/ adds a verify-derivation skill, a check-citation skill, and a literature-scout subagent — a concrete look at what skills and subagents are. Students reuse all of this for their group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the votes, then step through the four questions on the next slides, one at a time. Row 2 is the physics trap: a BGK operator that relaxes electrons toward their OWN local Maxwellian conserves momentum, so it adds no drag term to the momentum equation. With a polytropic closure that means no damping at all at this order — damping has to come from the heat flux or higher moments. An agent that just pattern-matches 'collisions → ν' will get this wrong. Row 4: Section 3's guesses are deliberately labelled as unestablished; see whether anyone takes the invitation to correct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read the question, recall the class vote, give the answer and its reasoning, then the per-setup predictions. These are the instructor's predictions made from how each harness is built — the actual outcomes are shown in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read the question, recall the class vote, give the answer and its reasoning, then the per-setup predictions. These are the instructor's predictions made from how each harness is built — the actual outcomes are shown in Part 5. The key teaching point: no harness supplies physical insight — if all four miss it, that is a finding, not a failure of the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read the question, recall the class vote, give the answer and its reasoning, then the per-setup predictions. These are the instructor's predictions made from how each harness is built — the actual outcomes are shown in Part 5. On this question 'likely' is the BAD outcome, so the colors are inverted.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read the question, recall the class vote, give the answer and its reasoning, then the per-setup predictions. These are the instructor's predictions made from how each harness is built — the actual outcomes are shown in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hands-on. Students now know the interfaces (Part 2) and why the folder and prompts are set up the way they are (Part 3). Same folder, same prompts,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rows are the experiment’s materials; results from setups 2–4 are added after class. One folder means the terminal can pick up where the desktop app left off. Put this up while students download and unzip; leave it up while they get oriented. The top four rows drive the live follow-along; the blue rows are for the experiment and the homework. seed.md is included in full, including its experimenter header — students will see why on the 'Inside seed.md' slide. The answer key is not in the zip. [Before posting: add the papers/ PDFs and setup 1's paper PDF, and delete the two ADD_FILES_HERE.txt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this with the zip so installs happen before class, not during it. Students are on the course's Claude Team account. The 'only the folder its step names' rule keeps runs comparable and is a first lesson in permissions: an agent can only touch what you give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 chat CAN run SymPy, in its sandbox, once code execution is on. Without it, chat does the algebra in prose and may still say 'verified'. That's the first lesson of the shared prompt. Have students check for the tool call. The figure arrives as a download; the sandbox itself is gone after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specialty is the file work chat can't do. The shared prompt here: compare with chat — does it run code, and where does the result land? [Verify on the day how Cowork's folder picker is labelled.] The DOI check is a preview of the citation rule in the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to 'can earlier rooms run this prompt?': yes — chat and Cowork can run SymPy in their own sandboxes. The difference here: code runs in YOUR Python, with YOUR packages; the result is a file you keep; and it can write a test and run it until it passes. That is what 'verify' should mean in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reusing the folder: the work lives in files, not in a session. The terminal picks up exactly where the Code tab left off. /init is the bridge to the memory dial later in the lecture. Bonus for keen students: claude -p 'run the tests and summarize' from any shell 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5: my experiment's results — the four setups, scored with the rubric fixed in Part 3. Compare with the Checkpoint 4 predictions.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from the runs.] Show screenshots or short clips from each run on separate slides if you have time — the transcript of setup 1 vs setup 4 at the same moment is the most persuasive image. Then compare against the Checkpoint 4 predictions.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Placed after the results so predictions were not spoiled. Compare with the votes. Physics detail for card 2: the BGK operator relaxing to the local Maxwellian (built from the electrons' own density, mean velocity and temperature) conserves particle number, momentum and energy. So the momentum moment of the collision term vanishes — there is no −ν n u friction. Contrast with the electron–ion drag model, which relaxes toward a Maxwellian at rest in the ion frame and does give −ν_ei u. With self-collisions, any damping must enter through the heat flux (or other higher moments), which is why the closure choice matters. Card 3: a fabricated citation is the clearest failure mode to show students — open the DOI live if one fails. [Fill in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what the results table tests, not as a slogan. If setup 2 beat setup 4 on some row, say so — that's interesting too (e.g. too much scaffolding can distract).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6: the method becomes theirs — the group assignment and its first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assignment: the experiment they just saw is the template for their own. Groups of about five; one problem; 4–5 setups climbing the progression; ~15-minute presentations next week. [Confirm the presentation date — Friday 16 October? — and how groups are formed.] Encourage problems where answers can be checked, so the comparison means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assignment’s first step, now that students have seen a seed.md in action. Point them to mine as a template — especially the split between 'what we think might be true' and 'working rules'. [Add submission details and group sign-up.]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1E9"/>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65"/>
            <a:ext cx="10566400" cy="447040"/>
          </a:xfrm>
          <a:prstGeom prst="rect">
            <a:avLst/>
          </a:prstGeom>
          <a:noFill/>
          <a:ln/>
        </p:spPr>
        <p:txBody>
          <a:bodyPr wrap="square" lIns="0" tIns="0" rIns="0" bIns="0" rtlCol="0" anchor="t"/>
          <a:lstStyle>
            <a:lvl1pPr algn="l" indent="0" marL="0">
              <a:lnSpc>
                <a:spcPct val="115000"/>
              </a:lnSpc>
              <a:buNone/>
              <a:defRPr lang="en-US" sz="3200" dirty="0">
                <a:solidFill>
                  <a:srgbClr val="1F1D1A"/>
                </a:solidFill>
                <a:latin typeface="Fraunces" pitchFamily="34" charset="0"/>
                <a:ea typeface="Fraunces" pitchFamily="34" charset="-122"/>
                <a:cs typeface="Fraunce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54205"/>
            <a:ext cx="10566400" cy="4190995"/>
          </a:xfrm>
          <a:prstGeom prst="rect">
            <a:avLst/>
          </a:prstGeom>
          <a:noFill/>
          <a:ln/>
        </p:spPr>
        <p:txBody>
          <a:bodyPr wrap="square" lIns="0" tIns="0" rIns="0" bIns="0" rtlCol="0" anchor="t"/>
          <a:lstStyle>
            <a:lvl1pPr algn="l" indent="0" marL="0">
              <a:lnSpc>
                <a:spcPct val="140000"/>
              </a:lnSpc>
              <a:buNone/>
              <a:defRPr lang="en-US" sz="1600" dirty="0">
                <a:solidFill>
                  <a:srgbClr val="1F1D1A"/>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1E9"/>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65"/>
            <a:ext cx="10566400" cy="447040"/>
          </a:xfrm>
          <a:prstGeom prst="rect">
            <a:avLst/>
          </a:prstGeom>
          <a:noFill/>
          <a:ln/>
        </p:spPr>
        <p:txBody>
          <a:bodyPr wrap="square" lIns="0" tIns="0" rIns="0" bIns="0" rtlCol="0" anchor="t"/>
          <a:lstStyle>
            <a:lvl1pPr algn="l" indent="0" marL="0">
              <a:lnSpc>
                <a:spcPct val="115000"/>
              </a:lnSpc>
              <a:buNone/>
              <a:defRPr lang="en-US" sz="3200" dirty="0">
                <a:solidFill>
                  <a:srgbClr val="1F1D1A"/>
                </a:solidFill>
                <a:latin typeface="Fraunces" pitchFamily="34" charset="0"/>
                <a:ea typeface="Fraunces" pitchFamily="34" charset="-122"/>
                <a:cs typeface="Fraunce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54205"/>
            <a:ext cx="10566400" cy="4190995"/>
          </a:xfrm>
          <a:prstGeom prst="rect">
            <a:avLst/>
          </a:prstGeom>
          <a:noFill/>
          <a:ln/>
        </p:spPr>
        <p:txBody>
          <a:bodyPr wrap="square" lIns="0" tIns="0" rIns="0" bIns="0" rtlCol="0" anchor="t"/>
          <a:lstStyle>
            <a:lvl1pPr algn="l" indent="0" marL="0">
              <a:lnSpc>
                <a:spcPct val="140000"/>
              </a:lnSpc>
              <a:buNone/>
              <a:defRPr lang="en-US" sz="1600" dirty="0">
                <a:solidFill>
                  <a:srgbClr val="1F1D1A"/>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2.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2.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slideLayout" Target="../slideLayouts/slideLayout2.xml"/><Relationship Id="rId1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2.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2.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2.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2.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slideLayout" Target="../slideLayouts/slideLayout2.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image" Target="../media/image-32-5.png"/><Relationship Id="rId6" Type="http://schemas.openxmlformats.org/officeDocument/2006/relationships/image" Target="../media/image-32-6.png"/><Relationship Id="rId7" Type="http://schemas.openxmlformats.org/officeDocument/2006/relationships/image" Target="../media/image-32-7.png"/><Relationship Id="rId8" Type="http://schemas.openxmlformats.org/officeDocument/2006/relationships/image" Target="../media/image-32-8.png"/><Relationship Id="rId9" Type="http://schemas.openxmlformats.org/officeDocument/2006/relationships/image" Target="../media/image-32-9.png"/><Relationship Id="rId10" Type="http://schemas.openxmlformats.org/officeDocument/2006/relationships/slideLayout" Target="../slideLayouts/slideLayout2.xml"/><Relationship Id="rId11"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2.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image" Target="../media/image-36-6.png"/><Relationship Id="rId7" Type="http://schemas.openxmlformats.org/officeDocument/2006/relationships/slideLayout" Target="../slideLayouts/slideLayout2.xml"/><Relationship Id="rId8"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image" Target="../media/image-39-5.png"/><Relationship Id="rId6" Type="http://schemas.openxmlformats.org/officeDocument/2006/relationships/slideLayout" Target="../slideLayouts/slideLayout2.xml"/><Relationship Id="rId7"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3.png"/><Relationship Id="rId4" Type="http://schemas.openxmlformats.org/officeDocument/2006/relationships/image" Target="../media/image-48-4.png"/><Relationship Id="rId5" Type="http://schemas.openxmlformats.org/officeDocument/2006/relationships/image" Target="../media/image-48-5.png"/><Relationship Id="rId6" Type="http://schemas.openxmlformats.org/officeDocument/2006/relationships/image" Target="../media/image-48-6.png"/><Relationship Id="rId7" Type="http://schemas.openxmlformats.org/officeDocument/2006/relationships/slideLayout" Target="../slideLayouts/slideLayout2.xml"/><Relationship Id="rId8"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2.png"/><Relationship Id="rId3" Type="http://schemas.openxmlformats.org/officeDocument/2006/relationships/image" Target="../media/image-58-3.png"/><Relationship Id="rId4" Type="http://schemas.openxmlformats.org/officeDocument/2006/relationships/image" Target="../media/image-58-4.png"/><Relationship Id="rId5" Type="http://schemas.openxmlformats.org/officeDocument/2006/relationships/image" Target="../media/image-58-5.png"/><Relationship Id="rId6" Type="http://schemas.openxmlformats.org/officeDocument/2006/relationships/slideLayout" Target="../slideLayouts/slideLayout2.xml"/><Relationship Id="rId7"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D1A"/>
        </a:solidFill>
      </p:bgPr>
    </p:bg>
    <p:spTree>
      <p:nvGrpSpPr>
        <p:cNvPr id="1" name=""/>
        <p:cNvGrpSpPr/>
        <p:nvPr/>
      </p:nvGrpSpPr>
      <p:grpSpPr>
        <a:xfrm>
          <a:off x="0" y="0"/>
          <a:ext cx="0" cy="0"/>
          <a:chOff x="0" y="0"/>
          <a:chExt cx="0" cy="0"/>
        </a:xfrm>
      </p:grpSpPr>
      <p:pic>
        <p:nvPicPr>
          <p:cNvPr id="2" name="Image 0" descr="Four nested rings, one per setup">    </p:cNvPr>
          <p:cNvPicPr>
            <a:picLocks noChangeAspect="1"/>
          </p:cNvPicPr>
          <p:nvPr/>
        </p:nvPicPr>
        <p:blipFill>
          <a:blip r:embed="rId1"/>
          <a:srcRect l="0" r="0" t="0" b="0"/>
          <a:stretch/>
        </p:blipFill>
        <p:spPr>
          <a:xfrm>
            <a:off x="7823200" y="1651000"/>
            <a:ext cx="3556000" cy="3556000"/>
          </a:xfrm>
          <a:prstGeom prst="rect">
            <a:avLst/>
          </a:prstGeom>
        </p:spPr>
      </p:pic>
      <p:sp>
        <p:nvSpPr>
          <p:cNvPr id="3"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NRT AGENTIC AI · FRIDAY 9 OCTOBER 2026</a:t>
            </a:r>
            <a:endParaRPr lang="en-US" sz="1200" dirty="0"/>
          </a:p>
        </p:txBody>
      </p:sp>
      <p:sp>
        <p:nvSpPr>
          <p:cNvPr id="4" name="Text 1"/>
          <p:cNvSpPr/>
          <p:nvPr>
            <p:ph type="title"/>
          </p:nvPr>
        </p:nvSpPr>
        <p:spPr>
          <a:xfrm>
            <a:off x="812800" y="220726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0" i="0" dirty="0">
                <a:solidFill>
                  <a:srgbClr val="F6F1E9"/>
                </a:solidFill>
                <a:latin typeface="Fraunces" pitchFamily="18" charset="0"/>
                <a:ea typeface="Fraunces" pitchFamily="18" charset="-122"/>
                <a:cs typeface="Fraunces" pitchFamily="18" charset="-120"/>
              </a:rPr>
              <a:t>From chatbot</a:t>
            </a:r>
            <a:endParaRPr lang="en-US" sz="6000" dirty="0"/>
          </a:p>
          <a:p>
            <a:pPr algn="l" indent="0" marL="0">
              <a:lnSpc>
                <a:spcPts val="6300"/>
              </a:lnSpc>
              <a:buNone/>
            </a:pPr>
            <a:r>
              <a:rPr lang="en-US" sz="6000" b="0" i="0" dirty="0">
                <a:solidFill>
                  <a:srgbClr val="F6F1E9"/>
                </a:solidFill>
                <a:latin typeface="Fraunces" pitchFamily="18" charset="0"/>
                <a:ea typeface="Fraunces" pitchFamily="18" charset="-122"/>
                <a:cs typeface="Fraunces" pitchFamily="18" charset="-120"/>
              </a:rPr>
              <a:t>to coworker</a:t>
            </a:r>
            <a:endParaRPr lang="en-US" sz="6000" dirty="0"/>
          </a:p>
        </p:txBody>
      </p:sp>
      <p:sp>
        <p:nvSpPr>
          <p:cNvPr id="5" name="Text 2"/>
          <p:cNvSpPr/>
          <p:nvPr/>
        </p:nvSpPr>
        <p:spPr>
          <a:xfrm>
            <a:off x="812800" y="4010660"/>
            <a:ext cx="6540500" cy="6654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FC5B6"/>
                </a:solidFill>
                <a:latin typeface="Inter" pitchFamily="34" charset="0"/>
                <a:ea typeface="Inter" pitchFamily="34" charset="-122"/>
                <a:cs typeface="Inter" pitchFamily="34" charset="-120"/>
              </a:rPr>
              <a:t>The Claude landscape — and one physics problem, solved four ways</a:t>
            </a:r>
            <a:endParaRPr lang="en-US" sz="1800" dirty="0"/>
          </a:p>
        </p:txBody>
      </p:sp>
      <p:sp>
        <p:nvSpPr>
          <p:cNvPr id="6" name="Text 3"/>
          <p:cNvSpPr/>
          <p:nvPr/>
        </p:nvSpPr>
        <p:spPr>
          <a:xfrm>
            <a:off x="812800" y="583184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89F92"/>
                </a:solidFill>
                <a:latin typeface="Inter" pitchFamily="34" charset="0"/>
                <a:ea typeface="Inter" pitchFamily="34" charset="-122"/>
                <a:cs typeface="Inter" pitchFamily="34" charset="-120"/>
              </a:rPr>
              <a:t>Prof. Murillo · NRT Agentic AI</a:t>
            </a:r>
            <a:endParaRPr lang="en-US" sz="1200" dirty="0"/>
          </a:p>
        </p:txBody>
      </p:sp>
      <p:sp>
        <p:nvSpPr>
          <p:cNvPr id="7" name="Text 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1 / 59</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OUTLINE</a:t>
            </a:r>
            <a:endParaRPr lang="en-US" sz="1200" dirty="0"/>
          </a:p>
        </p:txBody>
      </p:sp>
      <p:sp>
        <p:nvSpPr>
          <p:cNvPr id="3" name="Text 1"/>
          <p:cNvSpPr/>
          <p:nvPr>
            <p:ph type="title"/>
          </p:nvPr>
        </p:nvSpPr>
        <p:spPr>
          <a:xfrm>
            <a:off x="812800" y="110236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Today, in six parts</a:t>
            </a:r>
            <a:endParaRPr lang="en-US" sz="3200" dirty="0"/>
          </a:p>
        </p:txBody>
      </p:sp>
      <p:sp>
        <p:nvSpPr>
          <p:cNvPr id="4" name="Shape 2"/>
          <p:cNvSpPr/>
          <p:nvPr/>
        </p:nvSpPr>
        <p:spPr>
          <a:xfrm>
            <a:off x="812800" y="1752600"/>
            <a:ext cx="10566400" cy="482600"/>
          </a:xfrm>
          <a:prstGeom prst="roundRect">
            <a:avLst>
              <a:gd name="adj" fmla="val 13158"/>
            </a:avLst>
          </a:prstGeom>
          <a:solidFill>
            <a:srgbClr val="ECE4D6"/>
          </a:solidFill>
          <a:ln/>
        </p:spPr>
      </p:sp>
      <p:sp>
        <p:nvSpPr>
          <p:cNvPr id="5" name="Text 3"/>
          <p:cNvSpPr/>
          <p:nvPr/>
        </p:nvSpPr>
        <p:spPr>
          <a:xfrm>
            <a:off x="990600" y="18542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1</a:t>
            </a:r>
            <a:endParaRPr lang="en-US" sz="2200" dirty="0"/>
          </a:p>
        </p:txBody>
      </p:sp>
      <p:sp>
        <p:nvSpPr>
          <p:cNvPr id="6" name="Text 4"/>
          <p:cNvSpPr/>
          <p:nvPr/>
        </p:nvSpPr>
        <p:spPr>
          <a:xfrm>
            <a:off x="1600200" y="1860550"/>
            <a:ext cx="300863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The landscape</a:t>
            </a:r>
            <a:endParaRPr lang="en-US" sz="1500" dirty="0"/>
          </a:p>
        </p:txBody>
      </p:sp>
      <p:sp>
        <p:nvSpPr>
          <p:cNvPr id="7" name="Text 5"/>
          <p:cNvSpPr/>
          <p:nvPr/>
        </p:nvSpPr>
        <p:spPr>
          <a:xfrm>
            <a:off x="4673600" y="18824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What agents are, and how fast the tools change</a:t>
            </a:r>
            <a:endParaRPr lang="en-US" sz="1300" dirty="0"/>
          </a:p>
        </p:txBody>
      </p:sp>
      <p:sp>
        <p:nvSpPr>
          <p:cNvPr id="8" name="Shape 6"/>
          <p:cNvSpPr/>
          <p:nvPr/>
        </p:nvSpPr>
        <p:spPr>
          <a:xfrm>
            <a:off x="812800" y="2286000"/>
            <a:ext cx="10566400" cy="482600"/>
          </a:xfrm>
          <a:prstGeom prst="roundRect">
            <a:avLst>
              <a:gd name="adj" fmla="val 13158"/>
            </a:avLst>
          </a:prstGeom>
          <a:solidFill>
            <a:srgbClr val="F6F1E9"/>
          </a:solidFill>
          <a:ln/>
        </p:spPr>
      </p:sp>
      <p:sp>
        <p:nvSpPr>
          <p:cNvPr id="9" name="Text 7"/>
          <p:cNvSpPr/>
          <p:nvPr/>
        </p:nvSpPr>
        <p:spPr>
          <a:xfrm>
            <a:off x="990600" y="23876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2</a:t>
            </a:r>
            <a:endParaRPr lang="en-US" sz="2200" dirty="0"/>
          </a:p>
        </p:txBody>
      </p:sp>
      <p:sp>
        <p:nvSpPr>
          <p:cNvPr id="10" name="Text 8"/>
          <p:cNvSpPr/>
          <p:nvPr/>
        </p:nvSpPr>
        <p:spPr>
          <a:xfrm>
            <a:off x="1600200" y="2393950"/>
            <a:ext cx="300863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Four interfaces</a:t>
            </a:r>
            <a:endParaRPr lang="en-US" sz="1500" dirty="0"/>
          </a:p>
        </p:txBody>
      </p:sp>
      <p:sp>
        <p:nvSpPr>
          <p:cNvPr id="11" name="Text 9"/>
          <p:cNvSpPr/>
          <p:nvPr/>
        </p:nvSpPr>
        <p:spPr>
          <a:xfrm>
            <a:off x="4673600" y="24158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Chat, Cowork, desktop Code and terminal: what each can reach and remember</a:t>
            </a:r>
            <a:endParaRPr lang="en-US" sz="1300" dirty="0"/>
          </a:p>
        </p:txBody>
      </p:sp>
      <p:sp>
        <p:nvSpPr>
          <p:cNvPr id="12" name="Shape 10"/>
          <p:cNvSpPr/>
          <p:nvPr/>
        </p:nvSpPr>
        <p:spPr>
          <a:xfrm>
            <a:off x="812800" y="2819400"/>
            <a:ext cx="10566400" cy="482600"/>
          </a:xfrm>
          <a:prstGeom prst="roundRect">
            <a:avLst>
              <a:gd name="adj" fmla="val 13158"/>
            </a:avLst>
          </a:prstGeom>
          <a:solidFill>
            <a:srgbClr val="ECE4D6"/>
          </a:solidFill>
          <a:ln/>
        </p:spPr>
      </p:sp>
      <p:sp>
        <p:nvSpPr>
          <p:cNvPr id="13" name="Text 11"/>
          <p:cNvSpPr/>
          <p:nvPr/>
        </p:nvSpPr>
        <p:spPr>
          <a:xfrm>
            <a:off x="990600" y="29210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3</a:t>
            </a:r>
            <a:endParaRPr lang="en-US" sz="2200" dirty="0"/>
          </a:p>
        </p:txBody>
      </p:sp>
      <p:sp>
        <p:nvSpPr>
          <p:cNvPr id="14" name="Text 12"/>
          <p:cNvSpPr/>
          <p:nvPr/>
        </p:nvSpPr>
        <p:spPr>
          <a:xfrm>
            <a:off x="1600200" y="2927350"/>
            <a:ext cx="30734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The example, as an experiment</a:t>
            </a:r>
            <a:endParaRPr lang="en-US" sz="1500" dirty="0"/>
          </a:p>
        </p:txBody>
      </p:sp>
      <p:sp>
        <p:nvSpPr>
          <p:cNvPr id="15" name="Text 13"/>
          <p:cNvSpPr/>
          <p:nvPr/>
        </p:nvSpPr>
        <p:spPr>
          <a:xfrm>
            <a:off x="4673600" y="29492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One physics problem, and how to compare tools on it fairly</a:t>
            </a:r>
            <a:endParaRPr lang="en-US" sz="1300" dirty="0"/>
          </a:p>
        </p:txBody>
      </p:sp>
      <p:sp>
        <p:nvSpPr>
          <p:cNvPr id="16" name="Shape 14"/>
          <p:cNvSpPr/>
          <p:nvPr/>
        </p:nvSpPr>
        <p:spPr>
          <a:xfrm>
            <a:off x="812800" y="3352800"/>
            <a:ext cx="10566400" cy="482600"/>
          </a:xfrm>
          <a:prstGeom prst="roundRect">
            <a:avLst>
              <a:gd name="adj" fmla="val 13158"/>
            </a:avLst>
          </a:prstGeom>
          <a:solidFill>
            <a:srgbClr val="F6F1E9"/>
          </a:solidFill>
          <a:ln/>
        </p:spPr>
      </p:sp>
      <p:sp>
        <p:nvSpPr>
          <p:cNvPr id="17" name="Text 15"/>
          <p:cNvSpPr/>
          <p:nvPr/>
        </p:nvSpPr>
        <p:spPr>
          <a:xfrm>
            <a:off x="990600" y="34544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4</a:t>
            </a:r>
            <a:endParaRPr lang="en-US" sz="2200" dirty="0"/>
          </a:p>
        </p:txBody>
      </p:sp>
      <p:sp>
        <p:nvSpPr>
          <p:cNvPr id="18" name="Text 16"/>
          <p:cNvSpPr/>
          <p:nvPr/>
        </p:nvSpPr>
        <p:spPr>
          <a:xfrm>
            <a:off x="1600200" y="3460750"/>
            <a:ext cx="300863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Hands-on</a:t>
            </a:r>
            <a:endParaRPr lang="en-US" sz="1500" dirty="0"/>
          </a:p>
        </p:txBody>
      </p:sp>
      <p:sp>
        <p:nvSpPr>
          <p:cNvPr id="19" name="Text 17"/>
          <p:cNvSpPr/>
          <p:nvPr/>
        </p:nvSpPr>
        <p:spPr>
          <a:xfrm>
            <a:off x="4673600" y="34826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You try each interface on a piece of the problem</a:t>
            </a:r>
            <a:endParaRPr lang="en-US" sz="1300" dirty="0"/>
          </a:p>
        </p:txBody>
      </p:sp>
      <p:sp>
        <p:nvSpPr>
          <p:cNvPr id="20" name="Shape 18"/>
          <p:cNvSpPr/>
          <p:nvPr/>
        </p:nvSpPr>
        <p:spPr>
          <a:xfrm>
            <a:off x="812800" y="3886200"/>
            <a:ext cx="10566400" cy="482600"/>
          </a:xfrm>
          <a:prstGeom prst="roundRect">
            <a:avLst>
              <a:gd name="adj" fmla="val 13158"/>
            </a:avLst>
          </a:prstGeom>
          <a:solidFill>
            <a:srgbClr val="ECE4D6"/>
          </a:solidFill>
          <a:ln/>
        </p:spPr>
      </p:sp>
      <p:sp>
        <p:nvSpPr>
          <p:cNvPr id="21" name="Text 19"/>
          <p:cNvSpPr/>
          <p:nvPr/>
        </p:nvSpPr>
        <p:spPr>
          <a:xfrm>
            <a:off x="990600" y="39878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5</a:t>
            </a:r>
            <a:endParaRPr lang="en-US" sz="2200" dirty="0"/>
          </a:p>
        </p:txBody>
      </p:sp>
      <p:sp>
        <p:nvSpPr>
          <p:cNvPr id="22" name="Text 20"/>
          <p:cNvSpPr/>
          <p:nvPr/>
        </p:nvSpPr>
        <p:spPr>
          <a:xfrm>
            <a:off x="1600200" y="3994150"/>
            <a:ext cx="300863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Results</a:t>
            </a:r>
            <a:endParaRPr lang="en-US" sz="1500" dirty="0"/>
          </a:p>
        </p:txBody>
      </p:sp>
      <p:sp>
        <p:nvSpPr>
          <p:cNvPr id="23" name="Text 21"/>
          <p:cNvSpPr/>
          <p:nvPr/>
        </p:nvSpPr>
        <p:spPr>
          <a:xfrm>
            <a:off x="4673600" y="40160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Four setups, scored against the answer key</a:t>
            </a:r>
            <a:endParaRPr lang="en-US" sz="1300" dirty="0"/>
          </a:p>
        </p:txBody>
      </p:sp>
      <p:sp>
        <p:nvSpPr>
          <p:cNvPr id="24" name="Shape 22"/>
          <p:cNvSpPr/>
          <p:nvPr/>
        </p:nvSpPr>
        <p:spPr>
          <a:xfrm>
            <a:off x="812800" y="4419600"/>
            <a:ext cx="10566400" cy="482600"/>
          </a:xfrm>
          <a:prstGeom prst="roundRect">
            <a:avLst>
              <a:gd name="adj" fmla="val 13158"/>
            </a:avLst>
          </a:prstGeom>
          <a:solidFill>
            <a:srgbClr val="F6F1E9"/>
          </a:solidFill>
          <a:ln/>
        </p:spPr>
      </p:sp>
      <p:sp>
        <p:nvSpPr>
          <p:cNvPr id="25" name="Text 23"/>
          <p:cNvSpPr/>
          <p:nvPr/>
        </p:nvSpPr>
        <p:spPr>
          <a:xfrm>
            <a:off x="990600" y="4521200"/>
            <a:ext cx="5080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6</a:t>
            </a:r>
            <a:endParaRPr lang="en-US" sz="2200" dirty="0"/>
          </a:p>
        </p:txBody>
      </p:sp>
      <p:sp>
        <p:nvSpPr>
          <p:cNvPr id="26" name="Text 24"/>
          <p:cNvSpPr/>
          <p:nvPr/>
        </p:nvSpPr>
        <p:spPr>
          <a:xfrm>
            <a:off x="1600200" y="4527550"/>
            <a:ext cx="300863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Your turn</a:t>
            </a:r>
            <a:endParaRPr lang="en-US" sz="1500" dirty="0"/>
          </a:p>
        </p:txBody>
      </p:sp>
      <p:sp>
        <p:nvSpPr>
          <p:cNvPr id="27" name="Text 25"/>
          <p:cNvSpPr/>
          <p:nvPr/>
        </p:nvSpPr>
        <p:spPr>
          <a:xfrm>
            <a:off x="4673600" y="4549457"/>
            <a:ext cx="6723634"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Your group project</a:t>
            </a:r>
            <a:endParaRPr lang="en-US" sz="1300" dirty="0"/>
          </a:p>
        </p:txBody>
      </p:sp>
      <p:sp>
        <p:nvSpPr>
          <p:cNvPr id="28" name="Text 26"/>
          <p:cNvSpPr/>
          <p:nvPr/>
        </p:nvSpPr>
        <p:spPr>
          <a:xfrm>
            <a:off x="812800" y="5105400"/>
            <a:ext cx="1088339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The order is deliberate: ideas first, then the example and how to study it, then your hands, then the evidence.</a:t>
            </a:r>
            <a:endParaRPr lang="en-US" sz="1300" dirty="0"/>
          </a:p>
        </p:txBody>
      </p:sp>
      <p:sp>
        <p:nvSpPr>
          <p:cNvPr id="29" name="Text 2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 / 59</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6220"/>
          </a:xfrm>
          <a:prstGeom prst="rect">
            <a:avLst/>
          </a:prstGeom>
          <a:noFill/>
          <a:ln/>
        </p:spPr>
        <p:txBody>
          <a:bodyPr wrap="square" lIns="0" tIns="0" rIns="0" bIns="0" rtlCol="0" anchor="t">
            <a:normAutofit/>
          </a:bodyPr>
          <a:lstStyle/>
          <a:p>
            <a:pPr algn="l" indent="0" marL="0">
              <a:lnSpc>
                <a:spcPts val="1670"/>
              </a:lnSpc>
              <a:buNone/>
            </a:pPr>
            <a:r>
              <a:rPr lang="en-US" sz="1193" b="1" spc="150" kern="0" dirty="0">
                <a:solidFill>
                  <a:srgbClr val="B4492F"/>
                </a:solidFill>
                <a:latin typeface="Inter" pitchFamily="34" charset="0"/>
                <a:ea typeface="Inter" pitchFamily="34" charset="-122"/>
                <a:cs typeface="Inter" pitchFamily="34" charset="-120"/>
              </a:rPr>
              <a:t>SETTING THE STAGE</a:t>
            </a:r>
            <a:endParaRPr lang="en-US" sz="1193" dirty="0"/>
          </a:p>
        </p:txBody>
      </p:sp>
      <p:sp>
        <p:nvSpPr>
          <p:cNvPr id="3" name="Text 1"/>
          <p:cNvSpPr/>
          <p:nvPr>
            <p:ph type="title"/>
          </p:nvPr>
        </p:nvSpPr>
        <p:spPr>
          <a:xfrm>
            <a:off x="812800" y="1099820"/>
            <a:ext cx="10883392" cy="467254"/>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The agentic ecosystem, October 2026</a:t>
            </a:r>
            <a:endParaRPr lang="en-US" sz="3200" dirty="0"/>
          </a:p>
        </p:txBody>
      </p:sp>
      <p:sp>
        <p:nvSpPr>
          <p:cNvPr id="4" name="Text 2"/>
          <p:cNvSpPr/>
          <p:nvPr/>
        </p:nvSpPr>
        <p:spPr>
          <a:xfrm>
            <a:off x="927100" y="1694075"/>
            <a:ext cx="1727200" cy="4521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ANTHROPIC</a:t>
            </a:r>
            <a:endParaRPr lang="en-US" sz="1200" dirty="0"/>
          </a:p>
        </p:txBody>
      </p:sp>
      <p:sp>
        <p:nvSpPr>
          <p:cNvPr id="5" name="Text 3"/>
          <p:cNvSpPr/>
          <p:nvPr/>
        </p:nvSpPr>
        <p:spPr>
          <a:xfrm>
            <a:off x="2908300" y="1694075"/>
            <a:ext cx="1916367" cy="4521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OPENAI</a:t>
            </a:r>
            <a:endParaRPr lang="en-US" sz="1200" dirty="0"/>
          </a:p>
        </p:txBody>
      </p:sp>
      <p:sp>
        <p:nvSpPr>
          <p:cNvPr id="6" name="Text 4"/>
          <p:cNvSpPr/>
          <p:nvPr/>
        </p:nvSpPr>
        <p:spPr>
          <a:xfrm>
            <a:off x="5073650" y="1694075"/>
            <a:ext cx="1916367" cy="4521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GOOGLE</a:t>
            </a:r>
            <a:endParaRPr lang="en-US" sz="1200" dirty="0"/>
          </a:p>
        </p:txBody>
      </p:sp>
      <p:sp>
        <p:nvSpPr>
          <p:cNvPr id="7" name="Text 5"/>
          <p:cNvSpPr/>
          <p:nvPr/>
        </p:nvSpPr>
        <p:spPr>
          <a:xfrm>
            <a:off x="7239000" y="1694075"/>
            <a:ext cx="1916367" cy="4521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MICROSOFT &amp; OTHERS</a:t>
            </a:r>
            <a:endParaRPr lang="en-US" sz="1200" dirty="0"/>
          </a:p>
        </p:txBody>
      </p:sp>
      <p:sp>
        <p:nvSpPr>
          <p:cNvPr id="8" name="Text 6"/>
          <p:cNvSpPr/>
          <p:nvPr/>
        </p:nvSpPr>
        <p:spPr>
          <a:xfrm>
            <a:off x="9290050" y="1791864"/>
            <a:ext cx="508635"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Apps</a:t>
            </a:r>
            <a:endParaRPr lang="en-US" sz="1300" dirty="0"/>
          </a:p>
        </p:txBody>
      </p:sp>
      <p:sp>
        <p:nvSpPr>
          <p:cNvPr id="9" name="Text 7"/>
          <p:cNvSpPr/>
          <p:nvPr/>
        </p:nvSpPr>
        <p:spPr>
          <a:xfrm>
            <a:off x="812800" y="2196995"/>
            <a:ext cx="1905000" cy="574040"/>
          </a:xfrm>
          <a:prstGeom prst="roundRect">
            <a:avLst>
              <a:gd name="adj" fmla="val 11062"/>
            </a:avLst>
          </a:prstGeom>
          <a:solidFill>
            <a:srgbClr val="1F1D1A"/>
          </a:solidFill>
          <a:ln/>
        </p:spPr>
        <p:txBody>
          <a:bodyPr wrap="square" lIns="95701" tIns="57601" rIns="44901" bIns="57601" rtlCol="0" anchor="ctr">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Claude: chat + Cowork (merging), Code tab</a:t>
            </a:r>
            <a:endParaRPr lang="en-US" sz="1200" dirty="0"/>
          </a:p>
        </p:txBody>
      </p:sp>
      <p:sp>
        <p:nvSpPr>
          <p:cNvPr id="10" name="Text 8"/>
          <p:cNvSpPr/>
          <p:nvPr/>
        </p:nvSpPr>
        <p:spPr>
          <a:xfrm>
            <a:off x="2794000" y="2196995"/>
            <a:ext cx="2089150" cy="574040"/>
          </a:xfrm>
          <a:prstGeom prst="roundRect">
            <a:avLst>
              <a:gd name="adj" fmla="val 11062"/>
            </a:avLst>
          </a:prstGeom>
          <a:solidFill>
            <a:srgbClr val="ECE4D6"/>
          </a:solidFill>
          <a:ln/>
        </p:spPr>
        <p:txBody>
          <a:bodyPr wrap="square" lIns="95701" tIns="57601" rIns="39885" bIns="576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ChatGPT desktop app: Chat, Work, Codex</a:t>
            </a:r>
            <a:endParaRPr lang="en-US" sz="1200" dirty="0"/>
          </a:p>
        </p:txBody>
      </p:sp>
      <p:sp>
        <p:nvSpPr>
          <p:cNvPr id="11" name="Text 9"/>
          <p:cNvSpPr/>
          <p:nvPr/>
        </p:nvSpPr>
        <p:spPr>
          <a:xfrm>
            <a:off x="4959350" y="2196995"/>
            <a:ext cx="2089150" cy="574040"/>
          </a:xfrm>
          <a:prstGeom prst="roundRect">
            <a:avLst>
              <a:gd name="adj" fmla="val 11062"/>
            </a:avLst>
          </a:prstGeom>
          <a:solidFill>
            <a:srgbClr val="ECE4D6"/>
          </a:solidFill>
          <a:ln/>
        </p:spPr>
        <p:txBody>
          <a:bodyPr wrap="square" lIns="95701" tIns="57601" rIns="39885" bIns="576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Gemini app · Antigravity 2.0 desktop</a:t>
            </a:r>
            <a:endParaRPr lang="en-US" sz="1200" dirty="0"/>
          </a:p>
        </p:txBody>
      </p:sp>
      <p:sp>
        <p:nvSpPr>
          <p:cNvPr id="12" name="Text 10"/>
          <p:cNvSpPr/>
          <p:nvPr/>
        </p:nvSpPr>
        <p:spPr>
          <a:xfrm>
            <a:off x="7124700" y="2196995"/>
            <a:ext cx="2089150" cy="574040"/>
          </a:xfrm>
          <a:prstGeom prst="roundRect">
            <a:avLst>
              <a:gd name="adj" fmla="val 11062"/>
            </a:avLst>
          </a:prstGeom>
          <a:solidFill>
            <a:srgbClr val="ECE4D6"/>
          </a:solidFill>
          <a:ln/>
        </p:spPr>
        <p:txBody>
          <a:bodyPr wrap="square" lIns="95701" tIns="57601" rIns="39885" bIns="576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Microsoft Copilot · Cursor · GitHub Copilot</a:t>
            </a:r>
            <a:endParaRPr lang="en-US" sz="1200" dirty="0"/>
          </a:p>
        </p:txBody>
      </p:sp>
      <p:sp>
        <p:nvSpPr>
          <p:cNvPr id="13" name="Text 11"/>
          <p:cNvSpPr/>
          <p:nvPr/>
        </p:nvSpPr>
        <p:spPr>
          <a:xfrm>
            <a:off x="9290050" y="2368445"/>
            <a:ext cx="1553972"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Terminal agents</a:t>
            </a:r>
            <a:endParaRPr lang="en-US" sz="1300" dirty="0"/>
          </a:p>
        </p:txBody>
      </p:sp>
      <p:sp>
        <p:nvSpPr>
          <p:cNvPr id="14" name="Text 12"/>
          <p:cNvSpPr/>
          <p:nvPr/>
        </p:nvSpPr>
        <p:spPr>
          <a:xfrm>
            <a:off x="812800" y="2847234"/>
            <a:ext cx="1905000" cy="757555"/>
          </a:xfrm>
          <a:prstGeom prst="roundRect">
            <a:avLst>
              <a:gd name="adj" fmla="val 8382"/>
            </a:avLst>
          </a:prstGeom>
          <a:solidFill>
            <a:srgbClr val="1F1D1A"/>
          </a:solidFill>
          <a:ln/>
        </p:spPr>
        <p:txBody>
          <a:bodyPr wrap="square" lIns="95701" tIns="70301" rIns="95701" bIns="70301" rtlCol="0" anchor="ctr">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Claude Code</a:t>
            </a:r>
            <a:endParaRPr lang="en-US" sz="1200" dirty="0"/>
          </a:p>
        </p:txBody>
      </p:sp>
      <p:sp>
        <p:nvSpPr>
          <p:cNvPr id="15" name="Text 13"/>
          <p:cNvSpPr/>
          <p:nvPr/>
        </p:nvSpPr>
        <p:spPr>
          <a:xfrm>
            <a:off x="2794000" y="2847234"/>
            <a:ext cx="2089150" cy="757555"/>
          </a:xfrm>
          <a:prstGeom prst="roundRect">
            <a:avLst>
              <a:gd name="adj" fmla="val 8382"/>
            </a:avLst>
          </a:prstGeom>
          <a:solidFill>
            <a:srgbClr val="ECE4D6"/>
          </a:solidFill>
          <a:ln/>
        </p:spPr>
        <p:txBody>
          <a:bodyPr wrap="square" lIns="95701" tIns="70301" rIns="95701" bIns="703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Codex CLI</a:t>
            </a:r>
            <a:endParaRPr lang="en-US" sz="1200" dirty="0"/>
          </a:p>
        </p:txBody>
      </p:sp>
      <p:sp>
        <p:nvSpPr>
          <p:cNvPr id="16" name="Text 14"/>
          <p:cNvSpPr/>
          <p:nvPr/>
        </p:nvSpPr>
        <p:spPr>
          <a:xfrm>
            <a:off x="4959350" y="2847234"/>
            <a:ext cx="2089150" cy="757555"/>
          </a:xfrm>
          <a:prstGeom prst="roundRect">
            <a:avLst>
              <a:gd name="adj" fmla="val 8382"/>
            </a:avLst>
          </a:prstGeom>
          <a:solidFill>
            <a:srgbClr val="ECE4D6"/>
          </a:solidFill>
          <a:ln/>
        </p:spPr>
        <p:txBody>
          <a:bodyPr wrap="square" lIns="95701" tIns="50299" rIns="39885" bIns="50299"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Antigravity CLI (agy) — replaced Gemini CLI in June</a:t>
            </a:r>
            <a:endParaRPr lang="en-US" sz="1200" dirty="0"/>
          </a:p>
        </p:txBody>
      </p:sp>
      <p:sp>
        <p:nvSpPr>
          <p:cNvPr id="17" name="Text 15"/>
          <p:cNvSpPr/>
          <p:nvPr/>
        </p:nvSpPr>
        <p:spPr>
          <a:xfrm>
            <a:off x="7124700" y="2847234"/>
            <a:ext cx="2089150" cy="757555"/>
          </a:xfrm>
          <a:prstGeom prst="roundRect">
            <a:avLst>
              <a:gd name="adj" fmla="val 8382"/>
            </a:avLst>
          </a:prstGeom>
          <a:solidFill>
            <a:srgbClr val="ECE4D6"/>
          </a:solidFill>
          <a:ln/>
        </p:spPr>
        <p:txBody>
          <a:bodyPr wrap="square" lIns="95701" tIns="70301" rIns="39885" bIns="703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Open source: OpenHands, Aider, …</a:t>
            </a:r>
            <a:endParaRPr lang="en-US" sz="1200" dirty="0"/>
          </a:p>
        </p:txBody>
      </p:sp>
      <p:sp>
        <p:nvSpPr>
          <p:cNvPr id="18" name="Text 16"/>
          <p:cNvSpPr/>
          <p:nvPr/>
        </p:nvSpPr>
        <p:spPr>
          <a:xfrm>
            <a:off x="9290050" y="3110441"/>
            <a:ext cx="2089912"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Build-your-own SDKs</a:t>
            </a:r>
            <a:endParaRPr lang="en-US" sz="1300" dirty="0"/>
          </a:p>
        </p:txBody>
      </p:sp>
      <p:sp>
        <p:nvSpPr>
          <p:cNvPr id="19" name="Text 17"/>
          <p:cNvSpPr/>
          <p:nvPr/>
        </p:nvSpPr>
        <p:spPr>
          <a:xfrm>
            <a:off x="812800" y="3680989"/>
            <a:ext cx="1905000" cy="757555"/>
          </a:xfrm>
          <a:prstGeom prst="roundRect">
            <a:avLst>
              <a:gd name="adj" fmla="val 8382"/>
            </a:avLst>
          </a:prstGeom>
          <a:solidFill>
            <a:srgbClr val="ECE4D6"/>
          </a:solidFill>
          <a:ln/>
        </p:spPr>
        <p:txBody>
          <a:bodyPr wrap="square" lIns="95701" tIns="70301" rIns="95701" bIns="703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Claude Agent SDK</a:t>
            </a:r>
            <a:endParaRPr lang="en-US" sz="1200" dirty="0"/>
          </a:p>
        </p:txBody>
      </p:sp>
      <p:sp>
        <p:nvSpPr>
          <p:cNvPr id="20" name="Text 18"/>
          <p:cNvSpPr/>
          <p:nvPr/>
        </p:nvSpPr>
        <p:spPr>
          <a:xfrm>
            <a:off x="2794000" y="3680989"/>
            <a:ext cx="2089150" cy="757555"/>
          </a:xfrm>
          <a:prstGeom prst="roundRect">
            <a:avLst>
              <a:gd name="adj" fmla="val 8382"/>
            </a:avLst>
          </a:prstGeom>
          <a:solidFill>
            <a:srgbClr val="ECE4D6"/>
          </a:solidFill>
          <a:ln/>
        </p:spPr>
        <p:txBody>
          <a:bodyPr wrap="square" lIns="95701" tIns="70301" rIns="95701" bIns="703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OpenAI Agents SDK</a:t>
            </a:r>
            <a:endParaRPr lang="en-US" sz="1200" dirty="0"/>
          </a:p>
        </p:txBody>
      </p:sp>
      <p:sp>
        <p:nvSpPr>
          <p:cNvPr id="21" name="Text 19"/>
          <p:cNvSpPr/>
          <p:nvPr/>
        </p:nvSpPr>
        <p:spPr>
          <a:xfrm>
            <a:off x="4959350" y="3680989"/>
            <a:ext cx="2089150" cy="757555"/>
          </a:xfrm>
          <a:prstGeom prst="roundRect">
            <a:avLst>
              <a:gd name="adj" fmla="val 8382"/>
            </a:avLst>
          </a:prstGeom>
          <a:solidFill>
            <a:srgbClr val="ECE4D6"/>
          </a:solidFill>
          <a:ln/>
        </p:spPr>
        <p:txBody>
          <a:bodyPr wrap="square" lIns="95701" tIns="70301" rIns="39885" bIns="70301"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Google ADK · Antigravity SDK</a:t>
            </a:r>
            <a:endParaRPr lang="en-US" sz="1200" dirty="0"/>
          </a:p>
        </p:txBody>
      </p:sp>
      <p:sp>
        <p:nvSpPr>
          <p:cNvPr id="22" name="Text 20"/>
          <p:cNvSpPr/>
          <p:nvPr/>
        </p:nvSpPr>
        <p:spPr>
          <a:xfrm>
            <a:off x="7124700" y="3680989"/>
            <a:ext cx="2089150" cy="757555"/>
          </a:xfrm>
          <a:prstGeom prst="roundRect">
            <a:avLst>
              <a:gd name="adj" fmla="val 8382"/>
            </a:avLst>
          </a:prstGeom>
          <a:solidFill>
            <a:srgbClr val="ECE4D6"/>
          </a:solidFill>
          <a:ln/>
        </p:spPr>
        <p:txBody>
          <a:bodyPr wrap="square" lIns="95701" tIns="50299" rIns="39885" bIns="50299" rtlCol="0" anchor="ctr">
            <a:normAutofit/>
          </a:bodyPr>
          <a:lstStyle/>
          <a:p>
            <a:pPr algn="l" indent="0" marL="0">
              <a:lnSpc>
                <a:spcPts val="1560"/>
              </a:lnSpc>
              <a:buNone/>
            </a:pPr>
            <a:r>
              <a:rPr lang="en-US" sz="1200" dirty="0">
                <a:solidFill>
                  <a:srgbClr val="1F1D1A"/>
                </a:solidFill>
                <a:latin typeface="Inter" pitchFamily="34" charset="0"/>
                <a:ea typeface="Inter" pitchFamily="34" charset="-122"/>
                <a:cs typeface="Inter" pitchFamily="34" charset="-120"/>
              </a:rPr>
              <a:t>Microsoft Agent Framework · AWS Strands</a:t>
            </a:r>
            <a:endParaRPr lang="en-US" sz="1200" dirty="0"/>
          </a:p>
        </p:txBody>
      </p:sp>
      <p:sp>
        <p:nvSpPr>
          <p:cNvPr id="23" name="Text 21"/>
          <p:cNvSpPr/>
          <p:nvPr/>
        </p:nvSpPr>
        <p:spPr>
          <a:xfrm>
            <a:off x="812800" y="4588298"/>
            <a:ext cx="1962150" cy="4876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Open frameworks — any model</a:t>
            </a:r>
            <a:endParaRPr lang="en-US" sz="1300" dirty="0"/>
          </a:p>
        </p:txBody>
      </p:sp>
      <p:sp>
        <p:nvSpPr>
          <p:cNvPr id="24" name="Text 22"/>
          <p:cNvSpPr/>
          <p:nvPr/>
        </p:nvSpPr>
        <p:spPr>
          <a:xfrm>
            <a:off x="2794000" y="4623859"/>
            <a:ext cx="8585200" cy="391160"/>
          </a:xfrm>
          <a:prstGeom prst="roundRect">
            <a:avLst>
              <a:gd name="adj" fmla="val 16234"/>
            </a:avLst>
          </a:prstGeom>
          <a:solidFill>
            <a:srgbClr val="E8EEF4"/>
          </a:solidFill>
          <a:ln/>
        </p:spPr>
        <p:txBody>
          <a:bodyPr wrap="square" lIns="145231" tIns="70301" rIns="0" bIns="44901"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LangGraph · CrewAI · LlamaIndex · Pydantic AI · smolagents · …</a:t>
            </a:r>
            <a:endParaRPr lang="en-US" sz="1200" dirty="0"/>
          </a:p>
        </p:txBody>
      </p:sp>
      <p:sp>
        <p:nvSpPr>
          <p:cNvPr id="25" name="Shape 23"/>
          <p:cNvSpPr/>
          <p:nvPr/>
        </p:nvSpPr>
        <p:spPr>
          <a:xfrm>
            <a:off x="2794000" y="4623859"/>
            <a:ext cx="8585200" cy="391160"/>
          </a:xfrm>
          <a:custGeom>
            <a:avLst/>
            <a:gdLst/>
            <a:ahLst/>
            <a:cxnLst/>
            <a:rect l="l" t="t" r="r" b="b"/>
            <a:pathLst>
              <a:path w="8585200" h="391160">
                <a:moveTo>
                  <a:pt x="63500" y="391160"/>
                </a:moveTo>
                <a:lnTo>
                  <a:pt x="63500" y="391160"/>
                </a:lnTo>
                <a:arcTo hR="63500" wR="63500" stAng="5400000" swAng="5400000"/>
                <a:lnTo>
                  <a:pt x="0" y="63500"/>
                </a:lnTo>
                <a:arcTo hR="63500" wR="63500" stAng="10800000" swAng="5400000"/>
                <a:lnTo>
                  <a:pt x="63500" y="0"/>
                </a:lnTo>
                <a:arcTo hR="63500" wR="12700" stAng="16200000" swAng="-5400000"/>
                <a:lnTo>
                  <a:pt x="50800" y="327660"/>
                </a:lnTo>
                <a:arcTo hR="63500" wR="12700" stAng="10800000" swAng="-5400000"/>
                <a:close/>
              </a:path>
            </a:pathLst>
          </a:custGeom>
          <a:solidFill>
            <a:srgbClr val="1F4466"/>
          </a:solidFill>
          <a:ln/>
        </p:spPr>
      </p:sp>
      <p:sp>
        <p:nvSpPr>
          <p:cNvPr id="26" name="Text 24"/>
          <p:cNvSpPr/>
          <p:nvPr/>
        </p:nvSpPr>
        <p:spPr>
          <a:xfrm>
            <a:off x="812800" y="5121487"/>
            <a:ext cx="1962150" cy="4876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Protocols — how pieces connect</a:t>
            </a:r>
            <a:endParaRPr lang="en-US" sz="1300" dirty="0"/>
          </a:p>
        </p:txBody>
      </p:sp>
      <p:sp>
        <p:nvSpPr>
          <p:cNvPr id="27" name="Text 25"/>
          <p:cNvSpPr/>
          <p:nvPr/>
        </p:nvSpPr>
        <p:spPr>
          <a:xfrm>
            <a:off x="2794000" y="5157046"/>
            <a:ext cx="8585200" cy="391160"/>
          </a:xfrm>
          <a:prstGeom prst="roundRect">
            <a:avLst>
              <a:gd name="adj" fmla="val 16234"/>
            </a:avLst>
          </a:prstGeom>
          <a:solidFill>
            <a:srgbClr val="E8EEF4"/>
          </a:solidFill>
          <a:ln/>
        </p:spPr>
        <p:txBody>
          <a:bodyPr wrap="square" lIns="145231" tIns="70301" rIns="0" bIns="44901"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MCP (agents ↔ tools) · A2A (agent ↔ agent)</a:t>
            </a:r>
            <a:endParaRPr lang="en-US" sz="1200" dirty="0"/>
          </a:p>
        </p:txBody>
      </p:sp>
      <p:sp>
        <p:nvSpPr>
          <p:cNvPr id="28" name="Shape 26"/>
          <p:cNvSpPr/>
          <p:nvPr/>
        </p:nvSpPr>
        <p:spPr>
          <a:xfrm>
            <a:off x="2794000" y="5157046"/>
            <a:ext cx="8585200" cy="391160"/>
          </a:xfrm>
          <a:custGeom>
            <a:avLst/>
            <a:gdLst/>
            <a:ahLst/>
            <a:cxnLst/>
            <a:rect l="l" t="t" r="r" b="b"/>
            <a:pathLst>
              <a:path w="8585200" h="391160">
                <a:moveTo>
                  <a:pt x="63500" y="391160"/>
                </a:moveTo>
                <a:lnTo>
                  <a:pt x="63500" y="391160"/>
                </a:lnTo>
                <a:arcTo hR="63500" wR="63500" stAng="5400000" swAng="5400000"/>
                <a:lnTo>
                  <a:pt x="0" y="63500"/>
                </a:lnTo>
                <a:arcTo hR="63500" wR="63500" stAng="10800000" swAng="5400000"/>
                <a:lnTo>
                  <a:pt x="63500" y="0"/>
                </a:lnTo>
                <a:arcTo hR="63500" wR="12700" stAng="16200000" swAng="-5400000"/>
                <a:lnTo>
                  <a:pt x="50800" y="327660"/>
                </a:lnTo>
                <a:arcTo hR="63500" wR="12700" stAng="10800000" swAng="-5400000"/>
                <a:close/>
              </a:path>
            </a:pathLst>
          </a:custGeom>
          <a:solidFill>
            <a:srgbClr val="1F4466"/>
          </a:solidFill>
          <a:ln/>
        </p:spPr>
      </p:sp>
      <p:sp>
        <p:nvSpPr>
          <p:cNvPr id="29" name="Text 27"/>
          <p:cNvSpPr/>
          <p:nvPr/>
        </p:nvSpPr>
        <p:spPr>
          <a:xfrm>
            <a:off x="812800" y="5731934"/>
            <a:ext cx="1586759" cy="314960"/>
          </a:xfrm>
          <a:prstGeom prst="roundRect">
            <a:avLst>
              <a:gd name="adj" fmla="val 50000"/>
            </a:avLst>
          </a:prstGeom>
          <a:solidFill>
            <a:srgbClr val="1F1D1A"/>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Dark cells = today</a:t>
            </a:r>
            <a:endParaRPr lang="en-US" sz="1200" dirty="0"/>
          </a:p>
        </p:txBody>
      </p:sp>
      <p:sp>
        <p:nvSpPr>
          <p:cNvPr id="30" name="Text 28"/>
          <p:cNvSpPr/>
          <p:nvPr/>
        </p:nvSpPr>
        <p:spPr>
          <a:xfrm>
            <a:off x="2526559" y="5764848"/>
            <a:ext cx="8411972"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One corner of one column. The frameworks and protocols come later in the course.</a:t>
            </a:r>
            <a:endParaRPr lang="en-US" sz="1400" dirty="0"/>
          </a:p>
        </p:txBody>
      </p:sp>
      <p:sp>
        <p:nvSpPr>
          <p:cNvPr id="31" name="Text 2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 / 59</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LAST WEEK WITH PROF. HOU, IN ONE PICTURE</a:t>
            </a:r>
            <a:endParaRPr lang="en-US" sz="1200" dirty="0"/>
          </a:p>
        </p:txBody>
      </p:sp>
      <p:sp>
        <p:nvSpPr>
          <p:cNvPr id="3" name="Text 1"/>
          <p:cNvSpPr/>
          <p:nvPr>
            <p:ph type="title"/>
          </p:nvPr>
        </p:nvSpPr>
        <p:spPr>
          <a:xfrm>
            <a:off x="812800" y="1102361"/>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The agent loop</a:t>
            </a:r>
            <a:endParaRPr lang="en-US" sz="3200" dirty="0"/>
          </a:p>
        </p:txBody>
      </p:sp>
      <p:sp>
        <p:nvSpPr>
          <p:cNvPr id="4" name="Shape 2"/>
          <p:cNvSpPr/>
          <p:nvPr/>
        </p:nvSpPr>
        <p:spPr>
          <a:xfrm>
            <a:off x="812800" y="2286000"/>
            <a:ext cx="2222500" cy="1651000"/>
          </a:xfrm>
          <a:prstGeom prst="roundRect">
            <a:avLst>
              <a:gd name="adj" fmla="val 6154"/>
            </a:avLst>
          </a:prstGeom>
          <a:solidFill>
            <a:srgbClr val="ECE4D6"/>
          </a:solidFill>
          <a:ln/>
        </p:spPr>
      </p:sp>
      <p:sp>
        <p:nvSpPr>
          <p:cNvPr id="5" name="Text 3"/>
          <p:cNvSpPr/>
          <p:nvPr/>
        </p:nvSpPr>
        <p:spPr>
          <a:xfrm>
            <a:off x="1016000" y="2489200"/>
            <a:ext cx="1870583"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B4492F"/>
                </a:solidFill>
                <a:latin typeface="Fraunces" pitchFamily="18" charset="0"/>
                <a:ea typeface="Fraunces" pitchFamily="18" charset="-122"/>
                <a:cs typeface="Fraunces" pitchFamily="18" charset="-120"/>
              </a:rPr>
              <a:t>Goal</a:t>
            </a:r>
            <a:endParaRPr lang="en-US" sz="2200" dirty="0"/>
          </a:p>
        </p:txBody>
      </p:sp>
      <p:sp>
        <p:nvSpPr>
          <p:cNvPr id="6" name="Text 4"/>
          <p:cNvSpPr/>
          <p:nvPr/>
        </p:nvSpPr>
        <p:spPr>
          <a:xfrm>
            <a:off x="1016000" y="2900680"/>
            <a:ext cx="1870583"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You say what done looks like</a:t>
            </a:r>
            <a:endParaRPr lang="en-US" sz="1400" dirty="0"/>
          </a:p>
        </p:txBody>
      </p:sp>
      <p:sp>
        <p:nvSpPr>
          <p:cNvPr id="7" name="Shape 5"/>
          <p:cNvSpPr/>
          <p:nvPr/>
        </p:nvSpPr>
        <p:spPr>
          <a:xfrm>
            <a:off x="3594100" y="2286000"/>
            <a:ext cx="2222500" cy="1651000"/>
          </a:xfrm>
          <a:prstGeom prst="roundRect">
            <a:avLst>
              <a:gd name="adj" fmla="val 6154"/>
            </a:avLst>
          </a:prstGeom>
          <a:solidFill>
            <a:srgbClr val="ECE4D6"/>
          </a:solidFill>
          <a:ln/>
        </p:spPr>
      </p:sp>
      <p:sp>
        <p:nvSpPr>
          <p:cNvPr id="8" name="Text 6"/>
          <p:cNvSpPr/>
          <p:nvPr/>
        </p:nvSpPr>
        <p:spPr>
          <a:xfrm>
            <a:off x="3797300" y="2489200"/>
            <a:ext cx="1870583"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B4492F"/>
                </a:solidFill>
                <a:latin typeface="Fraunces" pitchFamily="18" charset="0"/>
                <a:ea typeface="Fraunces" pitchFamily="18" charset="-122"/>
                <a:cs typeface="Fraunces" pitchFamily="18" charset="-120"/>
              </a:rPr>
              <a:t>Plan</a:t>
            </a:r>
            <a:endParaRPr lang="en-US" sz="2200" dirty="0"/>
          </a:p>
        </p:txBody>
      </p:sp>
      <p:sp>
        <p:nvSpPr>
          <p:cNvPr id="9" name="Text 7"/>
          <p:cNvSpPr/>
          <p:nvPr/>
        </p:nvSpPr>
        <p:spPr>
          <a:xfrm>
            <a:off x="3797300" y="2900680"/>
            <a:ext cx="1870583"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It breaks the work into steps</a:t>
            </a:r>
            <a:endParaRPr lang="en-US" sz="1400" dirty="0"/>
          </a:p>
        </p:txBody>
      </p:sp>
      <p:sp>
        <p:nvSpPr>
          <p:cNvPr id="10" name="Shape 8"/>
          <p:cNvSpPr/>
          <p:nvPr/>
        </p:nvSpPr>
        <p:spPr>
          <a:xfrm>
            <a:off x="6375400" y="2286000"/>
            <a:ext cx="2222500" cy="1651000"/>
          </a:xfrm>
          <a:prstGeom prst="roundRect">
            <a:avLst>
              <a:gd name="adj" fmla="val 6154"/>
            </a:avLst>
          </a:prstGeom>
          <a:solidFill>
            <a:srgbClr val="1F1D1A"/>
          </a:solidFill>
          <a:ln/>
        </p:spPr>
      </p:sp>
      <p:sp>
        <p:nvSpPr>
          <p:cNvPr id="11" name="Text 9"/>
          <p:cNvSpPr/>
          <p:nvPr/>
        </p:nvSpPr>
        <p:spPr>
          <a:xfrm>
            <a:off x="6578600" y="2489200"/>
            <a:ext cx="1870583"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8896D"/>
                </a:solidFill>
                <a:latin typeface="Fraunces" pitchFamily="18" charset="0"/>
                <a:ea typeface="Fraunces" pitchFamily="18" charset="-122"/>
                <a:cs typeface="Fraunces" pitchFamily="18" charset="-120"/>
              </a:rPr>
              <a:t>Act</a:t>
            </a:r>
            <a:endParaRPr lang="en-US" sz="2200" dirty="0"/>
          </a:p>
        </p:txBody>
      </p:sp>
      <p:sp>
        <p:nvSpPr>
          <p:cNvPr id="12" name="Text 10"/>
          <p:cNvSpPr/>
          <p:nvPr/>
        </p:nvSpPr>
        <p:spPr>
          <a:xfrm>
            <a:off x="6578600" y="2900680"/>
            <a:ext cx="1870583"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It calls a tool: edit, run, search</a:t>
            </a:r>
            <a:endParaRPr lang="en-US" sz="1400" dirty="0"/>
          </a:p>
        </p:txBody>
      </p:sp>
      <p:sp>
        <p:nvSpPr>
          <p:cNvPr id="13" name="Shape 11"/>
          <p:cNvSpPr/>
          <p:nvPr/>
        </p:nvSpPr>
        <p:spPr>
          <a:xfrm>
            <a:off x="9156700" y="2286000"/>
            <a:ext cx="2222500" cy="1651000"/>
          </a:xfrm>
          <a:prstGeom prst="roundRect">
            <a:avLst>
              <a:gd name="adj" fmla="val 6154"/>
            </a:avLst>
          </a:prstGeom>
          <a:solidFill>
            <a:srgbClr val="ECE4D6"/>
          </a:solidFill>
          <a:ln/>
        </p:spPr>
      </p:sp>
      <p:sp>
        <p:nvSpPr>
          <p:cNvPr id="14" name="Text 12"/>
          <p:cNvSpPr/>
          <p:nvPr/>
        </p:nvSpPr>
        <p:spPr>
          <a:xfrm>
            <a:off x="9359900" y="2489200"/>
            <a:ext cx="1870583"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B4492F"/>
                </a:solidFill>
                <a:latin typeface="Fraunces" pitchFamily="18" charset="0"/>
                <a:ea typeface="Fraunces" pitchFamily="18" charset="-122"/>
                <a:cs typeface="Fraunces" pitchFamily="18" charset="-120"/>
              </a:rPr>
              <a:t>Observe</a:t>
            </a:r>
            <a:endParaRPr lang="en-US" sz="2200" dirty="0"/>
          </a:p>
        </p:txBody>
      </p:sp>
      <p:sp>
        <p:nvSpPr>
          <p:cNvPr id="15" name="Text 13"/>
          <p:cNvSpPr/>
          <p:nvPr/>
        </p:nvSpPr>
        <p:spPr>
          <a:xfrm>
            <a:off x="9359900" y="2900680"/>
            <a:ext cx="1870583"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It reads the result, then decides</a:t>
            </a:r>
            <a:endParaRPr lang="en-US" sz="1400" dirty="0"/>
          </a:p>
        </p:txBody>
      </p:sp>
      <p:pic>
        <p:nvPicPr>
          <p:cNvPr id="16" name="Image 0" descr="connector">    </p:cNvPr>
          <p:cNvPicPr>
            <a:picLocks noChangeAspect="1"/>
          </p:cNvPicPr>
          <p:nvPr/>
        </p:nvPicPr>
        <p:blipFill>
          <a:blip r:embed="rId1"/>
          <a:srcRect l="0" r="0" t="0" b="0"/>
          <a:stretch/>
        </p:blipFill>
        <p:spPr>
          <a:xfrm>
            <a:off x="3022600" y="3048000"/>
            <a:ext cx="584200" cy="127000"/>
          </a:xfrm>
          <a:prstGeom prst="rect">
            <a:avLst/>
          </a:prstGeom>
        </p:spPr>
      </p:pic>
      <p:pic>
        <p:nvPicPr>
          <p:cNvPr id="17" name="Image 1" descr="connector">    </p:cNvPr>
          <p:cNvPicPr>
            <a:picLocks noChangeAspect="1"/>
          </p:cNvPicPr>
          <p:nvPr/>
        </p:nvPicPr>
        <p:blipFill>
          <a:blip r:embed="rId2"/>
          <a:srcRect l="0" r="0" t="0" b="0"/>
          <a:stretch/>
        </p:blipFill>
        <p:spPr>
          <a:xfrm>
            <a:off x="5803900" y="3048000"/>
            <a:ext cx="584200" cy="127000"/>
          </a:xfrm>
          <a:prstGeom prst="rect">
            <a:avLst/>
          </a:prstGeom>
        </p:spPr>
      </p:pic>
      <p:pic>
        <p:nvPicPr>
          <p:cNvPr id="18" name="Image 2" descr="connector">    </p:cNvPr>
          <p:cNvPicPr>
            <a:picLocks noChangeAspect="1"/>
          </p:cNvPicPr>
          <p:nvPr/>
        </p:nvPicPr>
        <p:blipFill>
          <a:blip r:embed="rId3"/>
          <a:srcRect l="0" r="0" t="0" b="0"/>
          <a:stretch/>
        </p:blipFill>
        <p:spPr>
          <a:xfrm>
            <a:off x="8585200" y="3048000"/>
            <a:ext cx="584200" cy="127000"/>
          </a:xfrm>
          <a:prstGeom prst="rect">
            <a:avLst/>
          </a:prstGeom>
        </p:spPr>
      </p:pic>
      <p:pic>
        <p:nvPicPr>
          <p:cNvPr id="19" name="Image 3" descr="connector">    </p:cNvPr>
          <p:cNvPicPr>
            <a:picLocks noChangeAspect="1"/>
          </p:cNvPicPr>
          <p:nvPr/>
        </p:nvPicPr>
        <p:blipFill>
          <a:blip r:embed="rId4"/>
          <a:srcRect l="0" r="0" t="0" b="0"/>
          <a:stretch/>
        </p:blipFill>
        <p:spPr>
          <a:xfrm>
            <a:off x="10204450" y="3924300"/>
            <a:ext cx="127000" cy="520700"/>
          </a:xfrm>
          <a:prstGeom prst="rect">
            <a:avLst/>
          </a:prstGeom>
        </p:spPr>
      </p:pic>
      <p:pic>
        <p:nvPicPr>
          <p:cNvPr id="20" name="Image 4" descr="connector">    </p:cNvPr>
          <p:cNvPicPr>
            <a:picLocks noChangeAspect="1"/>
          </p:cNvPicPr>
          <p:nvPr/>
        </p:nvPicPr>
        <p:blipFill>
          <a:blip r:embed="rId5"/>
          <a:srcRect l="0" r="0" t="0" b="0"/>
          <a:stretch/>
        </p:blipFill>
        <p:spPr>
          <a:xfrm>
            <a:off x="1860550" y="4318000"/>
            <a:ext cx="8470900" cy="127000"/>
          </a:xfrm>
          <a:prstGeom prst="rect">
            <a:avLst/>
          </a:prstGeom>
        </p:spPr>
      </p:pic>
      <p:pic>
        <p:nvPicPr>
          <p:cNvPr id="21" name="Image 5" descr="connector">    </p:cNvPr>
          <p:cNvPicPr>
            <a:picLocks noChangeAspect="1"/>
          </p:cNvPicPr>
          <p:nvPr/>
        </p:nvPicPr>
        <p:blipFill>
          <a:blip r:embed="rId6"/>
          <a:srcRect l="0" r="0" t="0" b="0"/>
          <a:stretch/>
        </p:blipFill>
        <p:spPr>
          <a:xfrm>
            <a:off x="1860550" y="3924300"/>
            <a:ext cx="127000" cy="520700"/>
          </a:xfrm>
          <a:prstGeom prst="rect">
            <a:avLst/>
          </a:prstGeom>
        </p:spPr>
      </p:pic>
      <p:sp>
        <p:nvSpPr>
          <p:cNvPr id="22" name="Text 14"/>
          <p:cNvSpPr/>
          <p:nvPr/>
        </p:nvSpPr>
        <p:spPr>
          <a:xfrm>
            <a:off x="2825750" y="4483100"/>
            <a:ext cx="6540500" cy="256540"/>
          </a:xfrm>
          <a:prstGeom prst="rect">
            <a:avLst/>
          </a:prstGeom>
          <a:noFill/>
          <a:ln/>
        </p:spPr>
        <p:txBody>
          <a:bodyPr wrap="square" lIns="0" tIns="0" rIns="0" bIns="0" rtlCol="0" anchor="t">
            <a:normAutofit/>
          </a:bodyPr>
          <a:lstStyle/>
          <a:p>
            <a:pPr algn="ctr" indent="0" marL="0">
              <a:lnSpc>
                <a:spcPts val="1820"/>
              </a:lnSpc>
              <a:buNone/>
            </a:pPr>
            <a:r>
              <a:rPr lang="en-US" sz="1300" i="1" dirty="0">
                <a:solidFill>
                  <a:srgbClr val="5F574D"/>
                </a:solidFill>
                <a:latin typeface="Inter" pitchFamily="34" charset="0"/>
                <a:ea typeface="Inter" pitchFamily="34" charset="-122"/>
                <a:cs typeface="Inter" pitchFamily="34" charset="-120"/>
              </a:rPr>
              <a:t>repeat until the goal is met — or a human steps in</a:t>
            </a:r>
            <a:endParaRPr lang="en-US" sz="1300" dirty="0"/>
          </a:p>
        </p:txBody>
      </p:sp>
      <p:sp>
        <p:nvSpPr>
          <p:cNvPr id="23" name="Text 15"/>
          <p:cNvSpPr/>
          <p:nvPr/>
        </p:nvSpPr>
        <p:spPr>
          <a:xfrm>
            <a:off x="812800" y="5080000"/>
            <a:ext cx="10883392" cy="5943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1D1A"/>
                </a:solidFill>
                <a:latin typeface="Inter" pitchFamily="34" charset="0"/>
                <a:ea typeface="Inter" pitchFamily="34" charset="-122"/>
                <a:cs typeface="Inter" pitchFamily="34" charset="-120"/>
              </a:rPr>
              <a:t>Last week you saw this loop run in three places: </a:t>
            </a:r>
            <a:r>
              <a:rPr lang="en-US" sz="1600" b="1" dirty="0">
                <a:solidFill>
                  <a:srgbClr val="1F1D1A"/>
                </a:solidFill>
                <a:latin typeface="Inter" pitchFamily="34" charset="0"/>
                <a:ea typeface="Inter" pitchFamily="34" charset="-122"/>
                <a:cs typeface="Inter" pitchFamily="34" charset="-120"/>
              </a:rPr>
              <a:t>the browser, the CLI, and Cowork</a:t>
            </a:r>
            <a:r>
              <a:rPr lang="en-US" sz="1600" dirty="0">
                <a:solidFill>
                  <a:srgbClr val="1F1D1A"/>
                </a:solidFill>
                <a:latin typeface="Inter" pitchFamily="34" charset="0"/>
                <a:ea typeface="Inter" pitchFamily="34" charset="-122"/>
                <a:cs typeface="Inter" pitchFamily="34" charset="-120"/>
              </a:rPr>
              <a:t>. Today: what changes from one place to the next — and why it matters.</a:t>
            </a:r>
            <a:endParaRPr lang="en-US" sz="1600" dirty="0"/>
          </a:p>
        </p:txBody>
      </p:sp>
      <p:sp>
        <p:nvSpPr>
          <p:cNvPr id="24" name="Text 16"/>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 / 59</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1E9"/>
        </a:solidFill>
      </p:bgPr>
    </p:bg>
    <p:spTree>
      <p:nvGrpSpPr>
        <p:cNvPr id="1" name=""/>
        <p:cNvGrpSpPr/>
        <p:nvPr/>
      </p:nvGrpSpPr>
      <p:grpSpPr>
        <a:xfrm>
          <a:off x="0" y="0"/>
          <a:ext cx="0" cy="0"/>
          <a:chOff x="0" y="0"/>
          <a:chExt cx="0" cy="0"/>
        </a:xfrm>
      </p:grpSpPr>
      <p:sp>
        <p:nvSpPr>
          <p:cNvPr id="2" name="Shape 0"/>
          <p:cNvSpPr/>
          <p:nvPr/>
        </p:nvSpPr>
        <p:spPr>
          <a:xfrm>
            <a:off x="812800" y="812800"/>
            <a:ext cx="4318000" cy="5029200"/>
          </a:xfrm>
          <a:prstGeom prst="roundRect">
            <a:avLst>
              <a:gd name="adj" fmla="val 2353"/>
            </a:avLst>
          </a:prstGeom>
          <a:solidFill>
            <a:srgbClr val="ECE4D6"/>
          </a:solidFill>
          <a:ln/>
        </p:spPr>
      </p:sp>
      <p:pic>
        <p:nvPicPr>
          <p:cNvPr id="3" name="Image 0" descr="Infographic mind map of Claude products: work modes, models, context system, integrations, create, for teams">    </p:cNvPr>
          <p:cNvPicPr>
            <a:picLocks noChangeAspect="1"/>
          </p:cNvPicPr>
          <p:nvPr/>
        </p:nvPicPr>
        <p:blipFill>
          <a:blip r:embed="rId1"/>
          <a:stretch>
            <a:fillRect/>
          </a:stretch>
        </p:blipFill>
        <p:spPr>
          <a:xfrm>
            <a:off x="960120" y="812800"/>
            <a:ext cx="4023360" cy="5029200"/>
          </a:xfrm>
          <a:prstGeom prst="rect">
            <a:avLst/>
          </a:prstGeom>
        </p:spPr>
      </p:pic>
      <p:sp>
        <p:nvSpPr>
          <p:cNvPr id="4" name="Text 1"/>
          <p:cNvSpPr/>
          <p:nvPr/>
        </p:nvSpPr>
        <p:spPr>
          <a:xfrm>
            <a:off x="5740400" y="1073150"/>
            <a:ext cx="580796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A MAP SOMEONE ELSE DREW — AND A DEFINITION</a:t>
            </a:r>
            <a:endParaRPr lang="en-US" sz="1200" dirty="0"/>
          </a:p>
        </p:txBody>
      </p:sp>
      <p:sp>
        <p:nvSpPr>
          <p:cNvPr id="5" name="Text 2"/>
          <p:cNvSpPr/>
          <p:nvPr>
            <p:ph type="title"/>
          </p:nvPr>
        </p:nvSpPr>
        <p:spPr>
          <a:xfrm>
            <a:off x="5740400" y="1362711"/>
            <a:ext cx="5807964"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agent = model + harness</a:t>
            </a:r>
            <a:endParaRPr lang="en-US" sz="3200" dirty="0"/>
          </a:p>
        </p:txBody>
      </p:sp>
      <p:sp>
        <p:nvSpPr>
          <p:cNvPr id="6" name="Text 3"/>
          <p:cNvSpPr/>
          <p:nvPr/>
        </p:nvSpPr>
        <p:spPr>
          <a:xfrm>
            <a:off x="5740400" y="2012950"/>
            <a:ext cx="5807964"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1D1A"/>
                </a:solidFill>
                <a:latin typeface="Inter" pitchFamily="34" charset="0"/>
                <a:ea typeface="Inter" pitchFamily="34" charset="-122"/>
                <a:cs typeface="Inter" pitchFamily="34" charset="-120"/>
              </a:rPr>
              <a:t>On this map, only one branch is the </a:t>
            </a:r>
            <a:r>
              <a:rPr lang="en-US" sz="1500" b="1" dirty="0">
                <a:solidFill>
                  <a:srgbClr val="1F1D1A"/>
                </a:solidFill>
                <a:latin typeface="Inter" pitchFamily="34" charset="0"/>
                <a:ea typeface="Inter" pitchFamily="34" charset="-122"/>
                <a:cs typeface="Inter" pitchFamily="34" charset="-120"/>
              </a:rPr>
              <a:t>model</a:t>
            </a:r>
            <a:r>
              <a:rPr lang="en-US" sz="1500" dirty="0">
                <a:solidFill>
                  <a:srgbClr val="1F1D1A"/>
                </a:solidFill>
                <a:latin typeface="Inter" pitchFamily="34" charset="0"/>
                <a:ea typeface="Inter" pitchFamily="34" charset="-122"/>
                <a:cs typeface="Inter" pitchFamily="34" charset="-120"/>
              </a:rPr>
              <a:t> (boxed). Every other branch — work modes, context, integrations, create — is </a:t>
            </a:r>
            <a:r>
              <a:rPr lang="en-US" sz="1500" b="1" dirty="0">
                <a:solidFill>
                  <a:srgbClr val="1F1D1A"/>
                </a:solidFill>
                <a:latin typeface="Inter" pitchFamily="34" charset="0"/>
                <a:ea typeface="Inter" pitchFamily="34" charset="-122"/>
                <a:cs typeface="Inter" pitchFamily="34" charset="-120"/>
              </a:rPr>
              <a:t>harness</a:t>
            </a:r>
            <a:r>
              <a:rPr lang="en-US" sz="1500" dirty="0">
                <a:solidFill>
                  <a:srgbClr val="1F1D1A"/>
                </a:solidFill>
                <a:latin typeface="Inter" pitchFamily="34" charset="0"/>
                <a:ea typeface="Inter" pitchFamily="34" charset="-122"/>
                <a:cs typeface="Inter" pitchFamily="34" charset="-120"/>
              </a:rPr>
              <a:t>.</a:t>
            </a:r>
            <a:endParaRPr lang="en-US" sz="1500" dirty="0"/>
          </a:p>
        </p:txBody>
      </p:sp>
      <p:sp>
        <p:nvSpPr>
          <p:cNvPr id="7" name="Shape 4"/>
          <p:cNvSpPr/>
          <p:nvPr/>
        </p:nvSpPr>
        <p:spPr>
          <a:xfrm>
            <a:off x="5740400" y="3016250"/>
            <a:ext cx="5638800" cy="1430020"/>
          </a:xfrm>
          <a:prstGeom prst="roundRect">
            <a:avLst>
              <a:gd name="adj" fmla="val 7105"/>
            </a:avLst>
          </a:prstGeom>
          <a:solidFill>
            <a:srgbClr val="1F1D1A"/>
          </a:solidFill>
          <a:ln/>
        </p:spPr>
      </p:sp>
      <p:sp>
        <p:nvSpPr>
          <p:cNvPr id="8" name="Text 5"/>
          <p:cNvSpPr/>
          <p:nvPr/>
        </p:nvSpPr>
        <p:spPr>
          <a:xfrm>
            <a:off x="5994400" y="3219450"/>
            <a:ext cx="528472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HARNESS</a:t>
            </a:r>
            <a:endParaRPr lang="en-US" sz="1200" dirty="0"/>
          </a:p>
        </p:txBody>
      </p:sp>
      <p:sp>
        <p:nvSpPr>
          <p:cNvPr id="9" name="Text 6"/>
          <p:cNvSpPr/>
          <p:nvPr/>
        </p:nvSpPr>
        <p:spPr>
          <a:xfrm>
            <a:off x="5994400" y="3496311"/>
            <a:ext cx="5284724"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Everything around the model that makes it an agent: the loop, the tools it can call, what it can reach, what it remembers, and how you approve its actions.</a:t>
            </a:r>
            <a:endParaRPr lang="en-US" sz="1400" dirty="0"/>
          </a:p>
        </p:txBody>
      </p:sp>
      <p:sp>
        <p:nvSpPr>
          <p:cNvPr id="10" name="Shape 7"/>
          <p:cNvSpPr/>
          <p:nvPr/>
        </p:nvSpPr>
        <p:spPr>
          <a:xfrm>
            <a:off x="5740400" y="4649471"/>
            <a:ext cx="5638800" cy="932180"/>
          </a:xfrm>
          <a:prstGeom prst="roundRect">
            <a:avLst>
              <a:gd name="adj" fmla="val 8174"/>
            </a:avLst>
          </a:prstGeom>
          <a:solidFill>
            <a:srgbClr val="ECE4D6"/>
          </a:solidFill>
          <a:ln/>
        </p:spPr>
      </p:sp>
      <p:sp>
        <p:nvSpPr>
          <p:cNvPr id="11" name="Shape 8"/>
          <p:cNvSpPr/>
          <p:nvPr/>
        </p:nvSpPr>
        <p:spPr>
          <a:xfrm>
            <a:off x="5740400" y="4649471"/>
            <a:ext cx="5638800" cy="932180"/>
          </a:xfrm>
          <a:custGeom>
            <a:avLst/>
            <a:gdLst/>
            <a:ahLst/>
            <a:cxnLst/>
            <a:rect l="l" t="t" r="r" b="b"/>
            <a:pathLst>
              <a:path w="5638800" h="932180">
                <a:moveTo>
                  <a:pt x="76200" y="932180"/>
                </a:moveTo>
                <a:lnTo>
                  <a:pt x="76200" y="932180"/>
                </a:lnTo>
                <a:arcTo hR="76200" wR="76200" stAng="5400000" swAng="5400000"/>
                <a:lnTo>
                  <a:pt x="0" y="76200"/>
                </a:lnTo>
                <a:arcTo hR="76200" wR="76200" stAng="10800000" swAng="5400000"/>
                <a:lnTo>
                  <a:pt x="76200" y="0"/>
                </a:lnTo>
                <a:arcTo hR="76200" wR="25400" stAng="16200000" swAng="-5400000"/>
                <a:lnTo>
                  <a:pt x="50800" y="855980"/>
                </a:lnTo>
                <a:arcTo hR="76200" wR="25400" stAng="10800000" swAng="-5400000"/>
                <a:close/>
              </a:path>
            </a:pathLst>
          </a:custGeom>
          <a:solidFill>
            <a:srgbClr val="B4492F"/>
          </a:solidFill>
          <a:ln/>
        </p:spPr>
      </p:sp>
      <p:sp>
        <p:nvSpPr>
          <p:cNvPr id="12" name="Text 9"/>
          <p:cNvSpPr/>
          <p:nvPr/>
        </p:nvSpPr>
        <p:spPr>
          <a:xfrm>
            <a:off x="5993130" y="4776471"/>
            <a:ext cx="5338356"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NOT TO BE CONFUSED WITH</a:t>
            </a:r>
            <a:endParaRPr lang="en-US" sz="1200" dirty="0"/>
          </a:p>
        </p:txBody>
      </p:sp>
      <p:sp>
        <p:nvSpPr>
          <p:cNvPr id="13" name="Text 10"/>
          <p:cNvSpPr/>
          <p:nvPr/>
        </p:nvSpPr>
        <p:spPr>
          <a:xfrm>
            <a:off x="5993130" y="5027929"/>
            <a:ext cx="5338356"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An </a:t>
            </a:r>
            <a:r>
              <a:rPr lang="en-US" sz="1200" i="1" dirty="0">
                <a:solidFill>
                  <a:srgbClr val="1F1D1A"/>
                </a:solidFill>
                <a:latin typeface="Inter" pitchFamily="34" charset="0"/>
                <a:ea typeface="Inter" pitchFamily="34" charset="-122"/>
                <a:cs typeface="Inter" pitchFamily="34" charset="-120"/>
              </a:rPr>
              <a:t>evaluation</a:t>
            </a:r>
            <a:r>
              <a:rPr lang="en-US" sz="1200" dirty="0">
                <a:solidFill>
                  <a:srgbClr val="1F1D1A"/>
                </a:solidFill>
                <a:latin typeface="Inter" pitchFamily="34" charset="0"/>
                <a:ea typeface="Inter" pitchFamily="34" charset="-122"/>
                <a:cs typeface="Inter" pitchFamily="34" charset="-120"/>
              </a:rPr>
              <a:t> harness: the code that runs a benchmark against a model. Same word, different job.</a:t>
            </a:r>
            <a:endParaRPr lang="en-US" sz="1200" dirty="0"/>
          </a:p>
        </p:txBody>
      </p:sp>
      <p:sp>
        <p:nvSpPr>
          <p:cNvPr id="14" name="Shape 11"/>
          <p:cNvSpPr/>
          <p:nvPr/>
        </p:nvSpPr>
        <p:spPr>
          <a:xfrm>
            <a:off x="3470275" y="1793875"/>
            <a:ext cx="1428750" cy="1974850"/>
          </a:xfrm>
          <a:prstGeom prst="roundRect">
            <a:avLst>
              <a:gd name="adj" fmla="val 3333"/>
            </a:avLst>
          </a:prstGeom>
          <a:noFill/>
          <a:ln w="31750">
            <a:solidFill>
              <a:srgbClr val="1F4466"/>
            </a:solidFill>
            <a:prstDash val="solid"/>
          </a:ln>
        </p:spPr>
      </p:sp>
      <p:sp>
        <p:nvSpPr>
          <p:cNvPr id="15" name="Text 12"/>
          <p:cNvSpPr/>
          <p:nvPr/>
        </p:nvSpPr>
        <p:spPr>
          <a:xfrm>
            <a:off x="3454400" y="1473200"/>
            <a:ext cx="952500" cy="264160"/>
          </a:xfrm>
          <a:custGeom>
            <a:avLst/>
            <a:gdLst/>
            <a:ahLst/>
            <a:cxnLst/>
            <a:rect l="l" t="t" r="r" b="b"/>
            <a:pathLst>
              <a:path w="952500" h="264160">
                <a:moveTo>
                  <a:pt x="132080" y="0"/>
                </a:moveTo>
                <a:lnTo>
                  <a:pt x="820420" y="0"/>
                </a:lnTo>
                <a:arcTo hR="132080" wR="132080" stAng="16200000" swAng="5400000"/>
                <a:lnTo>
                  <a:pt x="952500" y="132080"/>
                </a:lnTo>
                <a:arcTo hR="132080" wR="132080" stAng="0" swAng="5400000"/>
                <a:lnTo>
                  <a:pt x="132080" y="264160"/>
                </a:lnTo>
                <a:arcTo hR="132080" wR="132080" stAng="5400000" swAng="5400000"/>
                <a:lnTo>
                  <a:pt x="0" y="132080"/>
                </a:lnTo>
                <a:arcTo hR="132080" wR="132080" stAng="10800000" swAng="5400000"/>
                <a:close/>
              </a:path>
            </a:pathLst>
          </a:custGeom>
          <a:solidFill>
            <a:srgbClr val="1F4466"/>
          </a:solidFill>
          <a:ln/>
        </p:spPr>
        <p:txBody>
          <a:bodyPr wrap="square" lIns="0" tIns="25400" rIns="0" bIns="0" rtlCol="0" anchor="t">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the model</a:t>
            </a:r>
            <a:endParaRPr lang="en-US" sz="1200" dirty="0"/>
          </a:p>
        </p:txBody>
      </p:sp>
      <p:sp>
        <p:nvSpPr>
          <p:cNvPr id="16" name="Text 13"/>
          <p:cNvSpPr/>
          <p:nvPr/>
        </p:nvSpPr>
        <p:spPr>
          <a:xfrm>
            <a:off x="5740400" y="6238239"/>
            <a:ext cx="457835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Infographic: Ruben Hassid, “How to AI” (how-to-ai.guide)</a:t>
            </a:r>
            <a:endParaRPr lang="en-US" sz="1200" dirty="0"/>
          </a:p>
        </p:txBody>
      </p:sp>
      <p:sp>
        <p:nvSpPr>
          <p:cNvPr id="17" name="Text 1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 / 59</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711606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CLAUDE FAMILY</a:t>
            </a:r>
            <a:endParaRPr lang="en-US" sz="1200" dirty="0"/>
          </a:p>
        </p:txBody>
      </p:sp>
      <p:sp>
        <p:nvSpPr>
          <p:cNvPr id="3" name="Text 1"/>
          <p:cNvSpPr/>
          <p:nvPr>
            <p:ph type="title"/>
          </p:nvPr>
        </p:nvSpPr>
        <p:spPr>
          <a:xfrm>
            <a:off x="812800" y="1102361"/>
            <a:ext cx="7116064"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Claude where you already work</a:t>
            </a:r>
            <a:endParaRPr lang="en-US" sz="3200" dirty="0"/>
          </a:p>
        </p:txBody>
      </p:sp>
      <p:sp>
        <p:nvSpPr>
          <p:cNvPr id="4" name="Shape 2"/>
          <p:cNvSpPr/>
          <p:nvPr/>
        </p:nvSpPr>
        <p:spPr>
          <a:xfrm>
            <a:off x="812800" y="1727200"/>
            <a:ext cx="6908800" cy="3886200"/>
          </a:xfrm>
          <a:prstGeom prst="roundRect">
            <a:avLst>
              <a:gd name="adj" fmla="val 2614"/>
            </a:avLst>
          </a:prstGeom>
          <a:solidFill>
            <a:srgbClr val="181715"/>
          </a:solidFill>
          <a:ln/>
        </p:spPr>
      </p:sp>
      <p:pic>
        <p:nvPicPr>
          <p:cNvPr id="5" name="Image 0" descr="Claude in PowerPoint: a side panel next to a deck, offering skills such as /deck-refresh, with Opus 5.5 selected">    </p:cNvPr>
          <p:cNvPicPr>
            <a:picLocks noChangeAspect="1"/>
          </p:cNvPicPr>
          <p:nvPr/>
        </p:nvPicPr>
        <p:blipFill>
          <a:blip r:embed="rId1"/>
          <a:srcRect l="0" r="0" t="-52" b="-52"/>
          <a:stretch/>
        </p:blipFill>
        <p:spPr>
          <a:xfrm>
            <a:off x="812800" y="1727200"/>
            <a:ext cx="6908800" cy="3886200"/>
          </a:xfrm>
          <a:prstGeom prst="roundRect">
            <a:avLst>
              <a:gd name="adj" fmla="val 2614"/>
            </a:avLst>
          </a:prstGeom>
        </p:spPr>
      </p:pic>
      <p:sp>
        <p:nvSpPr>
          <p:cNvPr id="6" name="Shape 3"/>
          <p:cNvSpPr/>
          <p:nvPr/>
        </p:nvSpPr>
        <p:spPr>
          <a:xfrm>
            <a:off x="8077200" y="1035050"/>
            <a:ext cx="3302000" cy="896620"/>
          </a:xfrm>
          <a:prstGeom prst="roundRect">
            <a:avLst>
              <a:gd name="adj" fmla="val 9915"/>
            </a:avLst>
          </a:prstGeom>
          <a:solidFill>
            <a:srgbClr val="1F1D1A"/>
          </a:solidFill>
          <a:ln/>
        </p:spPr>
      </p:sp>
      <p:pic>
        <p:nvPicPr>
          <p:cNvPr id="7" name="Image 1" descr="Chart">    </p:cNvPr>
          <p:cNvPicPr>
            <a:picLocks noChangeAspect="1"/>
          </p:cNvPicPr>
          <p:nvPr/>
        </p:nvPicPr>
        <p:blipFill>
          <a:blip r:embed="rId2"/>
          <a:srcRect l="0" r="0" t="0" b="0"/>
          <a:stretch/>
        </p:blipFill>
        <p:spPr>
          <a:xfrm>
            <a:off x="8229600" y="1343661"/>
            <a:ext cx="279400" cy="279400"/>
          </a:xfrm>
          <a:prstGeom prst="rect">
            <a:avLst/>
          </a:prstGeom>
        </p:spPr>
      </p:pic>
      <p:sp>
        <p:nvSpPr>
          <p:cNvPr id="8" name="Text 4"/>
          <p:cNvSpPr/>
          <p:nvPr/>
        </p:nvSpPr>
        <p:spPr>
          <a:xfrm>
            <a:off x="8636000" y="1149350"/>
            <a:ext cx="266852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1E9"/>
                </a:solidFill>
                <a:latin typeface="Fraunces" pitchFamily="18" charset="0"/>
                <a:ea typeface="Fraunces" pitchFamily="18" charset="-122"/>
                <a:cs typeface="Fraunces" pitchFamily="18" charset="-120"/>
              </a:rPr>
              <a:t>PowerPoint</a:t>
            </a:r>
            <a:endParaRPr lang="en-US" sz="1600" dirty="0"/>
          </a:p>
        </p:txBody>
      </p:sp>
      <p:sp>
        <p:nvSpPr>
          <p:cNvPr id="9" name="Text 5"/>
          <p:cNvSpPr/>
          <p:nvPr/>
        </p:nvSpPr>
        <p:spPr>
          <a:xfrm>
            <a:off x="8636000" y="1405889"/>
            <a:ext cx="266852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F6F1E9"/>
                </a:solidFill>
                <a:latin typeface="Inter" pitchFamily="34" charset="0"/>
                <a:ea typeface="Inter" pitchFamily="34" charset="-122"/>
                <a:cs typeface="Inter" pitchFamily="34" charset="-120"/>
              </a:rPr>
              <a:t>A side panel in your deck — with skills like /deck-refresh</a:t>
            </a:r>
            <a:endParaRPr lang="en-US" sz="1200" dirty="0"/>
          </a:p>
        </p:txBody>
      </p:sp>
      <p:sp>
        <p:nvSpPr>
          <p:cNvPr id="10" name="Shape 6"/>
          <p:cNvSpPr/>
          <p:nvPr/>
        </p:nvSpPr>
        <p:spPr>
          <a:xfrm>
            <a:off x="8077200" y="2007871"/>
            <a:ext cx="3302000" cy="896620"/>
          </a:xfrm>
          <a:prstGeom prst="roundRect">
            <a:avLst>
              <a:gd name="adj" fmla="val 9915"/>
            </a:avLst>
          </a:prstGeom>
          <a:solidFill>
            <a:srgbClr val="ECE4D6"/>
          </a:solidFill>
          <a:ln/>
        </p:spPr>
      </p:sp>
      <p:pic>
        <p:nvPicPr>
          <p:cNvPr id="11" name="Image 2" descr="Globe">    </p:cNvPr>
          <p:cNvPicPr>
            <a:picLocks noChangeAspect="1"/>
          </p:cNvPicPr>
          <p:nvPr/>
        </p:nvPicPr>
        <p:blipFill>
          <a:blip r:embed="rId3"/>
          <a:srcRect l="0" r="0" t="0" b="0"/>
          <a:stretch/>
        </p:blipFill>
        <p:spPr>
          <a:xfrm>
            <a:off x="8229600" y="2316479"/>
            <a:ext cx="279400" cy="279400"/>
          </a:xfrm>
          <a:prstGeom prst="rect">
            <a:avLst/>
          </a:prstGeom>
        </p:spPr>
      </p:pic>
      <p:sp>
        <p:nvSpPr>
          <p:cNvPr id="12" name="Text 7"/>
          <p:cNvSpPr/>
          <p:nvPr/>
        </p:nvSpPr>
        <p:spPr>
          <a:xfrm>
            <a:off x="8636000" y="2122171"/>
            <a:ext cx="266852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1D1A"/>
                </a:solidFill>
                <a:latin typeface="Fraunces" pitchFamily="18" charset="0"/>
                <a:ea typeface="Fraunces" pitchFamily="18" charset="-122"/>
                <a:cs typeface="Fraunces" pitchFamily="18" charset="-120"/>
              </a:rPr>
              <a:t>Chrome</a:t>
            </a:r>
            <a:endParaRPr lang="en-US" sz="1600" dirty="0"/>
          </a:p>
        </p:txBody>
      </p:sp>
      <p:sp>
        <p:nvSpPr>
          <p:cNvPr id="13" name="Text 8"/>
          <p:cNvSpPr/>
          <p:nvPr/>
        </p:nvSpPr>
        <p:spPr>
          <a:xfrm>
            <a:off x="8636000" y="2378711"/>
            <a:ext cx="266852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A browsing agent that clicks, reads and fills in forms</a:t>
            </a:r>
            <a:endParaRPr lang="en-US" sz="1200" dirty="0"/>
          </a:p>
        </p:txBody>
      </p:sp>
      <p:sp>
        <p:nvSpPr>
          <p:cNvPr id="14" name="Shape 9"/>
          <p:cNvSpPr/>
          <p:nvPr/>
        </p:nvSpPr>
        <p:spPr>
          <a:xfrm>
            <a:off x="8077200" y="2980689"/>
            <a:ext cx="3302000" cy="896620"/>
          </a:xfrm>
          <a:prstGeom prst="roundRect">
            <a:avLst>
              <a:gd name="adj" fmla="val 9915"/>
            </a:avLst>
          </a:prstGeom>
          <a:solidFill>
            <a:srgbClr val="ECE4D6"/>
          </a:solidFill>
          <a:ln/>
        </p:spPr>
      </p:sp>
      <p:pic>
        <p:nvPicPr>
          <p:cNvPr id="15" name="Image 3" descr="Database">    </p:cNvPr>
          <p:cNvPicPr>
            <a:picLocks noChangeAspect="1"/>
          </p:cNvPicPr>
          <p:nvPr/>
        </p:nvPicPr>
        <p:blipFill>
          <a:blip r:embed="rId4"/>
          <a:srcRect l="0" r="0" t="0" b="0"/>
          <a:stretch/>
        </p:blipFill>
        <p:spPr>
          <a:xfrm>
            <a:off x="8229600" y="3289300"/>
            <a:ext cx="279400" cy="279400"/>
          </a:xfrm>
          <a:prstGeom prst="rect">
            <a:avLst/>
          </a:prstGeom>
        </p:spPr>
      </p:pic>
      <p:sp>
        <p:nvSpPr>
          <p:cNvPr id="16" name="Text 10"/>
          <p:cNvSpPr/>
          <p:nvPr/>
        </p:nvSpPr>
        <p:spPr>
          <a:xfrm>
            <a:off x="8636000" y="3094989"/>
            <a:ext cx="266852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1D1A"/>
                </a:solidFill>
                <a:latin typeface="Fraunces" pitchFamily="18" charset="0"/>
                <a:ea typeface="Fraunces" pitchFamily="18" charset="-122"/>
                <a:cs typeface="Fraunces" pitchFamily="18" charset="-120"/>
              </a:rPr>
              <a:t>Excel</a:t>
            </a:r>
            <a:endParaRPr lang="en-US" sz="1600" dirty="0"/>
          </a:p>
        </p:txBody>
      </p:sp>
      <p:sp>
        <p:nvSpPr>
          <p:cNvPr id="17" name="Text 11"/>
          <p:cNvSpPr/>
          <p:nvPr/>
        </p:nvSpPr>
        <p:spPr>
          <a:xfrm>
            <a:off x="8636000" y="3351529"/>
            <a:ext cx="266852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Works inside your spreadsheet, cell by cell</a:t>
            </a:r>
            <a:endParaRPr lang="en-US" sz="1200" dirty="0"/>
          </a:p>
        </p:txBody>
      </p:sp>
      <p:sp>
        <p:nvSpPr>
          <p:cNvPr id="18" name="Shape 12"/>
          <p:cNvSpPr/>
          <p:nvPr/>
        </p:nvSpPr>
        <p:spPr>
          <a:xfrm>
            <a:off x="8077200" y="3953511"/>
            <a:ext cx="3302000" cy="896620"/>
          </a:xfrm>
          <a:prstGeom prst="roundRect">
            <a:avLst>
              <a:gd name="adj" fmla="val 9915"/>
            </a:avLst>
          </a:prstGeom>
          <a:solidFill>
            <a:srgbClr val="ECE4D6"/>
          </a:solidFill>
          <a:ln/>
        </p:spPr>
      </p:sp>
      <p:pic>
        <p:nvPicPr>
          <p:cNvPr id="19" name="Image 4" descr="Lightbulb">    </p:cNvPr>
          <p:cNvPicPr>
            <a:picLocks noChangeAspect="1"/>
          </p:cNvPicPr>
          <p:nvPr/>
        </p:nvPicPr>
        <p:blipFill>
          <a:blip r:embed="rId5"/>
          <a:srcRect l="0" r="0" t="0" b="0"/>
          <a:stretch/>
        </p:blipFill>
        <p:spPr>
          <a:xfrm>
            <a:off x="8229600" y="4262121"/>
            <a:ext cx="279400" cy="279400"/>
          </a:xfrm>
          <a:prstGeom prst="rect">
            <a:avLst/>
          </a:prstGeom>
        </p:spPr>
      </p:pic>
      <p:sp>
        <p:nvSpPr>
          <p:cNvPr id="20" name="Text 13"/>
          <p:cNvSpPr/>
          <p:nvPr/>
        </p:nvSpPr>
        <p:spPr>
          <a:xfrm>
            <a:off x="8636000" y="4067811"/>
            <a:ext cx="266852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1D1A"/>
                </a:solidFill>
                <a:latin typeface="Fraunces" pitchFamily="18" charset="0"/>
                <a:ea typeface="Fraunces" pitchFamily="18" charset="-122"/>
                <a:cs typeface="Fraunces" pitchFamily="18" charset="-120"/>
              </a:rPr>
              <a:t>Design</a:t>
            </a:r>
            <a:endParaRPr lang="en-US" sz="1600" dirty="0"/>
          </a:p>
        </p:txBody>
      </p:sp>
      <p:sp>
        <p:nvSpPr>
          <p:cNvPr id="21" name="Text 14"/>
          <p:cNvSpPr/>
          <p:nvPr/>
        </p:nvSpPr>
        <p:spPr>
          <a:xfrm>
            <a:off x="8636000" y="4324350"/>
            <a:ext cx="266852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A canvas for mockups, posters and visuals</a:t>
            </a:r>
            <a:endParaRPr lang="en-US" sz="1200" dirty="0"/>
          </a:p>
        </p:txBody>
      </p:sp>
      <p:sp>
        <p:nvSpPr>
          <p:cNvPr id="22" name="Shape 15"/>
          <p:cNvSpPr/>
          <p:nvPr/>
        </p:nvSpPr>
        <p:spPr>
          <a:xfrm>
            <a:off x="8077200" y="4926329"/>
            <a:ext cx="3302000" cy="896620"/>
          </a:xfrm>
          <a:prstGeom prst="roundRect">
            <a:avLst>
              <a:gd name="adj" fmla="val 9915"/>
            </a:avLst>
          </a:prstGeom>
          <a:solidFill>
            <a:srgbClr val="ECE4D6"/>
          </a:solidFill>
          <a:ln/>
        </p:spPr>
      </p:sp>
      <p:pic>
        <p:nvPicPr>
          <p:cNvPr id="23" name="Image 5" descr="Chat">    </p:cNvPr>
          <p:cNvPicPr>
            <a:picLocks noChangeAspect="1"/>
          </p:cNvPicPr>
          <p:nvPr/>
        </p:nvPicPr>
        <p:blipFill>
          <a:blip r:embed="rId6"/>
          <a:srcRect l="0" r="0" t="0" b="0"/>
          <a:stretch/>
        </p:blipFill>
        <p:spPr>
          <a:xfrm>
            <a:off x="8229600" y="5234939"/>
            <a:ext cx="279400" cy="279400"/>
          </a:xfrm>
          <a:prstGeom prst="rect">
            <a:avLst/>
          </a:prstGeom>
        </p:spPr>
      </p:pic>
      <p:sp>
        <p:nvSpPr>
          <p:cNvPr id="24" name="Text 16"/>
          <p:cNvSpPr/>
          <p:nvPr/>
        </p:nvSpPr>
        <p:spPr>
          <a:xfrm>
            <a:off x="8636000" y="5040629"/>
            <a:ext cx="266852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1D1A"/>
                </a:solidFill>
                <a:latin typeface="Fraunces" pitchFamily="18" charset="0"/>
                <a:ea typeface="Fraunces" pitchFamily="18" charset="-122"/>
                <a:cs typeface="Fraunces" pitchFamily="18" charset="-120"/>
              </a:rPr>
              <a:t>Slack</a:t>
            </a:r>
            <a:endParaRPr lang="en-US" sz="1600" dirty="0"/>
          </a:p>
        </p:txBody>
      </p:sp>
      <p:sp>
        <p:nvSpPr>
          <p:cNvPr id="25" name="Text 17"/>
          <p:cNvSpPr/>
          <p:nvPr/>
        </p:nvSpPr>
        <p:spPr>
          <a:xfrm>
            <a:off x="8636000" y="5297171"/>
            <a:ext cx="266852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Tag @Claude in a thread to hand off a task</a:t>
            </a:r>
            <a:endParaRPr lang="en-US" sz="1200" dirty="0"/>
          </a:p>
        </p:txBody>
      </p:sp>
      <p:sp>
        <p:nvSpPr>
          <p:cNvPr id="26" name="Text 18"/>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6 / 59</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4466"/>
        </a:solidFill>
      </p:bgPr>
    </p:bg>
    <p:spTree>
      <p:nvGrpSpPr>
        <p:cNvPr id="1" name=""/>
        <p:cNvGrpSpPr/>
        <p:nvPr/>
      </p:nvGrpSpPr>
      <p:grpSpPr>
        <a:xfrm>
          <a:off x="0" y="0"/>
          <a:ext cx="0" cy="0"/>
          <a:chOff x="0" y="0"/>
          <a:chExt cx="0" cy="0"/>
        </a:xfrm>
      </p:grpSpPr>
      <p:sp>
        <p:nvSpPr>
          <p:cNvPr id="2" name="Text 0"/>
          <p:cNvSpPr/>
          <p:nvPr/>
        </p:nvSpPr>
        <p:spPr>
          <a:xfrm>
            <a:off x="812800" y="1565275"/>
            <a:ext cx="2694093" cy="314960"/>
          </a:xfrm>
          <a:prstGeom prst="roundRect">
            <a:avLst>
              <a:gd name="adj" fmla="val 50000"/>
            </a:avLst>
          </a:prstGeom>
          <a:solidFill>
            <a:srgbClr val="F2B880"/>
          </a:solidFill>
          <a:ln/>
        </p:spPr>
        <p:txBody>
          <a:bodyPr wrap="none" lIns="0" tIns="0" rIns="0" bIns="0" rtlCol="0" anchor="ctr">
            <a:normAutofit/>
          </a:bodyPr>
          <a:lstStyle/>
          <a:p>
            <a:pPr algn="ctr" indent="0" marL="0">
              <a:lnSpc>
                <a:spcPts val="1680"/>
              </a:lnSpc>
              <a:buNone/>
            </a:pPr>
            <a:r>
              <a:rPr lang="en-US" sz="1200" b="1" spc="100" kern="0" dirty="0">
                <a:solidFill>
                  <a:srgbClr val="1F1D1A"/>
                </a:solidFill>
                <a:latin typeface="Inter" pitchFamily="34" charset="0"/>
                <a:ea typeface="Inter" pitchFamily="34" charset="-122"/>
                <a:cs typeface="Inter" pitchFamily="34" charset="-120"/>
              </a:rPr>
              <a:t>CHECKPOINT 1 · 3 MINUTES</a:t>
            </a:r>
            <a:endParaRPr lang="en-US" sz="1200" dirty="0"/>
          </a:p>
        </p:txBody>
      </p:sp>
      <p:sp>
        <p:nvSpPr>
          <p:cNvPr id="3" name="Text 1"/>
          <p:cNvSpPr/>
          <p:nvPr>
            <p:ph type="title"/>
          </p:nvPr>
        </p:nvSpPr>
        <p:spPr>
          <a:xfrm>
            <a:off x="812800" y="2108836"/>
            <a:ext cx="6331204"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F6F1E9"/>
                </a:solidFill>
                <a:latin typeface="Fraunces" pitchFamily="18" charset="0"/>
                <a:ea typeface="Fraunces" pitchFamily="18" charset="-122"/>
                <a:cs typeface="Fraunces" pitchFamily="18" charset="-120"/>
              </a:rPr>
              <a:t>Fact-check the models panel</a:t>
            </a:r>
            <a:endParaRPr lang="en-US" sz="3200" dirty="0"/>
          </a:p>
        </p:txBody>
      </p:sp>
      <p:sp>
        <p:nvSpPr>
          <p:cNvPr id="4" name="Text 2"/>
          <p:cNvSpPr/>
          <p:nvPr/>
        </p:nvSpPr>
        <p:spPr>
          <a:xfrm>
            <a:off x="812800" y="2784475"/>
            <a:ext cx="6331204" cy="5943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1E9"/>
                </a:solidFill>
                <a:latin typeface="Inter" pitchFamily="34" charset="0"/>
                <a:ea typeface="Inter" pitchFamily="34" charset="-122"/>
                <a:cs typeface="Inter" pitchFamily="34" charset="-120"/>
              </a:rPr>
              <a:t>Find three claims that are out of date — or were never quite right. Then: how would you get an agent to check them for you?</a:t>
            </a:r>
            <a:endParaRPr lang="en-US" sz="1600" dirty="0"/>
          </a:p>
        </p:txBody>
      </p:sp>
      <p:sp>
        <p:nvSpPr>
          <p:cNvPr id="5" name="Shape 3"/>
          <p:cNvSpPr/>
          <p:nvPr/>
        </p:nvSpPr>
        <p:spPr>
          <a:xfrm>
            <a:off x="812800" y="4044316"/>
            <a:ext cx="6146800" cy="0"/>
          </a:xfrm>
          <a:prstGeom prst="line">
            <a:avLst/>
          </a:prstGeom>
          <a:noFill/>
          <a:ln w="12700">
            <a:solidFill>
              <a:srgbClr val="5D7FA3"/>
            </a:solidFill>
            <a:prstDash val="dash"/>
          </a:ln>
        </p:spPr>
      </p:sp>
      <p:sp>
        <p:nvSpPr>
          <p:cNvPr id="6" name="Text 4"/>
          <p:cNvSpPr/>
          <p:nvPr/>
        </p:nvSpPr>
        <p:spPr>
          <a:xfrm>
            <a:off x="812800" y="3582036"/>
            <a:ext cx="164677"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1</a:t>
            </a:r>
            <a:endParaRPr lang="en-US" sz="2000" dirty="0"/>
          </a:p>
        </p:txBody>
      </p:sp>
      <p:sp>
        <p:nvSpPr>
          <p:cNvPr id="7" name="Shape 5"/>
          <p:cNvSpPr/>
          <p:nvPr/>
        </p:nvSpPr>
        <p:spPr>
          <a:xfrm>
            <a:off x="812800" y="4665344"/>
            <a:ext cx="6146800" cy="0"/>
          </a:xfrm>
          <a:prstGeom prst="line">
            <a:avLst/>
          </a:prstGeom>
          <a:noFill/>
          <a:ln w="12700">
            <a:solidFill>
              <a:srgbClr val="5D7FA3"/>
            </a:solidFill>
            <a:prstDash val="dash"/>
          </a:ln>
        </p:spPr>
      </p:sp>
      <p:sp>
        <p:nvSpPr>
          <p:cNvPr id="8" name="Text 6"/>
          <p:cNvSpPr/>
          <p:nvPr/>
        </p:nvSpPr>
        <p:spPr>
          <a:xfrm>
            <a:off x="812800" y="4203064"/>
            <a:ext cx="201718"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2</a:t>
            </a:r>
            <a:endParaRPr lang="en-US" sz="2000" dirty="0"/>
          </a:p>
        </p:txBody>
      </p:sp>
      <p:sp>
        <p:nvSpPr>
          <p:cNvPr id="9" name="Shape 7"/>
          <p:cNvSpPr/>
          <p:nvPr/>
        </p:nvSpPr>
        <p:spPr>
          <a:xfrm>
            <a:off x="812800" y="5286376"/>
            <a:ext cx="6146800" cy="0"/>
          </a:xfrm>
          <a:prstGeom prst="line">
            <a:avLst/>
          </a:prstGeom>
          <a:noFill/>
          <a:ln w="12700">
            <a:solidFill>
              <a:srgbClr val="5D7FA3"/>
            </a:solidFill>
            <a:prstDash val="dash"/>
          </a:ln>
        </p:spPr>
      </p:sp>
      <p:sp>
        <p:nvSpPr>
          <p:cNvPr id="10" name="Text 8"/>
          <p:cNvSpPr/>
          <p:nvPr/>
        </p:nvSpPr>
        <p:spPr>
          <a:xfrm>
            <a:off x="812800" y="4824096"/>
            <a:ext cx="187748"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3</a:t>
            </a:r>
            <a:endParaRPr lang="en-US" sz="2000" dirty="0"/>
          </a:p>
        </p:txBody>
      </p:sp>
      <p:sp>
        <p:nvSpPr>
          <p:cNvPr id="11" name="Shape 9"/>
          <p:cNvSpPr/>
          <p:nvPr/>
        </p:nvSpPr>
        <p:spPr>
          <a:xfrm>
            <a:off x="7569200" y="812800"/>
            <a:ext cx="3810000" cy="5232400"/>
          </a:xfrm>
          <a:prstGeom prst="roundRect">
            <a:avLst>
              <a:gd name="adj" fmla="val 2667"/>
            </a:avLst>
          </a:prstGeom>
          <a:solidFill>
            <a:srgbClr val="F6F1E9"/>
          </a:solidFill>
          <a:ln/>
        </p:spPr>
      </p:sp>
      <p:pic>
        <p:nvPicPr>
          <p:cNvPr id="12" name="Image 0" descr="Models panel from the infographic: Opus 4.8, Sonnet 4.6, Haiku 4.5, Thinking">    </p:cNvPr>
          <p:cNvPicPr>
            <a:picLocks noChangeAspect="1"/>
          </p:cNvPicPr>
          <p:nvPr/>
        </p:nvPicPr>
        <p:blipFill>
          <a:blip r:embed="rId1"/>
          <a:srcRect l="-468" r="-468" t="0" b="0"/>
          <a:stretch/>
        </p:blipFill>
        <p:spPr>
          <a:xfrm>
            <a:off x="7569200" y="812800"/>
            <a:ext cx="3810000" cy="5232400"/>
          </a:xfrm>
          <a:prstGeom prst="roundRect">
            <a:avLst>
              <a:gd name="adj" fmla="val 2667"/>
            </a:avLst>
          </a:prstGeom>
        </p:spPr>
      </p:pic>
      <p:sp>
        <p:nvSpPr>
          <p:cNvPr id="13" name="Text 1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7 / 59</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2607945"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1 · ANSWERS</a:t>
            </a:r>
            <a:endParaRPr lang="en-US" sz="1200" dirty="0"/>
          </a:p>
        </p:txBody>
      </p:sp>
      <p:sp>
        <p:nvSpPr>
          <p:cNvPr id="3" name="Text 1"/>
          <p:cNvSpPr/>
          <p:nvPr>
            <p:ph type="title"/>
          </p:nvPr>
        </p:nvSpPr>
        <p:spPr>
          <a:xfrm>
            <a:off x="812800" y="1229361"/>
            <a:ext cx="5598668" cy="91948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What the models panel gets wrong</a:t>
            </a:r>
            <a:endParaRPr lang="en-US" sz="3200" dirty="0"/>
          </a:p>
        </p:txBody>
      </p:sp>
      <p:sp>
        <p:nvSpPr>
          <p:cNvPr id="4" name="Shape 2"/>
          <p:cNvSpPr/>
          <p:nvPr/>
        </p:nvSpPr>
        <p:spPr>
          <a:xfrm>
            <a:off x="812800" y="2301239"/>
            <a:ext cx="5435600" cy="1056005"/>
          </a:xfrm>
          <a:prstGeom prst="roundRect">
            <a:avLst>
              <a:gd name="adj" fmla="val 7216"/>
            </a:avLst>
          </a:prstGeom>
          <a:solidFill>
            <a:srgbClr val="F6F1E9"/>
          </a:solidFill>
          <a:ln/>
        </p:spPr>
      </p:sp>
      <p:sp>
        <p:nvSpPr>
          <p:cNvPr id="5" name="Shape 3"/>
          <p:cNvSpPr/>
          <p:nvPr/>
        </p:nvSpPr>
        <p:spPr>
          <a:xfrm>
            <a:off x="812800" y="2301239"/>
            <a:ext cx="5435600" cy="1056005"/>
          </a:xfrm>
          <a:custGeom>
            <a:avLst/>
            <a:gdLst/>
            <a:ahLst/>
            <a:cxnLst/>
            <a:rect l="l" t="t" r="r" b="b"/>
            <a:pathLst>
              <a:path w="5435600" h="1056005">
                <a:moveTo>
                  <a:pt x="76200" y="1056005"/>
                </a:moveTo>
                <a:lnTo>
                  <a:pt x="76200" y="1056005"/>
                </a:lnTo>
                <a:arcTo hR="76200" wR="76200" stAng="5400000" swAng="5400000"/>
                <a:lnTo>
                  <a:pt x="0" y="76200"/>
                </a:lnTo>
                <a:arcTo hR="76200" wR="76200" stAng="10800000" swAng="5400000"/>
                <a:lnTo>
                  <a:pt x="76200" y="0"/>
                </a:lnTo>
                <a:arcTo hR="76200" wR="25400" stAng="16200000" swAng="-5400000"/>
                <a:lnTo>
                  <a:pt x="50800" y="979805"/>
                </a:lnTo>
                <a:arcTo hR="76200" wR="25400" stAng="10800000" swAng="-5400000"/>
                <a:close/>
              </a:path>
            </a:pathLst>
          </a:custGeom>
          <a:solidFill>
            <a:srgbClr val="1F4466"/>
          </a:solidFill>
          <a:ln/>
        </p:spPr>
      </p:sp>
      <p:sp>
        <p:nvSpPr>
          <p:cNvPr id="6" name="Text 4"/>
          <p:cNvSpPr/>
          <p:nvPr/>
        </p:nvSpPr>
        <p:spPr>
          <a:xfrm>
            <a:off x="1065530" y="2453639"/>
            <a:ext cx="5129060" cy="263525"/>
          </a:xfrm>
          <a:prstGeom prst="rect">
            <a:avLst/>
          </a:prstGeom>
          <a:noFill/>
          <a:ln/>
        </p:spPr>
        <p:txBody>
          <a:bodyPr wrap="square" lIns="0" tIns="0" rIns="0" bIns="0" rtlCol="0" anchor="t">
            <a:normAutofit/>
          </a:bodyPr>
          <a:lstStyle/>
          <a:p>
            <a:pPr algn="l" indent="0" marL="0">
              <a:lnSpc>
                <a:spcPts val="1875"/>
              </a:lnSpc>
              <a:buNone/>
            </a:pPr>
            <a:r>
              <a:rPr lang="en-US" sz="1500" i="1" dirty="0">
                <a:solidFill>
                  <a:srgbClr val="B4492F"/>
                </a:solidFill>
                <a:latin typeface="Fraunces" pitchFamily="18" charset="0"/>
                <a:ea typeface="Fraunces" pitchFamily="18" charset="-122"/>
                <a:cs typeface="Fraunces" pitchFamily="18" charset="-120"/>
              </a:rPr>
              <a:t>“Opus 4.8”, “Sonnet 4.6”</a:t>
            </a:r>
            <a:endParaRPr lang="en-US" sz="1500" dirty="0"/>
          </a:p>
        </p:txBody>
      </p:sp>
      <p:sp>
        <p:nvSpPr>
          <p:cNvPr id="7" name="Text 5"/>
          <p:cNvSpPr/>
          <p:nvPr/>
        </p:nvSpPr>
        <p:spPr>
          <a:xfrm>
            <a:off x="1065530" y="2742564"/>
            <a:ext cx="51290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Version numbers go stale fast. Today’s picker lists Opus 5.5, Sonnet 5.5 and Haiku 4.5.</a:t>
            </a:r>
            <a:endParaRPr lang="en-US" sz="1300" dirty="0"/>
          </a:p>
        </p:txBody>
      </p:sp>
      <p:sp>
        <p:nvSpPr>
          <p:cNvPr id="8" name="Shape 6"/>
          <p:cNvSpPr/>
          <p:nvPr/>
        </p:nvSpPr>
        <p:spPr>
          <a:xfrm>
            <a:off x="812800" y="3458846"/>
            <a:ext cx="5435600" cy="1056005"/>
          </a:xfrm>
          <a:prstGeom prst="roundRect">
            <a:avLst>
              <a:gd name="adj" fmla="val 7216"/>
            </a:avLst>
          </a:prstGeom>
          <a:solidFill>
            <a:srgbClr val="F6F1E9"/>
          </a:solidFill>
          <a:ln/>
        </p:spPr>
      </p:sp>
      <p:sp>
        <p:nvSpPr>
          <p:cNvPr id="9" name="Shape 7"/>
          <p:cNvSpPr/>
          <p:nvPr/>
        </p:nvSpPr>
        <p:spPr>
          <a:xfrm>
            <a:off x="812800" y="3458846"/>
            <a:ext cx="5435600" cy="1056005"/>
          </a:xfrm>
          <a:custGeom>
            <a:avLst/>
            <a:gdLst/>
            <a:ahLst/>
            <a:cxnLst/>
            <a:rect l="l" t="t" r="r" b="b"/>
            <a:pathLst>
              <a:path w="5435600" h="1056005">
                <a:moveTo>
                  <a:pt x="76200" y="1056005"/>
                </a:moveTo>
                <a:lnTo>
                  <a:pt x="76200" y="1056005"/>
                </a:lnTo>
                <a:arcTo hR="76200" wR="76200" stAng="5400000" swAng="5400000"/>
                <a:lnTo>
                  <a:pt x="0" y="76200"/>
                </a:lnTo>
                <a:arcTo hR="76200" wR="76200" stAng="10800000" swAng="5400000"/>
                <a:lnTo>
                  <a:pt x="76200" y="0"/>
                </a:lnTo>
                <a:arcTo hR="76200" wR="25400" stAng="16200000" swAng="-5400000"/>
                <a:lnTo>
                  <a:pt x="50800" y="979805"/>
                </a:lnTo>
                <a:arcTo hR="76200" wR="25400" stAng="10800000" swAng="-5400000"/>
                <a:close/>
              </a:path>
            </a:pathLst>
          </a:custGeom>
          <a:solidFill>
            <a:srgbClr val="1F4466"/>
          </a:solidFill>
          <a:ln/>
        </p:spPr>
      </p:sp>
      <p:sp>
        <p:nvSpPr>
          <p:cNvPr id="10" name="Text 8"/>
          <p:cNvSpPr/>
          <p:nvPr/>
        </p:nvSpPr>
        <p:spPr>
          <a:xfrm>
            <a:off x="1065530" y="3611246"/>
            <a:ext cx="5129060" cy="263525"/>
          </a:xfrm>
          <a:prstGeom prst="rect">
            <a:avLst/>
          </a:prstGeom>
          <a:noFill/>
          <a:ln/>
        </p:spPr>
        <p:txBody>
          <a:bodyPr wrap="square" lIns="0" tIns="0" rIns="0" bIns="0" rtlCol="0" anchor="t">
            <a:normAutofit/>
          </a:bodyPr>
          <a:lstStyle/>
          <a:p>
            <a:pPr algn="l" indent="0" marL="0">
              <a:lnSpc>
                <a:spcPts val="1875"/>
              </a:lnSpc>
              <a:buNone/>
            </a:pPr>
            <a:r>
              <a:rPr lang="en-US" sz="1500" i="1" dirty="0">
                <a:solidFill>
                  <a:srgbClr val="B4492F"/>
                </a:solidFill>
                <a:latin typeface="Fraunces" pitchFamily="18" charset="0"/>
                <a:ea typeface="Fraunces" pitchFamily="18" charset="-122"/>
                <a:cs typeface="Fraunces" pitchFamily="18" charset="-120"/>
              </a:rPr>
              <a:t>“The latest and smartest model. Period.”</a:t>
            </a:r>
            <a:endParaRPr lang="en-US" sz="1500" dirty="0"/>
          </a:p>
        </p:txBody>
      </p:sp>
      <p:sp>
        <p:nvSpPr>
          <p:cNvPr id="11" name="Text 9"/>
          <p:cNvSpPr/>
          <p:nvPr/>
        </p:nvSpPr>
        <p:spPr>
          <a:xfrm>
            <a:off x="1065530" y="3900171"/>
            <a:ext cx="51290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There is now a tier above Opus: Fable 5.1, “for your toughest challenges” — and it needs usage credits.</a:t>
            </a:r>
            <a:endParaRPr lang="en-US" sz="1300" dirty="0"/>
          </a:p>
        </p:txBody>
      </p:sp>
      <p:sp>
        <p:nvSpPr>
          <p:cNvPr id="12" name="Shape 10"/>
          <p:cNvSpPr/>
          <p:nvPr/>
        </p:nvSpPr>
        <p:spPr>
          <a:xfrm>
            <a:off x="812800" y="4616450"/>
            <a:ext cx="5435600" cy="1056005"/>
          </a:xfrm>
          <a:prstGeom prst="roundRect">
            <a:avLst>
              <a:gd name="adj" fmla="val 7216"/>
            </a:avLst>
          </a:prstGeom>
          <a:solidFill>
            <a:srgbClr val="F6F1E9"/>
          </a:solidFill>
          <a:ln/>
        </p:spPr>
      </p:sp>
      <p:sp>
        <p:nvSpPr>
          <p:cNvPr id="13" name="Shape 11"/>
          <p:cNvSpPr/>
          <p:nvPr/>
        </p:nvSpPr>
        <p:spPr>
          <a:xfrm>
            <a:off x="812800" y="4616450"/>
            <a:ext cx="5435600" cy="1056005"/>
          </a:xfrm>
          <a:custGeom>
            <a:avLst/>
            <a:gdLst/>
            <a:ahLst/>
            <a:cxnLst/>
            <a:rect l="l" t="t" r="r" b="b"/>
            <a:pathLst>
              <a:path w="5435600" h="1056005">
                <a:moveTo>
                  <a:pt x="76200" y="1056005"/>
                </a:moveTo>
                <a:lnTo>
                  <a:pt x="76200" y="1056005"/>
                </a:lnTo>
                <a:arcTo hR="76200" wR="76200" stAng="5400000" swAng="5400000"/>
                <a:lnTo>
                  <a:pt x="0" y="76200"/>
                </a:lnTo>
                <a:arcTo hR="76200" wR="76200" stAng="10800000" swAng="5400000"/>
                <a:lnTo>
                  <a:pt x="76200" y="0"/>
                </a:lnTo>
                <a:arcTo hR="76200" wR="25400" stAng="16200000" swAng="-5400000"/>
                <a:lnTo>
                  <a:pt x="50800" y="979805"/>
                </a:lnTo>
                <a:arcTo hR="76200" wR="25400" stAng="10800000" swAng="-5400000"/>
                <a:close/>
              </a:path>
            </a:pathLst>
          </a:custGeom>
          <a:solidFill>
            <a:srgbClr val="1F4466"/>
          </a:solidFill>
          <a:ln/>
        </p:spPr>
      </p:sp>
      <p:sp>
        <p:nvSpPr>
          <p:cNvPr id="14" name="Text 12"/>
          <p:cNvSpPr/>
          <p:nvPr/>
        </p:nvSpPr>
        <p:spPr>
          <a:xfrm>
            <a:off x="1065530" y="4768850"/>
            <a:ext cx="5129060" cy="263525"/>
          </a:xfrm>
          <a:prstGeom prst="rect">
            <a:avLst/>
          </a:prstGeom>
          <a:noFill/>
          <a:ln/>
        </p:spPr>
        <p:txBody>
          <a:bodyPr wrap="square" lIns="0" tIns="0" rIns="0" bIns="0" rtlCol="0" anchor="t">
            <a:normAutofit/>
          </a:bodyPr>
          <a:lstStyle/>
          <a:p>
            <a:pPr algn="l" indent="0" marL="0">
              <a:lnSpc>
                <a:spcPts val="1875"/>
              </a:lnSpc>
              <a:buNone/>
            </a:pPr>
            <a:r>
              <a:rPr lang="en-US" sz="1500" i="1" dirty="0">
                <a:solidFill>
                  <a:srgbClr val="B4492F"/>
                </a:solidFill>
                <a:latin typeface="Fraunces" pitchFamily="18" charset="0"/>
                <a:ea typeface="Fraunces" pitchFamily="18" charset="-122"/>
                <a:cs typeface="Fraunces" pitchFamily="18" charset="-120"/>
              </a:rPr>
              <a:t>“Thinking: turn it on. Always.”</a:t>
            </a:r>
            <a:endParaRPr lang="en-US" sz="1500" dirty="0"/>
          </a:p>
        </p:txBody>
      </p:sp>
      <p:sp>
        <p:nvSpPr>
          <p:cNvPr id="15" name="Text 13"/>
          <p:cNvSpPr/>
          <p:nvPr/>
        </p:nvSpPr>
        <p:spPr>
          <a:xfrm>
            <a:off x="1065530" y="5057775"/>
            <a:ext cx="51290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It is a dial now — the Effort setting. Worth turning up for a derivation; wasted on a lookup.</a:t>
            </a:r>
            <a:endParaRPr lang="en-US" sz="1300" dirty="0"/>
          </a:p>
        </p:txBody>
      </p:sp>
      <p:sp>
        <p:nvSpPr>
          <p:cNvPr id="16" name="Shape 14"/>
          <p:cNvSpPr/>
          <p:nvPr/>
        </p:nvSpPr>
        <p:spPr>
          <a:xfrm>
            <a:off x="6553200" y="812800"/>
            <a:ext cx="4826000" cy="3581400"/>
          </a:xfrm>
          <a:prstGeom prst="roundRect">
            <a:avLst>
              <a:gd name="adj" fmla="val 2837"/>
            </a:avLst>
          </a:prstGeom>
          <a:solidFill>
            <a:srgbClr val="181715"/>
          </a:solidFill>
          <a:ln/>
        </p:spPr>
      </p:sp>
      <p:pic>
        <p:nvPicPr>
          <p:cNvPr id="17" name="Image 0" descr="Model picker in the Claude app, October 2026: Fable 5.1 (requires usage credits), Opus 5.5 selected, Sonnet 5.5, Haiku 4.5, Effort set to Medium">    </p:cNvPr>
          <p:cNvPicPr>
            <a:picLocks noChangeAspect="1"/>
          </p:cNvPicPr>
          <p:nvPr/>
        </p:nvPicPr>
        <p:blipFill>
          <a:blip r:embed="rId1"/>
          <a:srcRect l="0" r="0" t="-35" b="-35"/>
          <a:stretch/>
        </p:blipFill>
        <p:spPr>
          <a:xfrm>
            <a:off x="6553200" y="812800"/>
            <a:ext cx="4826000" cy="3581400"/>
          </a:xfrm>
          <a:prstGeom prst="roundRect">
            <a:avLst>
              <a:gd name="adj" fmla="val 2837"/>
            </a:avLst>
          </a:prstGeom>
        </p:spPr>
      </p:pic>
      <p:sp>
        <p:nvSpPr>
          <p:cNvPr id="18" name="Shape 15"/>
          <p:cNvSpPr/>
          <p:nvPr/>
        </p:nvSpPr>
        <p:spPr>
          <a:xfrm>
            <a:off x="6553200" y="4546600"/>
            <a:ext cx="4826000" cy="1153160"/>
          </a:xfrm>
          <a:prstGeom prst="roundRect">
            <a:avLst>
              <a:gd name="adj" fmla="val 8811"/>
            </a:avLst>
          </a:prstGeom>
          <a:solidFill>
            <a:srgbClr val="1F4466"/>
          </a:solidFill>
          <a:ln/>
        </p:spPr>
      </p:sp>
      <p:pic>
        <p:nvPicPr>
          <p:cNvPr id="19" name="Image 1" descr="Lightbulb">    </p:cNvPr>
          <p:cNvPicPr>
            <a:picLocks noChangeAspect="1"/>
          </p:cNvPicPr>
          <p:nvPr/>
        </p:nvPicPr>
        <p:blipFill>
          <a:blip r:embed="rId2"/>
          <a:srcRect l="0" r="0" t="-562" b="-562"/>
          <a:stretch/>
        </p:blipFill>
        <p:spPr>
          <a:xfrm>
            <a:off x="6807200" y="4945379"/>
            <a:ext cx="169545" cy="355600"/>
          </a:xfrm>
          <a:prstGeom prst="rect">
            <a:avLst/>
          </a:prstGeom>
        </p:spPr>
      </p:pic>
      <p:sp>
        <p:nvSpPr>
          <p:cNvPr id="20" name="Text 16"/>
          <p:cNvSpPr/>
          <p:nvPr/>
        </p:nvSpPr>
        <p:spPr>
          <a:xfrm>
            <a:off x="7154545" y="4749800"/>
            <a:ext cx="4089775"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Version numbers are claims to verify. Ask the agent to check the official docs and cite what it finds.</a:t>
            </a:r>
            <a:endParaRPr lang="en-US" sz="1400" dirty="0"/>
          </a:p>
        </p:txBody>
      </p:sp>
      <p:sp>
        <p:nvSpPr>
          <p:cNvPr id="21" name="Text 1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8 / 59</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1691642"/>
            <a:ext cx="3924300" cy="4521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MEANWHILE, WHILE I MADE THESE SLIDES…</a:t>
            </a:r>
            <a:endParaRPr lang="en-US" sz="1200" dirty="0"/>
          </a:p>
        </p:txBody>
      </p:sp>
      <p:sp>
        <p:nvSpPr>
          <p:cNvPr id="3" name="Text 1"/>
          <p:cNvSpPr/>
          <p:nvPr>
            <p:ph type="title"/>
          </p:nvPr>
        </p:nvSpPr>
        <p:spPr>
          <a:xfrm>
            <a:off x="812800" y="2321558"/>
            <a:ext cx="3924300" cy="1305560"/>
          </a:xfrm>
          <a:prstGeom prst="rect">
            <a:avLst/>
          </a:prstGeom>
          <a:noFill/>
          <a:ln/>
        </p:spPr>
        <p:txBody>
          <a:bodyPr wrap="square" lIns="0" tIns="0" rIns="0" bIns="0" rtlCol="0" anchor="t">
            <a:normAutofit/>
          </a:bodyPr>
          <a:lstStyle/>
          <a:p>
            <a:pPr algn="l" indent="0" marL="0">
              <a:lnSpc>
                <a:spcPts val="5040"/>
              </a:lnSpc>
              <a:buNone/>
            </a:pPr>
            <a:r>
              <a:rPr lang="en-US" sz="4800" b="0" i="0" dirty="0">
                <a:solidFill>
                  <a:srgbClr val="F6F1E9"/>
                </a:solidFill>
                <a:latin typeface="Fraunces" pitchFamily="18" charset="0"/>
                <a:ea typeface="Fraunces" pitchFamily="18" charset="-122"/>
                <a:cs typeface="Fraunces" pitchFamily="18" charset="-120"/>
              </a:rPr>
              <a:t>This just changed.</a:t>
            </a:r>
            <a:endParaRPr lang="en-US" sz="4800" dirty="0"/>
          </a:p>
        </p:txBody>
      </p:sp>
      <p:sp>
        <p:nvSpPr>
          <p:cNvPr id="4" name="Text 2"/>
          <p:cNvSpPr/>
          <p:nvPr/>
        </p:nvSpPr>
        <p:spPr>
          <a:xfrm>
            <a:off x="812800" y="3804921"/>
            <a:ext cx="3924300"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5B6"/>
                </a:solidFill>
                <a:latin typeface="Inter" pitchFamily="34" charset="0"/>
                <a:ea typeface="Inter" pitchFamily="34" charset="-122"/>
                <a:cs typeface="Inter" pitchFamily="34" charset="-120"/>
              </a:rPr>
              <a:t>Cowork gained a built-in browser. One slide in this very deck was already out of date — a few hours after I wrote it.</a:t>
            </a:r>
            <a:endParaRPr lang="en-US" sz="1500" dirty="0"/>
          </a:p>
        </p:txBody>
      </p:sp>
      <p:sp>
        <p:nvSpPr>
          <p:cNvPr id="5" name="Text 3"/>
          <p:cNvSpPr/>
          <p:nvPr/>
        </p:nvSpPr>
        <p:spPr>
          <a:xfrm>
            <a:off x="812800" y="4808221"/>
            <a:ext cx="2667000" cy="358140"/>
          </a:xfrm>
          <a:prstGeom prst="roundRect">
            <a:avLst>
              <a:gd name="adj" fmla="val 50000"/>
            </a:avLst>
          </a:prstGeom>
          <a:solidFill>
            <a:srgbClr val="E8896D"/>
          </a:solidFill>
          <a:ln/>
        </p:spPr>
        <p:txBody>
          <a:bodyPr wrap="square" lIns="64519" tIns="11052" rIns="64519" bIns="0" rtlCol="0" anchor="t">
            <a:normAutofit/>
          </a:bodyPr>
          <a:lstStyle/>
          <a:p>
            <a:pPr algn="ctr" indent="0" marL="0">
              <a:lnSpc>
                <a:spcPts val="1820"/>
              </a:lnSpc>
              <a:buNone/>
            </a:pPr>
            <a:r>
              <a:rPr lang="en-US" sz="1300" b="1" dirty="0">
                <a:solidFill>
                  <a:srgbClr val="1F1D1A"/>
                </a:solidFill>
                <a:latin typeface="Inter" pitchFamily="34" charset="0"/>
                <a:ea typeface="Inter" pitchFamily="34" charset="-122"/>
                <a:cs typeface="Inter" pitchFamily="34" charset="-120"/>
              </a:rPr>
              <a:t>Sun 4 Oct 2026 · 6:13 pm</a:t>
            </a:r>
            <a:endParaRPr lang="en-US" sz="1300" dirty="0"/>
          </a:p>
        </p:txBody>
      </p:sp>
      <p:sp>
        <p:nvSpPr>
          <p:cNvPr id="6" name="Shape 4"/>
          <p:cNvSpPr/>
          <p:nvPr/>
        </p:nvSpPr>
        <p:spPr>
          <a:xfrm>
            <a:off x="5080000" y="1727200"/>
            <a:ext cx="6299200" cy="3403600"/>
          </a:xfrm>
          <a:prstGeom prst="roundRect">
            <a:avLst>
              <a:gd name="adj" fmla="val 2985"/>
            </a:avLst>
          </a:prstGeom>
          <a:solidFill>
            <a:srgbClr val="181715"/>
          </a:solidFill>
          <a:ln/>
        </p:spPr>
      </p:sp>
      <p:pic>
        <p:nvPicPr>
          <p:cNvPr id="7" name="Image 0" descr="Pop-up in Cowork: Cowork now has a built-in browser. Claude can open websites, read pages, and fill forms right here, next to your task.">    </p:cNvPr>
          <p:cNvPicPr>
            <a:picLocks noChangeAspect="1"/>
          </p:cNvPicPr>
          <p:nvPr/>
        </p:nvPicPr>
        <p:blipFill>
          <a:blip r:embed="rId1"/>
          <a:srcRect l="0" r="0" t="-65" b="-65"/>
          <a:stretch/>
        </p:blipFill>
        <p:spPr>
          <a:xfrm>
            <a:off x="5080000" y="1727200"/>
            <a:ext cx="6299200" cy="3403600"/>
          </a:xfrm>
          <a:prstGeom prst="roundRect">
            <a:avLst>
              <a:gd name="adj" fmla="val 2985"/>
            </a:avLst>
          </a:prstGeom>
        </p:spPr>
      </p:pic>
      <p:sp>
        <p:nvSpPr>
          <p:cNvPr id="8" name="Text 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9 / 59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1283971"/>
            <a:ext cx="5441696"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AND THIS IS CHANGING RIGHT NOW</a:t>
            </a:r>
            <a:endParaRPr lang="en-US" sz="1200" dirty="0"/>
          </a:p>
        </p:txBody>
      </p:sp>
      <p:sp>
        <p:nvSpPr>
          <p:cNvPr id="3" name="Text 1"/>
          <p:cNvSpPr/>
          <p:nvPr>
            <p:ph type="title"/>
          </p:nvPr>
        </p:nvSpPr>
        <p:spPr>
          <a:xfrm>
            <a:off x="812800" y="1675129"/>
            <a:ext cx="5441696" cy="1785620"/>
          </a:xfrm>
          <a:prstGeom prst="rect">
            <a:avLst/>
          </a:prstGeom>
          <a:noFill/>
          <a:ln/>
        </p:spPr>
        <p:txBody>
          <a:bodyPr wrap="square" lIns="0" tIns="0" rIns="0" bIns="0" rtlCol="0" anchor="t">
            <a:normAutofit/>
          </a:bodyPr>
          <a:lstStyle/>
          <a:p>
            <a:pPr algn="l" indent="0" marL="0">
              <a:lnSpc>
                <a:spcPts val="4620"/>
              </a:lnSpc>
              <a:buNone/>
            </a:pPr>
            <a:r>
              <a:rPr lang="en-US" sz="4400" b="0" i="0" dirty="0">
                <a:solidFill>
                  <a:srgbClr val="F6F1E9"/>
                </a:solidFill>
                <a:latin typeface="Fraunces" pitchFamily="18" charset="0"/>
                <a:ea typeface="Fraunces" pitchFamily="18" charset="-122"/>
                <a:cs typeface="Fraunces" pitchFamily="18" charset="-120"/>
              </a:rPr>
              <a:t>Chat and Cowork are becoming one box.</a:t>
            </a:r>
            <a:endParaRPr lang="en-US" sz="4400" dirty="0"/>
          </a:p>
        </p:txBody>
      </p:sp>
      <p:sp>
        <p:nvSpPr>
          <p:cNvPr id="4" name="Text 2"/>
          <p:cNvSpPr/>
          <p:nvPr/>
        </p:nvSpPr>
        <p:spPr>
          <a:xfrm>
            <a:off x="812800" y="3613150"/>
            <a:ext cx="5441696"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FC5B6"/>
                </a:solidFill>
                <a:latin typeface="Inter" pitchFamily="34" charset="0"/>
                <a:ea typeface="Inter" pitchFamily="34" charset="-122"/>
                <a:cs typeface="Inter" pitchFamily="34" charset="-120"/>
              </a:rPr>
              <a:t>Announced 16 September 2026. Rolling out to Pro and Max first — on web, desktop and mobile — with other plans to follow. Once an account switches, it can’t switch back.</a:t>
            </a:r>
            <a:endParaRPr lang="en-US" sz="1400" dirty="0"/>
          </a:p>
        </p:txBody>
      </p:sp>
      <p:sp>
        <p:nvSpPr>
          <p:cNvPr id="5" name="Shape 3"/>
          <p:cNvSpPr/>
          <p:nvPr/>
        </p:nvSpPr>
        <p:spPr>
          <a:xfrm>
            <a:off x="812800" y="4537708"/>
            <a:ext cx="5283200" cy="1036320"/>
          </a:xfrm>
          <a:prstGeom prst="roundRect">
            <a:avLst>
              <a:gd name="adj" fmla="val 9804"/>
            </a:avLst>
          </a:prstGeom>
          <a:solidFill>
            <a:srgbClr val="E8896D"/>
          </a:solidFill>
          <a:ln/>
        </p:spPr>
      </p:sp>
      <p:sp>
        <p:nvSpPr>
          <p:cNvPr id="6" name="Text 4"/>
          <p:cNvSpPr/>
          <p:nvPr/>
        </p:nvSpPr>
        <p:spPr>
          <a:xfrm>
            <a:off x="1016000" y="4690108"/>
            <a:ext cx="5023104"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1D1A"/>
                </a:solidFill>
                <a:latin typeface="Inter" pitchFamily="34" charset="0"/>
                <a:ea typeface="Inter" pitchFamily="34" charset="-122"/>
                <a:cs typeface="Inter" pitchFamily="34" charset="-120"/>
              </a:rPr>
              <a:t>FOR TODAY</a:t>
            </a:r>
            <a:endParaRPr lang="en-US" sz="1200" dirty="0"/>
          </a:p>
        </p:txBody>
      </p:sp>
      <p:sp>
        <p:nvSpPr>
          <p:cNvPr id="7" name="Text 5"/>
          <p:cNvSpPr/>
          <p:nvPr/>
        </p:nvSpPr>
        <p:spPr>
          <a:xfrm>
            <a:off x="1016000" y="4941571"/>
            <a:ext cx="5023104" cy="50546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F1D1A"/>
                </a:solidFill>
                <a:latin typeface="Inter" pitchFamily="34" charset="0"/>
                <a:ea typeface="Inter" pitchFamily="34" charset="-122"/>
                <a:cs typeface="Inter" pitchFamily="34" charset="-120"/>
              </a:rPr>
              <a:t>No toggle in your app? You have the new version. Just ask — Claude decides whether to answer or start a task.</a:t>
            </a:r>
            <a:endParaRPr lang="en-US" sz="1400" dirty="0"/>
          </a:p>
        </p:txBody>
      </p:sp>
      <p:sp>
        <p:nvSpPr>
          <p:cNvPr id="8" name="Text 6"/>
          <p:cNvSpPr/>
          <p:nvPr/>
        </p:nvSpPr>
        <p:spPr>
          <a:xfrm>
            <a:off x="6553200" y="1637029"/>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E8896D"/>
                </a:solidFill>
                <a:latin typeface="Inter" pitchFamily="34" charset="0"/>
                <a:ea typeface="Inter" pitchFamily="34" charset="-122"/>
                <a:cs typeface="Inter" pitchFamily="34" charset="-120"/>
              </a:rPr>
              <a:t>WHAT I STILL SEE (4 OCT)</a:t>
            </a:r>
            <a:endParaRPr lang="en-US" sz="1200" dirty="0"/>
          </a:p>
        </p:txBody>
      </p:sp>
      <p:sp>
        <p:nvSpPr>
          <p:cNvPr id="9" name="Shape 7"/>
          <p:cNvSpPr/>
          <p:nvPr/>
        </p:nvSpPr>
        <p:spPr>
          <a:xfrm>
            <a:off x="6553200" y="1951992"/>
            <a:ext cx="4826000" cy="1676400"/>
          </a:xfrm>
          <a:prstGeom prst="roundRect">
            <a:avLst>
              <a:gd name="adj" fmla="val 6061"/>
            </a:avLst>
          </a:prstGeom>
          <a:solidFill>
            <a:srgbClr val="181715"/>
          </a:solidFill>
          <a:ln/>
        </p:spPr>
      </p:sp>
      <p:pic>
        <p:nvPicPr>
          <p:cNvPr id="10" name="Image 0" descr="Message box with separate Chat and Cowork buttons">    </p:cNvPr>
          <p:cNvPicPr>
            <a:picLocks noChangeAspect="1"/>
          </p:cNvPicPr>
          <p:nvPr/>
        </p:nvPicPr>
        <p:blipFill>
          <a:blip r:embed="rId1"/>
          <a:srcRect l="0" r="0" t="-18" b="-18"/>
          <a:stretch/>
        </p:blipFill>
        <p:spPr>
          <a:xfrm>
            <a:off x="6553200" y="1951992"/>
            <a:ext cx="4826000" cy="1676400"/>
          </a:xfrm>
          <a:prstGeom prst="roundRect">
            <a:avLst>
              <a:gd name="adj" fmla="val 6061"/>
            </a:avLst>
          </a:prstGeom>
        </p:spPr>
      </p:pic>
      <p:sp>
        <p:nvSpPr>
          <p:cNvPr id="11" name="Text 8"/>
          <p:cNvSpPr/>
          <p:nvPr/>
        </p:nvSpPr>
        <p:spPr>
          <a:xfrm>
            <a:off x="6553200" y="3729992"/>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E8896D"/>
                </a:solidFill>
                <a:latin typeface="Inter" pitchFamily="34" charset="0"/>
                <a:ea typeface="Inter" pitchFamily="34" charset="-122"/>
                <a:cs typeface="Inter" pitchFamily="34" charset="-120"/>
              </a:rPr>
              <a:t>WHAT MANY OF YOU MAY SEE</a:t>
            </a:r>
            <a:endParaRPr lang="en-US" sz="1200" dirty="0"/>
          </a:p>
        </p:txBody>
      </p:sp>
      <p:sp>
        <p:nvSpPr>
          <p:cNvPr id="12" name="Shape 9"/>
          <p:cNvSpPr/>
          <p:nvPr/>
        </p:nvSpPr>
        <p:spPr>
          <a:xfrm>
            <a:off x="6553200" y="4044950"/>
            <a:ext cx="4826000" cy="1176020"/>
          </a:xfrm>
          <a:prstGeom prst="roundRect">
            <a:avLst>
              <a:gd name="adj" fmla="val 8639"/>
            </a:avLst>
          </a:prstGeom>
          <a:solidFill>
            <a:srgbClr val="2D2A26"/>
          </a:solidFill>
          <a:ln/>
        </p:spPr>
      </p:sp>
      <p:sp>
        <p:nvSpPr>
          <p:cNvPr id="13" name="Text 10"/>
          <p:cNvSpPr/>
          <p:nvPr/>
        </p:nvSpPr>
        <p:spPr>
          <a:xfrm>
            <a:off x="6756400" y="4248150"/>
            <a:ext cx="455218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F1E9"/>
                </a:solidFill>
                <a:latin typeface="Inter" pitchFamily="34" charset="0"/>
                <a:ea typeface="Inter" pitchFamily="34" charset="-122"/>
                <a:cs typeface="Inter" pitchFamily="34" charset="-120"/>
              </a:rPr>
              <a:t>One message box. No Chat / Cowork buttons.</a:t>
            </a:r>
            <a:endParaRPr lang="en-US" sz="1500" dirty="0"/>
          </a:p>
        </p:txBody>
      </p:sp>
      <p:sp>
        <p:nvSpPr>
          <p:cNvPr id="14" name="Text 11"/>
          <p:cNvSpPr/>
          <p:nvPr/>
        </p:nvSpPr>
        <p:spPr>
          <a:xfrm>
            <a:off x="6756400" y="4591050"/>
            <a:ext cx="4552188"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FC5B6"/>
                </a:solidFill>
                <a:latin typeface="Inter" pitchFamily="34" charset="0"/>
                <a:ea typeface="Inter" pitchFamily="34" charset="-122"/>
                <a:cs typeface="Inter" pitchFamily="34" charset="-120"/>
              </a:rPr>
              <a:t>Work on local folders, the built-in browser and computer use still go through the desktop app.</a:t>
            </a:r>
            <a:endParaRPr lang="en-US" sz="1200" dirty="0"/>
          </a:p>
        </p:txBody>
      </p:sp>
      <p:sp>
        <p:nvSpPr>
          <p:cNvPr id="15" name="Text 12"/>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10 / 59</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4466"/>
        </a:solidFill>
      </p:bgPr>
    </p:bg>
    <p:spTree>
      <p:nvGrpSpPr>
        <p:cNvPr id="1" name=""/>
        <p:cNvGrpSpPr/>
        <p:nvPr/>
      </p:nvGrpSpPr>
      <p:grpSpPr>
        <a:xfrm>
          <a:off x="0" y="0"/>
          <a:ext cx="0" cy="0"/>
          <a:chOff x="0" y="0"/>
          <a:chExt cx="0" cy="0"/>
        </a:xfrm>
      </p:grpSpPr>
      <p:sp>
        <p:nvSpPr>
          <p:cNvPr id="2" name="Text 0"/>
          <p:cNvSpPr/>
          <p:nvPr/>
        </p:nvSpPr>
        <p:spPr>
          <a:xfrm>
            <a:off x="812800" y="1565275"/>
            <a:ext cx="2724256" cy="314960"/>
          </a:xfrm>
          <a:prstGeom prst="roundRect">
            <a:avLst>
              <a:gd name="adj" fmla="val 50000"/>
            </a:avLst>
          </a:prstGeom>
          <a:solidFill>
            <a:srgbClr val="F2B880"/>
          </a:solidFill>
          <a:ln/>
        </p:spPr>
        <p:txBody>
          <a:bodyPr wrap="none" lIns="0" tIns="0" rIns="0" bIns="0" rtlCol="0" anchor="ctr">
            <a:normAutofit/>
          </a:bodyPr>
          <a:lstStyle/>
          <a:p>
            <a:pPr algn="ctr" indent="0" marL="0">
              <a:lnSpc>
                <a:spcPts val="1680"/>
              </a:lnSpc>
              <a:buNone/>
            </a:pPr>
            <a:r>
              <a:rPr lang="en-US" sz="1200" b="1" spc="100" kern="0" dirty="0">
                <a:solidFill>
                  <a:srgbClr val="1F1D1A"/>
                </a:solidFill>
                <a:latin typeface="Inter" pitchFamily="34" charset="0"/>
                <a:ea typeface="Inter" pitchFamily="34" charset="-122"/>
                <a:cs typeface="Inter" pitchFamily="34" charset="-120"/>
              </a:rPr>
              <a:t>CHECKPOINT 2 · 3 MINUTES</a:t>
            </a:r>
            <a:endParaRPr lang="en-US" sz="1200" dirty="0"/>
          </a:p>
        </p:txBody>
      </p:sp>
      <p:sp>
        <p:nvSpPr>
          <p:cNvPr id="3" name="Text 1"/>
          <p:cNvSpPr/>
          <p:nvPr>
            <p:ph type="title"/>
          </p:nvPr>
        </p:nvSpPr>
        <p:spPr>
          <a:xfrm>
            <a:off x="812800" y="2108833"/>
            <a:ext cx="6200394"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F6F1E9"/>
                </a:solidFill>
                <a:latin typeface="Fraunces" pitchFamily="18" charset="0"/>
                <a:ea typeface="Fraunces" pitchFamily="18" charset="-122"/>
                <a:cs typeface="Fraunces" pitchFamily="18" charset="-120"/>
              </a:rPr>
              <a:t>True, half-true, or false?</a:t>
            </a:r>
            <a:endParaRPr lang="en-US" sz="3200" dirty="0"/>
          </a:p>
        </p:txBody>
      </p:sp>
      <p:sp>
        <p:nvSpPr>
          <p:cNvPr id="4" name="Text 2"/>
          <p:cNvSpPr/>
          <p:nvPr/>
        </p:nvSpPr>
        <p:spPr>
          <a:xfrm>
            <a:off x="812800" y="2784475"/>
            <a:ext cx="6200394" cy="5943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1E9"/>
                </a:solidFill>
                <a:latin typeface="Inter" pitchFamily="34" charset="0"/>
                <a:ea typeface="Inter" pitchFamily="34" charset="-122"/>
                <a:cs typeface="Inter" pitchFamily="34" charset="-120"/>
              </a:rPr>
              <a:t>Pick one card on the right and defend your verdict in a sentence. Three to argue about:</a:t>
            </a:r>
            <a:endParaRPr lang="en-US" sz="1600" dirty="0"/>
          </a:p>
        </p:txBody>
      </p:sp>
      <p:sp>
        <p:nvSpPr>
          <p:cNvPr id="5" name="Shape 3"/>
          <p:cNvSpPr/>
          <p:nvPr/>
        </p:nvSpPr>
        <p:spPr>
          <a:xfrm>
            <a:off x="812800" y="4044312"/>
            <a:ext cx="6019800" cy="0"/>
          </a:xfrm>
          <a:prstGeom prst="line">
            <a:avLst/>
          </a:prstGeom>
          <a:noFill/>
          <a:ln w="12700">
            <a:solidFill>
              <a:srgbClr val="5D7FA3"/>
            </a:solidFill>
            <a:prstDash val="dash"/>
          </a:ln>
        </p:spPr>
      </p:sp>
      <p:sp>
        <p:nvSpPr>
          <p:cNvPr id="6" name="Text 4"/>
          <p:cNvSpPr/>
          <p:nvPr/>
        </p:nvSpPr>
        <p:spPr>
          <a:xfrm>
            <a:off x="812800" y="3582033"/>
            <a:ext cx="164677"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1</a:t>
            </a:r>
            <a:endParaRPr lang="en-US" sz="2000" dirty="0"/>
          </a:p>
        </p:txBody>
      </p:sp>
      <p:sp>
        <p:nvSpPr>
          <p:cNvPr id="7" name="Text 5"/>
          <p:cNvSpPr/>
          <p:nvPr/>
        </p:nvSpPr>
        <p:spPr>
          <a:xfrm>
            <a:off x="1079077" y="3662995"/>
            <a:ext cx="5114163"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FC5B6"/>
                </a:solidFill>
                <a:latin typeface="Inter" pitchFamily="34" charset="0"/>
                <a:ea typeface="Inter" pitchFamily="34" charset="-122"/>
                <a:cs typeface="Inter" pitchFamily="34" charset="-120"/>
              </a:rPr>
              <a:t>Does a bigger context window stop hallucinations?</a:t>
            </a:r>
            <a:endParaRPr lang="en-US" sz="1400" dirty="0"/>
          </a:p>
        </p:txBody>
      </p:sp>
      <p:sp>
        <p:nvSpPr>
          <p:cNvPr id="8" name="Shape 6"/>
          <p:cNvSpPr/>
          <p:nvPr/>
        </p:nvSpPr>
        <p:spPr>
          <a:xfrm>
            <a:off x="812800" y="4665347"/>
            <a:ext cx="6019800" cy="0"/>
          </a:xfrm>
          <a:prstGeom prst="line">
            <a:avLst/>
          </a:prstGeom>
          <a:noFill/>
          <a:ln w="12700">
            <a:solidFill>
              <a:srgbClr val="5D7FA3"/>
            </a:solidFill>
            <a:prstDash val="dash"/>
          </a:ln>
        </p:spPr>
      </p:sp>
      <p:sp>
        <p:nvSpPr>
          <p:cNvPr id="9" name="Text 7"/>
          <p:cNvSpPr/>
          <p:nvPr/>
        </p:nvSpPr>
        <p:spPr>
          <a:xfrm>
            <a:off x="812800" y="4203067"/>
            <a:ext cx="201718"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2</a:t>
            </a:r>
            <a:endParaRPr lang="en-US" sz="2000" dirty="0"/>
          </a:p>
        </p:txBody>
      </p:sp>
      <p:sp>
        <p:nvSpPr>
          <p:cNvPr id="10" name="Text 8"/>
          <p:cNvSpPr/>
          <p:nvPr/>
        </p:nvSpPr>
        <p:spPr>
          <a:xfrm>
            <a:off x="1116118" y="4284030"/>
            <a:ext cx="2930525"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FC5B6"/>
                </a:solidFill>
                <a:latin typeface="Inter" pitchFamily="34" charset="0"/>
                <a:ea typeface="Inter" pitchFamily="34" charset="-122"/>
                <a:cs typeface="Inter" pitchFamily="34" charset="-120"/>
              </a:rPr>
              <a:t>What is a skill, mechanically?</a:t>
            </a:r>
            <a:endParaRPr lang="en-US" sz="1400" dirty="0"/>
          </a:p>
        </p:txBody>
      </p:sp>
      <p:sp>
        <p:nvSpPr>
          <p:cNvPr id="11" name="Shape 9"/>
          <p:cNvSpPr/>
          <p:nvPr/>
        </p:nvSpPr>
        <p:spPr>
          <a:xfrm>
            <a:off x="812800" y="5286376"/>
            <a:ext cx="6019800" cy="0"/>
          </a:xfrm>
          <a:prstGeom prst="line">
            <a:avLst/>
          </a:prstGeom>
          <a:noFill/>
          <a:ln w="12700">
            <a:solidFill>
              <a:srgbClr val="5D7FA3"/>
            </a:solidFill>
            <a:prstDash val="dash"/>
          </a:ln>
        </p:spPr>
      </p:sp>
      <p:sp>
        <p:nvSpPr>
          <p:cNvPr id="12" name="Text 10"/>
          <p:cNvSpPr/>
          <p:nvPr/>
        </p:nvSpPr>
        <p:spPr>
          <a:xfrm>
            <a:off x="812800" y="4824096"/>
            <a:ext cx="187748"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F2B880"/>
                </a:solidFill>
                <a:latin typeface="Fraunces" pitchFamily="18" charset="0"/>
                <a:ea typeface="Fraunces" pitchFamily="18" charset="-122"/>
                <a:cs typeface="Fraunces" pitchFamily="18" charset="-120"/>
              </a:rPr>
              <a:t>3</a:t>
            </a:r>
            <a:endParaRPr lang="en-US" sz="2000" dirty="0"/>
          </a:p>
        </p:txBody>
      </p:sp>
      <p:sp>
        <p:nvSpPr>
          <p:cNvPr id="13" name="Text 11"/>
          <p:cNvSpPr/>
          <p:nvPr/>
        </p:nvSpPr>
        <p:spPr>
          <a:xfrm>
            <a:off x="1102148" y="4905059"/>
            <a:ext cx="5189220"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FC5B6"/>
                </a:solidFill>
                <a:latin typeface="Inter" pitchFamily="34" charset="0"/>
                <a:ea typeface="Inter" pitchFamily="34" charset="-122"/>
                <a:cs typeface="Inter" pitchFamily="34" charset="-120"/>
              </a:rPr>
              <a:t>Where do “global instructions” live in Claude Code?</a:t>
            </a:r>
            <a:endParaRPr lang="en-US" sz="1400" dirty="0"/>
          </a:p>
        </p:txBody>
      </p:sp>
      <p:sp>
        <p:nvSpPr>
          <p:cNvPr id="14" name="Shape 12"/>
          <p:cNvSpPr/>
          <p:nvPr/>
        </p:nvSpPr>
        <p:spPr>
          <a:xfrm>
            <a:off x="7442200" y="812800"/>
            <a:ext cx="3937000" cy="5232400"/>
          </a:xfrm>
          <a:prstGeom prst="roundRect">
            <a:avLst>
              <a:gd name="adj" fmla="val 2581"/>
            </a:avLst>
          </a:prstGeom>
          <a:solidFill>
            <a:srgbClr val="F6F1E9"/>
          </a:solidFill>
          <a:ln/>
        </p:spPr>
      </p:sp>
      <p:pic>
        <p:nvPicPr>
          <p:cNvPr id="15" name="Image 0" descr="Context System panel from the infographic: Skills, AskUserQuestion, 1M Token Window, Global Instructions">    </p:cNvPr>
          <p:cNvPicPr>
            <a:picLocks noChangeAspect="1"/>
          </p:cNvPicPr>
          <p:nvPr/>
        </p:nvPicPr>
        <p:blipFill>
          <a:blip r:embed="rId1"/>
          <a:srcRect l="-120" r="-120" t="0" b="0"/>
          <a:stretch/>
        </p:blipFill>
        <p:spPr>
          <a:xfrm>
            <a:off x="7442200" y="812800"/>
            <a:ext cx="3937000" cy="5232400"/>
          </a:xfrm>
          <a:prstGeom prst="roundRect">
            <a:avLst>
              <a:gd name="adj" fmla="val 2581"/>
            </a:avLst>
          </a:prstGeom>
        </p:spPr>
      </p:pic>
      <p:sp>
        <p:nvSpPr>
          <p:cNvPr id="16" name="Text 13"/>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11 / 59</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2638108"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2 · ANSWERS</a:t>
            </a:r>
            <a:endParaRPr lang="en-US" sz="1200" dirty="0"/>
          </a:p>
        </p:txBody>
      </p:sp>
      <p:sp>
        <p:nvSpPr>
          <p:cNvPr id="3" name="Text 1"/>
          <p:cNvSpPr/>
          <p:nvPr>
            <p:ph type="title"/>
          </p:nvPr>
        </p:nvSpPr>
        <p:spPr>
          <a:xfrm>
            <a:off x="812800" y="1229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Context is engineered, not given</a:t>
            </a:r>
            <a:endParaRPr lang="en-US" sz="3200" dirty="0"/>
          </a:p>
        </p:txBody>
      </p:sp>
      <p:sp>
        <p:nvSpPr>
          <p:cNvPr id="4" name="Shape 2"/>
          <p:cNvSpPr/>
          <p:nvPr/>
        </p:nvSpPr>
        <p:spPr>
          <a:xfrm>
            <a:off x="812800" y="2332354"/>
            <a:ext cx="3420533" cy="2152650"/>
          </a:xfrm>
          <a:prstGeom prst="roundRect">
            <a:avLst>
              <a:gd name="adj" fmla="val 3540"/>
            </a:avLst>
          </a:prstGeom>
          <a:solidFill>
            <a:srgbClr val="F6F1E9"/>
          </a:solidFill>
          <a:ln/>
        </p:spPr>
      </p:sp>
      <p:sp>
        <p:nvSpPr>
          <p:cNvPr id="5" name="Shape 3"/>
          <p:cNvSpPr/>
          <p:nvPr/>
        </p:nvSpPr>
        <p:spPr>
          <a:xfrm>
            <a:off x="812800" y="2332354"/>
            <a:ext cx="3420533" cy="2152650"/>
          </a:xfrm>
          <a:custGeom>
            <a:avLst/>
            <a:gdLst/>
            <a:ahLst/>
            <a:cxnLst/>
            <a:rect l="l" t="t" r="r" b="b"/>
            <a:pathLst>
              <a:path w="3420533" h="2152650">
                <a:moveTo>
                  <a:pt x="76200" y="2152650"/>
                </a:moveTo>
                <a:lnTo>
                  <a:pt x="76200" y="2152650"/>
                </a:lnTo>
                <a:arcTo hR="76200" wR="76200" stAng="5400000" swAng="5400000"/>
                <a:lnTo>
                  <a:pt x="0" y="76200"/>
                </a:lnTo>
                <a:arcTo hR="76200" wR="76200" stAng="10800000" swAng="5400000"/>
                <a:lnTo>
                  <a:pt x="76200" y="0"/>
                </a:lnTo>
                <a:arcTo hR="76200" wR="25400" stAng="16200000" swAng="-5400000"/>
                <a:lnTo>
                  <a:pt x="50800" y="2076450"/>
                </a:lnTo>
                <a:arcTo hR="76200" wR="25400" stAng="10800000" swAng="-5400000"/>
                <a:close/>
              </a:path>
            </a:pathLst>
          </a:custGeom>
          <a:solidFill>
            <a:srgbClr val="1F4466"/>
          </a:solidFill>
          <a:ln/>
        </p:spPr>
      </p:sp>
      <p:sp>
        <p:nvSpPr>
          <p:cNvPr id="6" name="Text 4"/>
          <p:cNvSpPr/>
          <p:nvPr/>
        </p:nvSpPr>
        <p:spPr>
          <a:xfrm>
            <a:off x="1090930" y="2510154"/>
            <a:ext cx="3001217"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5F574D"/>
                </a:solidFill>
                <a:latin typeface="Inter" pitchFamily="34" charset="0"/>
                <a:ea typeface="Inter" pitchFamily="34" charset="-122"/>
                <a:cs typeface="Inter" pitchFamily="34" charset="-120"/>
              </a:rPr>
              <a:t>Does a bigger context window stop hallucinations?</a:t>
            </a:r>
            <a:endParaRPr lang="en-US" sz="1300" dirty="0"/>
          </a:p>
        </p:txBody>
      </p:sp>
      <p:sp>
        <p:nvSpPr>
          <p:cNvPr id="7" name="Text 5"/>
          <p:cNvSpPr/>
          <p:nvPr/>
        </p:nvSpPr>
        <p:spPr>
          <a:xfrm>
            <a:off x="1090930" y="3032125"/>
            <a:ext cx="3001217"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False</a:t>
            </a:r>
            <a:endParaRPr lang="en-US" sz="1800" dirty="0"/>
          </a:p>
        </p:txBody>
      </p:sp>
      <p:sp>
        <p:nvSpPr>
          <p:cNvPr id="8" name="Text 6"/>
          <p:cNvSpPr/>
          <p:nvPr/>
        </p:nvSpPr>
        <p:spPr>
          <a:xfrm>
            <a:off x="1090930" y="3382646"/>
            <a:ext cx="3001217"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 window is how much it can see, not whether it is right. Reliability comes from checks: tests, symbolic verification, confirmed citations.</a:t>
            </a:r>
            <a:endParaRPr lang="en-US" sz="1300" dirty="0"/>
          </a:p>
        </p:txBody>
      </p:sp>
      <p:sp>
        <p:nvSpPr>
          <p:cNvPr id="9" name="Shape 7"/>
          <p:cNvSpPr/>
          <p:nvPr/>
        </p:nvSpPr>
        <p:spPr>
          <a:xfrm>
            <a:off x="4385733" y="2332354"/>
            <a:ext cx="3420533" cy="2152650"/>
          </a:xfrm>
          <a:prstGeom prst="roundRect">
            <a:avLst>
              <a:gd name="adj" fmla="val 3540"/>
            </a:avLst>
          </a:prstGeom>
          <a:solidFill>
            <a:srgbClr val="F6F1E9"/>
          </a:solidFill>
          <a:ln/>
        </p:spPr>
      </p:sp>
      <p:sp>
        <p:nvSpPr>
          <p:cNvPr id="10" name="Shape 8"/>
          <p:cNvSpPr/>
          <p:nvPr/>
        </p:nvSpPr>
        <p:spPr>
          <a:xfrm>
            <a:off x="4385733" y="2332354"/>
            <a:ext cx="3420533" cy="2152650"/>
          </a:xfrm>
          <a:custGeom>
            <a:avLst/>
            <a:gdLst/>
            <a:ahLst/>
            <a:cxnLst/>
            <a:rect l="l" t="t" r="r" b="b"/>
            <a:pathLst>
              <a:path w="3420533" h="2152650">
                <a:moveTo>
                  <a:pt x="76200" y="2152650"/>
                </a:moveTo>
                <a:lnTo>
                  <a:pt x="76200" y="2152650"/>
                </a:lnTo>
                <a:arcTo hR="76200" wR="76200" stAng="5400000" swAng="5400000"/>
                <a:lnTo>
                  <a:pt x="0" y="76200"/>
                </a:lnTo>
                <a:arcTo hR="76200" wR="76200" stAng="10800000" swAng="5400000"/>
                <a:lnTo>
                  <a:pt x="76200" y="0"/>
                </a:lnTo>
                <a:arcTo hR="76200" wR="25400" stAng="16200000" swAng="-5400000"/>
                <a:lnTo>
                  <a:pt x="50800" y="2076450"/>
                </a:lnTo>
                <a:arcTo hR="76200" wR="25400" stAng="10800000" swAng="-5400000"/>
                <a:close/>
              </a:path>
            </a:pathLst>
          </a:custGeom>
          <a:solidFill>
            <a:srgbClr val="1F4466"/>
          </a:solidFill>
          <a:ln/>
        </p:spPr>
      </p:sp>
      <p:sp>
        <p:nvSpPr>
          <p:cNvPr id="11" name="Text 9"/>
          <p:cNvSpPr/>
          <p:nvPr/>
        </p:nvSpPr>
        <p:spPr>
          <a:xfrm>
            <a:off x="4663863" y="2510154"/>
            <a:ext cx="3001217"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5F574D"/>
                </a:solidFill>
                <a:latin typeface="Inter" pitchFamily="34" charset="0"/>
                <a:ea typeface="Inter" pitchFamily="34" charset="-122"/>
                <a:cs typeface="Inter" pitchFamily="34" charset="-120"/>
              </a:rPr>
              <a:t>What is a skill, mechanically?</a:t>
            </a:r>
            <a:endParaRPr lang="en-US" sz="1300" dirty="0"/>
          </a:p>
        </p:txBody>
      </p:sp>
      <p:sp>
        <p:nvSpPr>
          <p:cNvPr id="12" name="Text 10"/>
          <p:cNvSpPr/>
          <p:nvPr/>
        </p:nvSpPr>
        <p:spPr>
          <a:xfrm>
            <a:off x="4663863" y="2809242"/>
            <a:ext cx="3001217"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A folder of instructions</a:t>
            </a:r>
            <a:endParaRPr lang="en-US" sz="1800" dirty="0"/>
          </a:p>
        </p:txBody>
      </p:sp>
      <p:sp>
        <p:nvSpPr>
          <p:cNvPr id="13" name="Text 11"/>
          <p:cNvSpPr/>
          <p:nvPr/>
        </p:nvSpPr>
        <p:spPr>
          <a:xfrm>
            <a:off x="4663863" y="3159758"/>
            <a:ext cx="3001217"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 SKILL.md plus optional scripts and examples. Only a short description sits in context; the rest loads when a task matches.</a:t>
            </a:r>
            <a:endParaRPr lang="en-US" sz="1300" dirty="0"/>
          </a:p>
        </p:txBody>
      </p:sp>
      <p:sp>
        <p:nvSpPr>
          <p:cNvPr id="14" name="Shape 12"/>
          <p:cNvSpPr/>
          <p:nvPr/>
        </p:nvSpPr>
        <p:spPr>
          <a:xfrm>
            <a:off x="7958667" y="2332354"/>
            <a:ext cx="3420533" cy="2152650"/>
          </a:xfrm>
          <a:prstGeom prst="roundRect">
            <a:avLst>
              <a:gd name="adj" fmla="val 3540"/>
            </a:avLst>
          </a:prstGeom>
          <a:solidFill>
            <a:srgbClr val="F6F1E9"/>
          </a:solidFill>
          <a:ln/>
        </p:spPr>
      </p:sp>
      <p:sp>
        <p:nvSpPr>
          <p:cNvPr id="15" name="Shape 13"/>
          <p:cNvSpPr/>
          <p:nvPr/>
        </p:nvSpPr>
        <p:spPr>
          <a:xfrm>
            <a:off x="7958667" y="2332354"/>
            <a:ext cx="3420533" cy="2152650"/>
          </a:xfrm>
          <a:custGeom>
            <a:avLst/>
            <a:gdLst/>
            <a:ahLst/>
            <a:cxnLst/>
            <a:rect l="l" t="t" r="r" b="b"/>
            <a:pathLst>
              <a:path w="3420533" h="2152650">
                <a:moveTo>
                  <a:pt x="76200" y="2152650"/>
                </a:moveTo>
                <a:lnTo>
                  <a:pt x="76200" y="2152650"/>
                </a:lnTo>
                <a:arcTo hR="76200" wR="76200" stAng="5400000" swAng="5400000"/>
                <a:lnTo>
                  <a:pt x="0" y="76200"/>
                </a:lnTo>
                <a:arcTo hR="76200" wR="76200" stAng="10800000" swAng="5400000"/>
                <a:lnTo>
                  <a:pt x="76200" y="0"/>
                </a:lnTo>
                <a:arcTo hR="76200" wR="25400" stAng="16200000" swAng="-5400000"/>
                <a:lnTo>
                  <a:pt x="50800" y="2076450"/>
                </a:lnTo>
                <a:arcTo hR="76200" wR="25400" stAng="10800000" swAng="-5400000"/>
                <a:close/>
              </a:path>
            </a:pathLst>
          </a:custGeom>
          <a:solidFill>
            <a:srgbClr val="1F4466"/>
          </a:solidFill>
          <a:ln/>
        </p:spPr>
      </p:sp>
      <p:sp>
        <p:nvSpPr>
          <p:cNvPr id="16" name="Text 14"/>
          <p:cNvSpPr/>
          <p:nvPr/>
        </p:nvSpPr>
        <p:spPr>
          <a:xfrm>
            <a:off x="8236796" y="2510154"/>
            <a:ext cx="3001217"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5F574D"/>
                </a:solidFill>
                <a:latin typeface="Inter" pitchFamily="34" charset="0"/>
                <a:ea typeface="Inter" pitchFamily="34" charset="-122"/>
                <a:cs typeface="Inter" pitchFamily="34" charset="-120"/>
              </a:rPr>
              <a:t>Where do “global instructions” live in Claude Code?</a:t>
            </a:r>
            <a:endParaRPr lang="en-US" sz="1300" dirty="0"/>
          </a:p>
        </p:txBody>
      </p:sp>
      <p:sp>
        <p:nvSpPr>
          <p:cNvPr id="17" name="Text 15"/>
          <p:cNvSpPr/>
          <p:nvPr/>
        </p:nvSpPr>
        <p:spPr>
          <a:xfrm>
            <a:off x="8236796" y="3032125"/>
            <a:ext cx="3001217"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In CLAUDE.md files</a:t>
            </a:r>
            <a:endParaRPr lang="en-US" sz="1800" dirty="0"/>
          </a:p>
        </p:txBody>
      </p:sp>
      <p:sp>
        <p:nvSpPr>
          <p:cNvPr id="18" name="Text 16"/>
          <p:cNvSpPr/>
          <p:nvPr/>
        </p:nvSpPr>
        <p:spPr>
          <a:xfrm>
            <a:off x="8236796" y="3382646"/>
            <a:ext cx="3001217"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~/.claude/CLAUDE.md applies everywhere; a CLAUDE.md in the repo applies to that project. Both are read at the start of every session.</a:t>
            </a:r>
            <a:endParaRPr lang="en-US" sz="1300" dirty="0"/>
          </a:p>
        </p:txBody>
      </p:sp>
      <p:sp>
        <p:nvSpPr>
          <p:cNvPr id="19" name="Shape 17"/>
          <p:cNvSpPr/>
          <p:nvPr/>
        </p:nvSpPr>
        <p:spPr>
          <a:xfrm>
            <a:off x="812800" y="5140958"/>
            <a:ext cx="10566400" cy="904240"/>
          </a:xfrm>
          <a:prstGeom prst="roundRect">
            <a:avLst>
              <a:gd name="adj" fmla="val 11236"/>
            </a:avLst>
          </a:prstGeom>
          <a:solidFill>
            <a:srgbClr val="1F4466"/>
          </a:solidFill>
          <a:ln/>
        </p:spPr>
      </p:sp>
      <p:pic>
        <p:nvPicPr>
          <p:cNvPr id="20" name="Image 0" descr="Lightbulb">    </p:cNvPr>
          <p:cNvPicPr>
            <a:picLocks noChangeAspect="1"/>
          </p:cNvPicPr>
          <p:nvPr/>
        </p:nvPicPr>
        <p:blipFill>
          <a:blip r:embed="rId1"/>
          <a:srcRect l="-17" r="-17" t="0" b="0"/>
          <a:stretch/>
        </p:blipFill>
        <p:spPr>
          <a:xfrm>
            <a:off x="1066800" y="5415279"/>
            <a:ext cx="304906" cy="355600"/>
          </a:xfrm>
          <a:prstGeom prst="rect">
            <a:avLst/>
          </a:prstGeom>
        </p:spPr>
      </p:pic>
      <p:sp>
        <p:nvSpPr>
          <p:cNvPr id="21" name="Text 18"/>
          <p:cNvSpPr/>
          <p:nvPr/>
        </p:nvSpPr>
        <p:spPr>
          <a:xfrm>
            <a:off x="1549506" y="5344158"/>
            <a:ext cx="9862965"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Written-down context — files, rules, skills — is what an agent can re-read. Our physics example tests exactly how much that matters.</a:t>
            </a:r>
            <a:endParaRPr lang="en-US" sz="1400" dirty="0"/>
          </a:p>
        </p:txBody>
      </p:sp>
      <p:sp>
        <p:nvSpPr>
          <p:cNvPr id="22" name="Text 1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12 / 59</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249171"/>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PART 2 OF 6</a:t>
            </a:r>
            <a:endParaRPr lang="en-US" sz="1200" dirty="0"/>
          </a:p>
        </p:txBody>
      </p:sp>
      <p:sp>
        <p:nvSpPr>
          <p:cNvPr id="3" name="Text 1"/>
          <p:cNvSpPr/>
          <p:nvPr>
            <p:ph type="title"/>
          </p:nvPr>
        </p:nvSpPr>
        <p:spPr>
          <a:xfrm>
            <a:off x="812800" y="2716529"/>
            <a:ext cx="10883392" cy="718820"/>
          </a:xfrm>
          <a:prstGeom prst="rect">
            <a:avLst/>
          </a:prstGeom>
          <a:noFill/>
          <a:ln/>
        </p:spPr>
        <p:txBody>
          <a:bodyPr wrap="square" lIns="0" tIns="0" rIns="0" bIns="0" rtlCol="0" anchor="t">
            <a:normAutofit/>
          </a:bodyPr>
          <a:lstStyle/>
          <a:p>
            <a:pPr algn="l" indent="0" marL="0">
              <a:lnSpc>
                <a:spcPts val="5460"/>
              </a:lnSpc>
              <a:buNone/>
            </a:pPr>
            <a:r>
              <a:rPr lang="en-US" sz="5200" b="0" i="0" dirty="0">
                <a:solidFill>
                  <a:srgbClr val="F6F1E9"/>
                </a:solidFill>
                <a:latin typeface="Fraunces" pitchFamily="18" charset="0"/>
                <a:ea typeface="Fraunces" pitchFamily="18" charset="-122"/>
                <a:cs typeface="Fraunces" pitchFamily="18" charset="-120"/>
              </a:rPr>
              <a:t>Four interfaces</a:t>
            </a:r>
            <a:endParaRPr lang="en-US" sz="5200" dirty="0"/>
          </a:p>
        </p:txBody>
      </p:sp>
      <p:sp>
        <p:nvSpPr>
          <p:cNvPr id="4" name="Text 2"/>
          <p:cNvSpPr/>
          <p:nvPr/>
        </p:nvSpPr>
        <p:spPr>
          <a:xfrm>
            <a:off x="812800" y="3663950"/>
            <a:ext cx="9156700" cy="32766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C5B6"/>
                </a:solidFill>
                <a:latin typeface="Inter" pitchFamily="34" charset="0"/>
                <a:ea typeface="Inter" pitchFamily="34" charset="-122"/>
                <a:cs typeface="Inter" pitchFamily="34" charset="-120"/>
              </a:rPr>
              <a:t>Chat, Cowork, desktop Code and terminal: what each can reach and remember</a:t>
            </a:r>
            <a:endParaRPr lang="en-US" sz="1700" dirty="0"/>
          </a:p>
        </p:txBody>
      </p:sp>
      <p:sp>
        <p:nvSpPr>
          <p:cNvPr id="5" name="Shape 3"/>
          <p:cNvSpPr/>
          <p:nvPr/>
        </p:nvSpPr>
        <p:spPr>
          <a:xfrm>
            <a:off x="819150" y="4226558"/>
            <a:ext cx="1684867" cy="375920"/>
          </a:xfrm>
          <a:prstGeom prst="roundRect">
            <a:avLst>
              <a:gd name="adj" fmla="val 18581"/>
            </a:avLst>
          </a:prstGeom>
          <a:solidFill>
            <a:srgbClr val="3A3632"/>
          </a:solidFill>
          <a:ln w="12700">
            <a:solidFill>
              <a:srgbClr val="3A3632"/>
            </a:solidFill>
            <a:prstDash val="solid"/>
          </a:ln>
        </p:spPr>
      </p:sp>
      <p:sp>
        <p:nvSpPr>
          <p:cNvPr id="6" name="Text 4"/>
          <p:cNvSpPr/>
          <p:nvPr/>
        </p:nvSpPr>
        <p:spPr>
          <a:xfrm>
            <a:off x="925830" y="4316096"/>
            <a:ext cx="13049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1</a:t>
            </a:r>
            <a:endParaRPr lang="en-US" sz="1400" dirty="0"/>
          </a:p>
        </p:txBody>
      </p:sp>
      <p:sp>
        <p:nvSpPr>
          <p:cNvPr id="7" name="Text 5"/>
          <p:cNvSpPr/>
          <p:nvPr/>
        </p:nvSpPr>
        <p:spPr>
          <a:xfrm>
            <a:off x="1069023" y="4307842"/>
            <a:ext cx="9808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Landscape</a:t>
            </a:r>
            <a:endParaRPr lang="en-US" sz="1200" dirty="0"/>
          </a:p>
        </p:txBody>
      </p:sp>
      <p:sp>
        <p:nvSpPr>
          <p:cNvPr id="8" name="Shape 6"/>
          <p:cNvSpPr/>
          <p:nvPr/>
        </p:nvSpPr>
        <p:spPr>
          <a:xfrm>
            <a:off x="2592917" y="4226558"/>
            <a:ext cx="1684867" cy="375920"/>
          </a:xfrm>
          <a:prstGeom prst="roundRect">
            <a:avLst>
              <a:gd name="adj" fmla="val 18581"/>
            </a:avLst>
          </a:prstGeom>
          <a:solidFill>
            <a:srgbClr val="E8896D"/>
          </a:solidFill>
          <a:ln w="12700">
            <a:solidFill>
              <a:srgbClr val="E8896D"/>
            </a:solidFill>
            <a:prstDash val="solid"/>
          </a:ln>
        </p:spPr>
      </p:sp>
      <p:sp>
        <p:nvSpPr>
          <p:cNvPr id="9" name="Text 7"/>
          <p:cNvSpPr/>
          <p:nvPr/>
        </p:nvSpPr>
        <p:spPr>
          <a:xfrm>
            <a:off x="2699597" y="4316096"/>
            <a:ext cx="156422"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1F1D1A"/>
                </a:solidFill>
                <a:latin typeface="Fraunces" pitchFamily="18" charset="0"/>
                <a:ea typeface="Fraunces" pitchFamily="18" charset="-122"/>
                <a:cs typeface="Fraunces" pitchFamily="18" charset="-120"/>
              </a:rPr>
              <a:t>2</a:t>
            </a:r>
            <a:endParaRPr lang="en-US" sz="1400" dirty="0"/>
          </a:p>
        </p:txBody>
      </p:sp>
      <p:sp>
        <p:nvSpPr>
          <p:cNvPr id="10" name="Text 8"/>
          <p:cNvSpPr/>
          <p:nvPr/>
        </p:nvSpPr>
        <p:spPr>
          <a:xfrm>
            <a:off x="2868718" y="4307842"/>
            <a:ext cx="91147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1D1A"/>
                </a:solidFill>
                <a:latin typeface="Inter" pitchFamily="34" charset="0"/>
                <a:ea typeface="Inter" pitchFamily="34" charset="-122"/>
                <a:cs typeface="Inter" pitchFamily="34" charset="-120"/>
              </a:rPr>
              <a:t>Interfaces</a:t>
            </a:r>
            <a:endParaRPr lang="en-US" sz="1200" dirty="0"/>
          </a:p>
        </p:txBody>
      </p:sp>
      <p:sp>
        <p:nvSpPr>
          <p:cNvPr id="11" name="Shape 9"/>
          <p:cNvSpPr/>
          <p:nvPr/>
        </p:nvSpPr>
        <p:spPr>
          <a:xfrm>
            <a:off x="4366683" y="4226558"/>
            <a:ext cx="1684867" cy="375920"/>
          </a:xfrm>
          <a:prstGeom prst="roundRect">
            <a:avLst>
              <a:gd name="adj" fmla="val 18581"/>
            </a:avLst>
          </a:prstGeom>
          <a:solidFill>
            <a:srgbClr val="1F1D1A"/>
          </a:solidFill>
          <a:ln w="12700">
            <a:solidFill>
              <a:srgbClr val="5A4A3E"/>
            </a:solidFill>
            <a:prstDash val="solid"/>
          </a:ln>
        </p:spPr>
      </p:sp>
      <p:sp>
        <p:nvSpPr>
          <p:cNvPr id="12" name="Text 10"/>
          <p:cNvSpPr/>
          <p:nvPr/>
        </p:nvSpPr>
        <p:spPr>
          <a:xfrm>
            <a:off x="4473363" y="4316096"/>
            <a:ext cx="146685"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3</a:t>
            </a:r>
            <a:endParaRPr lang="en-US" sz="1400" dirty="0"/>
          </a:p>
        </p:txBody>
      </p:sp>
      <p:sp>
        <p:nvSpPr>
          <p:cNvPr id="13" name="Text 11"/>
          <p:cNvSpPr/>
          <p:nvPr/>
        </p:nvSpPr>
        <p:spPr>
          <a:xfrm>
            <a:off x="4632748" y="4307842"/>
            <a:ext cx="11459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The example</a:t>
            </a:r>
            <a:endParaRPr lang="en-US" sz="1200" dirty="0"/>
          </a:p>
        </p:txBody>
      </p:sp>
      <p:sp>
        <p:nvSpPr>
          <p:cNvPr id="14" name="Shape 12"/>
          <p:cNvSpPr/>
          <p:nvPr/>
        </p:nvSpPr>
        <p:spPr>
          <a:xfrm>
            <a:off x="6140450" y="4226558"/>
            <a:ext cx="1684867" cy="375920"/>
          </a:xfrm>
          <a:prstGeom prst="roundRect">
            <a:avLst>
              <a:gd name="adj" fmla="val 18581"/>
            </a:avLst>
          </a:prstGeom>
          <a:solidFill>
            <a:srgbClr val="1F1D1A"/>
          </a:solidFill>
          <a:ln w="12700">
            <a:solidFill>
              <a:srgbClr val="5A4A3E"/>
            </a:solidFill>
            <a:prstDash val="solid"/>
          </a:ln>
        </p:spPr>
      </p:sp>
      <p:sp>
        <p:nvSpPr>
          <p:cNvPr id="15" name="Text 13"/>
          <p:cNvSpPr/>
          <p:nvPr/>
        </p:nvSpPr>
        <p:spPr>
          <a:xfrm>
            <a:off x="6247130" y="4316096"/>
            <a:ext cx="15663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4</a:t>
            </a:r>
            <a:endParaRPr lang="en-US" sz="1400" dirty="0"/>
          </a:p>
        </p:txBody>
      </p:sp>
      <p:sp>
        <p:nvSpPr>
          <p:cNvPr id="16" name="Text 14"/>
          <p:cNvSpPr/>
          <p:nvPr/>
        </p:nvSpPr>
        <p:spPr>
          <a:xfrm>
            <a:off x="6416463" y="4307842"/>
            <a:ext cx="885825"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Hands-on</a:t>
            </a:r>
            <a:endParaRPr lang="en-US" sz="1200" dirty="0"/>
          </a:p>
        </p:txBody>
      </p:sp>
      <p:sp>
        <p:nvSpPr>
          <p:cNvPr id="17" name="Shape 15"/>
          <p:cNvSpPr/>
          <p:nvPr/>
        </p:nvSpPr>
        <p:spPr>
          <a:xfrm>
            <a:off x="7914217" y="4226558"/>
            <a:ext cx="1684867" cy="375920"/>
          </a:xfrm>
          <a:prstGeom prst="roundRect">
            <a:avLst>
              <a:gd name="adj" fmla="val 18581"/>
            </a:avLst>
          </a:prstGeom>
          <a:solidFill>
            <a:srgbClr val="1F1D1A"/>
          </a:solidFill>
          <a:ln w="12700">
            <a:solidFill>
              <a:srgbClr val="5A4A3E"/>
            </a:solidFill>
            <a:prstDash val="solid"/>
          </a:ln>
        </p:spPr>
      </p:sp>
      <p:sp>
        <p:nvSpPr>
          <p:cNvPr id="18" name="Text 16"/>
          <p:cNvSpPr/>
          <p:nvPr/>
        </p:nvSpPr>
        <p:spPr>
          <a:xfrm>
            <a:off x="8020896" y="4316096"/>
            <a:ext cx="151236"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5</a:t>
            </a:r>
            <a:endParaRPr lang="en-US" sz="1400" dirty="0"/>
          </a:p>
        </p:txBody>
      </p:sp>
      <p:sp>
        <p:nvSpPr>
          <p:cNvPr id="19" name="Text 17"/>
          <p:cNvSpPr/>
          <p:nvPr/>
        </p:nvSpPr>
        <p:spPr>
          <a:xfrm>
            <a:off x="8184832" y="4307842"/>
            <a:ext cx="66319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Results</a:t>
            </a:r>
            <a:endParaRPr lang="en-US" sz="1200" dirty="0"/>
          </a:p>
        </p:txBody>
      </p:sp>
      <p:sp>
        <p:nvSpPr>
          <p:cNvPr id="20" name="Shape 18"/>
          <p:cNvSpPr/>
          <p:nvPr/>
        </p:nvSpPr>
        <p:spPr>
          <a:xfrm>
            <a:off x="9687983" y="4226558"/>
            <a:ext cx="1684867" cy="375920"/>
          </a:xfrm>
          <a:prstGeom prst="roundRect">
            <a:avLst>
              <a:gd name="adj" fmla="val 18581"/>
            </a:avLst>
          </a:prstGeom>
          <a:solidFill>
            <a:srgbClr val="1F1D1A"/>
          </a:solidFill>
          <a:ln w="12700">
            <a:solidFill>
              <a:srgbClr val="5A4A3E"/>
            </a:solidFill>
            <a:prstDash val="solid"/>
          </a:ln>
        </p:spPr>
      </p:sp>
      <p:sp>
        <p:nvSpPr>
          <p:cNvPr id="21" name="Text 19"/>
          <p:cNvSpPr/>
          <p:nvPr/>
        </p:nvSpPr>
        <p:spPr>
          <a:xfrm>
            <a:off x="9794663" y="4316096"/>
            <a:ext cx="156104"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6</a:t>
            </a:r>
            <a:endParaRPr lang="en-US" sz="1400" dirty="0"/>
          </a:p>
        </p:txBody>
      </p:sp>
      <p:sp>
        <p:nvSpPr>
          <p:cNvPr id="22" name="Text 20"/>
          <p:cNvSpPr/>
          <p:nvPr/>
        </p:nvSpPr>
        <p:spPr>
          <a:xfrm>
            <a:off x="9963468" y="4307842"/>
            <a:ext cx="82765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Your turn</a:t>
            </a:r>
            <a:endParaRPr lang="en-US" sz="12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13 / 59</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From chatbot to coworker, step by step</a:t>
            </a:r>
            <a:endParaRPr lang="en-US" sz="3200" dirty="0"/>
          </a:p>
        </p:txBody>
      </p:sp>
      <p:sp>
        <p:nvSpPr>
          <p:cNvPr id="4" name="Shape 2"/>
          <p:cNvSpPr/>
          <p:nvPr/>
        </p:nvSpPr>
        <p:spPr>
          <a:xfrm>
            <a:off x="812800" y="2054858"/>
            <a:ext cx="2298700" cy="3075940"/>
          </a:xfrm>
          <a:prstGeom prst="roundRect">
            <a:avLst>
              <a:gd name="adj" fmla="val 4420"/>
            </a:avLst>
          </a:prstGeom>
          <a:solidFill>
            <a:srgbClr val="ECE4D6"/>
          </a:solidFill>
          <a:ln/>
        </p:spPr>
      </p:sp>
      <p:sp>
        <p:nvSpPr>
          <p:cNvPr id="5" name="Text 3"/>
          <p:cNvSpPr/>
          <p:nvPr/>
        </p:nvSpPr>
        <p:spPr>
          <a:xfrm>
            <a:off x="939800" y="2182496"/>
            <a:ext cx="164677"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6" name="Text 4"/>
          <p:cNvSpPr/>
          <p:nvPr/>
        </p:nvSpPr>
        <p:spPr>
          <a:xfrm>
            <a:off x="1155277" y="2181858"/>
            <a:ext cx="6299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Chat</a:t>
            </a:r>
            <a:endParaRPr lang="en-US" sz="1800" dirty="0"/>
          </a:p>
        </p:txBody>
      </p:sp>
      <p:sp>
        <p:nvSpPr>
          <p:cNvPr id="7" name="Shape 5"/>
          <p:cNvSpPr/>
          <p:nvPr/>
        </p:nvSpPr>
        <p:spPr>
          <a:xfrm>
            <a:off x="939800" y="2545079"/>
            <a:ext cx="2044700" cy="523240"/>
          </a:xfrm>
          <a:prstGeom prst="roundRect">
            <a:avLst>
              <a:gd name="adj" fmla="val 12136"/>
            </a:avLst>
          </a:prstGeom>
          <a:solidFill>
            <a:srgbClr val="1F1D1A"/>
          </a:solidFill>
          <a:ln/>
        </p:spPr>
      </p:sp>
      <p:pic>
        <p:nvPicPr>
          <p:cNvPr id="8" name="Image 0" descr="Home">    </p:cNvPr>
          <p:cNvPicPr>
            <a:picLocks noChangeAspect="1"/>
          </p:cNvPicPr>
          <p:nvPr/>
        </p:nvPicPr>
        <p:blipFill>
          <a:blip r:embed="rId1"/>
          <a:srcRect l="0" r="0" t="0" b="0"/>
          <a:stretch/>
        </p:blipFill>
        <p:spPr>
          <a:xfrm>
            <a:off x="1028700" y="2608579"/>
            <a:ext cx="177800" cy="177800"/>
          </a:xfrm>
          <a:prstGeom prst="rect">
            <a:avLst/>
          </a:prstGeom>
        </p:spPr>
      </p:pic>
      <p:sp>
        <p:nvSpPr>
          <p:cNvPr id="9" name="Text 6"/>
          <p:cNvSpPr/>
          <p:nvPr/>
        </p:nvSpPr>
        <p:spPr>
          <a:xfrm>
            <a:off x="1270000" y="2608579"/>
            <a:ext cx="1676400" cy="42164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Browser · desktop app · phone</a:t>
            </a:r>
            <a:endParaRPr lang="en-US" sz="1200" dirty="0"/>
          </a:p>
        </p:txBody>
      </p:sp>
      <p:sp>
        <p:nvSpPr>
          <p:cNvPr id="10" name="Shape 7"/>
          <p:cNvSpPr/>
          <p:nvPr/>
        </p:nvSpPr>
        <p:spPr>
          <a:xfrm>
            <a:off x="939800" y="3157221"/>
            <a:ext cx="2044700" cy="1117600"/>
          </a:xfrm>
          <a:prstGeom prst="roundRect">
            <a:avLst>
              <a:gd name="adj" fmla="val 5682"/>
            </a:avLst>
          </a:prstGeom>
          <a:solidFill>
            <a:srgbClr val="181715"/>
          </a:solidFill>
          <a:ln/>
        </p:spPr>
      </p:sp>
      <p:pic>
        <p:nvPicPr>
          <p:cNvPr id="11" name="Image 1" descr="Chat screenshot">    </p:cNvPr>
          <p:cNvPicPr>
            <a:picLocks noChangeAspect="1"/>
          </p:cNvPicPr>
          <p:nvPr/>
        </p:nvPicPr>
        <p:blipFill>
          <a:blip r:embed="rId2"/>
          <a:stretch>
            <a:fillRect/>
          </a:stretch>
        </p:blipFill>
        <p:spPr>
          <a:xfrm>
            <a:off x="939800" y="3361019"/>
            <a:ext cx="2044700" cy="710003"/>
          </a:xfrm>
          <a:prstGeom prst="rect">
            <a:avLst/>
          </a:prstGeom>
        </p:spPr>
      </p:pic>
      <p:sp>
        <p:nvSpPr>
          <p:cNvPr id="12" name="Text 8"/>
          <p:cNvSpPr/>
          <p:nvPr/>
        </p:nvSpPr>
        <p:spPr>
          <a:xfrm>
            <a:off x="939800" y="4363721"/>
            <a:ext cx="2106041"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You ask, it answers. Code runs only in its own sandbox.</a:t>
            </a:r>
            <a:endParaRPr lang="en-US" sz="1200" dirty="0"/>
          </a:p>
        </p:txBody>
      </p:sp>
      <p:pic>
        <p:nvPicPr>
          <p:cNvPr id="13" name="Image 2" descr="connector">    </p:cNvPr>
          <p:cNvPicPr>
            <a:picLocks noChangeAspect="1"/>
          </p:cNvPicPr>
          <p:nvPr/>
        </p:nvPicPr>
        <p:blipFill>
          <a:blip r:embed="rId3"/>
          <a:srcRect l="0" r="0" t="0" b="0"/>
          <a:stretch/>
        </p:blipFill>
        <p:spPr>
          <a:xfrm>
            <a:off x="3162300" y="3529329"/>
            <a:ext cx="355600" cy="127000"/>
          </a:xfrm>
          <a:prstGeom prst="rect">
            <a:avLst/>
          </a:prstGeom>
        </p:spPr>
      </p:pic>
      <p:sp>
        <p:nvSpPr>
          <p:cNvPr id="14" name="Shape 9"/>
          <p:cNvSpPr/>
          <p:nvPr/>
        </p:nvSpPr>
        <p:spPr>
          <a:xfrm>
            <a:off x="3568700" y="1856742"/>
            <a:ext cx="2298700" cy="3472180"/>
          </a:xfrm>
          <a:prstGeom prst="roundRect">
            <a:avLst>
              <a:gd name="adj" fmla="val 4420"/>
            </a:avLst>
          </a:prstGeom>
          <a:solidFill>
            <a:srgbClr val="ECE4D6"/>
          </a:solidFill>
          <a:ln/>
        </p:spPr>
      </p:sp>
      <p:sp>
        <p:nvSpPr>
          <p:cNvPr id="15" name="Text 10"/>
          <p:cNvSpPr/>
          <p:nvPr/>
        </p:nvSpPr>
        <p:spPr>
          <a:xfrm>
            <a:off x="3695700" y="1984375"/>
            <a:ext cx="201718"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16" name="Text 11"/>
          <p:cNvSpPr/>
          <p:nvPr/>
        </p:nvSpPr>
        <p:spPr>
          <a:xfrm>
            <a:off x="3948218" y="1983742"/>
            <a:ext cx="1044067"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Cowork</a:t>
            </a:r>
            <a:endParaRPr lang="en-US" sz="1800" dirty="0"/>
          </a:p>
        </p:txBody>
      </p:sp>
      <p:sp>
        <p:nvSpPr>
          <p:cNvPr id="17" name="Shape 12"/>
          <p:cNvSpPr/>
          <p:nvPr/>
        </p:nvSpPr>
        <p:spPr>
          <a:xfrm>
            <a:off x="3695700" y="2346958"/>
            <a:ext cx="2044700" cy="919480"/>
          </a:xfrm>
          <a:prstGeom prst="roundRect">
            <a:avLst>
              <a:gd name="adj" fmla="val 6906"/>
            </a:avLst>
          </a:prstGeom>
          <a:solidFill>
            <a:srgbClr val="1F1D1A"/>
          </a:solidFill>
          <a:ln/>
        </p:spPr>
      </p:sp>
      <p:pic>
        <p:nvPicPr>
          <p:cNvPr id="18" name="Image 3" descr="Home">    </p:cNvPr>
          <p:cNvPicPr>
            <a:picLocks noChangeAspect="1"/>
          </p:cNvPicPr>
          <p:nvPr/>
        </p:nvPicPr>
        <p:blipFill>
          <a:blip r:embed="rId4"/>
          <a:srcRect l="0" r="0" t="0" b="0"/>
          <a:stretch/>
        </p:blipFill>
        <p:spPr>
          <a:xfrm>
            <a:off x="3784600" y="2410458"/>
            <a:ext cx="177800" cy="177800"/>
          </a:xfrm>
          <a:prstGeom prst="rect">
            <a:avLst/>
          </a:prstGeom>
        </p:spPr>
      </p:pic>
      <p:sp>
        <p:nvSpPr>
          <p:cNvPr id="19" name="Text 13"/>
          <p:cNvSpPr/>
          <p:nvPr/>
        </p:nvSpPr>
        <p:spPr>
          <a:xfrm>
            <a:off x="4025900" y="2410458"/>
            <a:ext cx="1676400" cy="81788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Browser · desktop app · phone</a:t>
            </a:r>
            <a:endParaRPr lang="en-US" sz="1200" dirty="0"/>
          </a:p>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(your folders: desktop app)</a:t>
            </a:r>
            <a:endParaRPr lang="en-US" sz="1200" dirty="0"/>
          </a:p>
        </p:txBody>
      </p:sp>
      <p:sp>
        <p:nvSpPr>
          <p:cNvPr id="20" name="Shape 14"/>
          <p:cNvSpPr/>
          <p:nvPr/>
        </p:nvSpPr>
        <p:spPr>
          <a:xfrm>
            <a:off x="3695700" y="3355342"/>
            <a:ext cx="2044700" cy="1117600"/>
          </a:xfrm>
          <a:prstGeom prst="roundRect">
            <a:avLst>
              <a:gd name="adj" fmla="val 5682"/>
            </a:avLst>
          </a:prstGeom>
          <a:solidFill>
            <a:srgbClr val="181715"/>
          </a:solidFill>
          <a:ln/>
        </p:spPr>
      </p:sp>
      <p:pic>
        <p:nvPicPr>
          <p:cNvPr id="21" name="Image 4" descr="Cowork screenshot">    </p:cNvPr>
          <p:cNvPicPr>
            <a:picLocks noChangeAspect="1"/>
          </p:cNvPicPr>
          <p:nvPr/>
        </p:nvPicPr>
        <p:blipFill>
          <a:blip r:embed="rId5"/>
          <a:stretch>
            <a:fillRect/>
          </a:stretch>
        </p:blipFill>
        <p:spPr>
          <a:xfrm>
            <a:off x="3879286" y="3355342"/>
            <a:ext cx="1677529" cy="1117600"/>
          </a:xfrm>
          <a:prstGeom prst="rect">
            <a:avLst/>
          </a:prstGeom>
        </p:spPr>
      </p:pic>
      <p:sp>
        <p:nvSpPr>
          <p:cNvPr id="22" name="Text 15"/>
          <p:cNvSpPr/>
          <p:nvPr/>
        </p:nvSpPr>
        <p:spPr>
          <a:xfrm>
            <a:off x="3695700" y="4561842"/>
            <a:ext cx="2106041"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Same app, new mode: it works through your files, step by step.</a:t>
            </a:r>
            <a:endParaRPr lang="en-US" sz="1200" dirty="0"/>
          </a:p>
        </p:txBody>
      </p:sp>
      <p:pic>
        <p:nvPicPr>
          <p:cNvPr id="23" name="Image 5" descr="connector">    </p:cNvPr>
          <p:cNvPicPr>
            <a:picLocks noChangeAspect="1"/>
          </p:cNvPicPr>
          <p:nvPr/>
        </p:nvPicPr>
        <p:blipFill>
          <a:blip r:embed="rId6"/>
          <a:srcRect l="0" r="0" t="0" b="0"/>
          <a:stretch/>
        </p:blipFill>
        <p:spPr>
          <a:xfrm>
            <a:off x="5918200" y="3529329"/>
            <a:ext cx="355600" cy="127000"/>
          </a:xfrm>
          <a:prstGeom prst="rect">
            <a:avLst/>
          </a:prstGeom>
        </p:spPr>
      </p:pic>
      <p:sp>
        <p:nvSpPr>
          <p:cNvPr id="24" name="Shape 16"/>
          <p:cNvSpPr/>
          <p:nvPr/>
        </p:nvSpPr>
        <p:spPr>
          <a:xfrm>
            <a:off x="6324600" y="2054858"/>
            <a:ext cx="2298700" cy="3075940"/>
          </a:xfrm>
          <a:prstGeom prst="roundRect">
            <a:avLst>
              <a:gd name="adj" fmla="val 4420"/>
            </a:avLst>
          </a:prstGeom>
          <a:solidFill>
            <a:srgbClr val="ECE4D6"/>
          </a:solidFill>
          <a:ln/>
        </p:spPr>
      </p:sp>
      <p:sp>
        <p:nvSpPr>
          <p:cNvPr id="25" name="Text 17"/>
          <p:cNvSpPr/>
          <p:nvPr/>
        </p:nvSpPr>
        <p:spPr>
          <a:xfrm>
            <a:off x="6451600" y="2182496"/>
            <a:ext cx="187748"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26" name="Text 18"/>
          <p:cNvSpPr/>
          <p:nvPr/>
        </p:nvSpPr>
        <p:spPr>
          <a:xfrm>
            <a:off x="6690148" y="2181858"/>
            <a:ext cx="1843024"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Desktop Code</a:t>
            </a:r>
            <a:endParaRPr lang="en-US" sz="1800" dirty="0"/>
          </a:p>
        </p:txBody>
      </p:sp>
      <p:sp>
        <p:nvSpPr>
          <p:cNvPr id="27" name="Shape 19"/>
          <p:cNvSpPr/>
          <p:nvPr/>
        </p:nvSpPr>
        <p:spPr>
          <a:xfrm>
            <a:off x="6451600" y="2545079"/>
            <a:ext cx="2044700" cy="523240"/>
          </a:xfrm>
          <a:prstGeom prst="roundRect">
            <a:avLst>
              <a:gd name="adj" fmla="val 12136"/>
            </a:avLst>
          </a:prstGeom>
          <a:solidFill>
            <a:srgbClr val="1F1D1A"/>
          </a:solidFill>
          <a:ln/>
        </p:spPr>
      </p:sp>
      <p:pic>
        <p:nvPicPr>
          <p:cNvPr id="28" name="Image 6" descr="Home">    </p:cNvPr>
          <p:cNvPicPr>
            <a:picLocks noChangeAspect="1"/>
          </p:cNvPicPr>
          <p:nvPr/>
        </p:nvPicPr>
        <p:blipFill>
          <a:blip r:embed="rId7"/>
          <a:srcRect l="0" r="0" t="0" b="0"/>
          <a:stretch/>
        </p:blipFill>
        <p:spPr>
          <a:xfrm>
            <a:off x="6540500" y="2608579"/>
            <a:ext cx="177800" cy="177800"/>
          </a:xfrm>
          <a:prstGeom prst="rect">
            <a:avLst/>
          </a:prstGeom>
        </p:spPr>
      </p:pic>
      <p:sp>
        <p:nvSpPr>
          <p:cNvPr id="29" name="Text 20"/>
          <p:cNvSpPr/>
          <p:nvPr/>
        </p:nvSpPr>
        <p:spPr>
          <a:xfrm>
            <a:off x="6781800" y="2608579"/>
            <a:ext cx="1676400" cy="42164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Claude desktop app → Code tab</a:t>
            </a:r>
            <a:endParaRPr lang="en-US" sz="1200" dirty="0"/>
          </a:p>
        </p:txBody>
      </p:sp>
      <p:sp>
        <p:nvSpPr>
          <p:cNvPr id="30" name="Shape 21"/>
          <p:cNvSpPr/>
          <p:nvPr/>
        </p:nvSpPr>
        <p:spPr>
          <a:xfrm>
            <a:off x="6451600" y="3157221"/>
            <a:ext cx="2044700" cy="1117600"/>
          </a:xfrm>
          <a:prstGeom prst="roundRect">
            <a:avLst>
              <a:gd name="adj" fmla="val 5682"/>
            </a:avLst>
          </a:prstGeom>
          <a:solidFill>
            <a:srgbClr val="181715"/>
          </a:solidFill>
          <a:ln/>
        </p:spPr>
      </p:sp>
      <p:pic>
        <p:nvPicPr>
          <p:cNvPr id="31" name="Image 7" descr="Desktop Code screenshot">    </p:cNvPr>
          <p:cNvPicPr>
            <a:picLocks noChangeAspect="1"/>
          </p:cNvPicPr>
          <p:nvPr/>
        </p:nvPicPr>
        <p:blipFill>
          <a:blip r:embed="rId8"/>
          <a:stretch>
            <a:fillRect/>
          </a:stretch>
        </p:blipFill>
        <p:spPr>
          <a:xfrm>
            <a:off x="6697575" y="3157221"/>
            <a:ext cx="1552751" cy="1117600"/>
          </a:xfrm>
          <a:prstGeom prst="rect">
            <a:avLst/>
          </a:prstGeom>
        </p:spPr>
      </p:pic>
      <p:sp>
        <p:nvSpPr>
          <p:cNvPr id="32" name="Text 22"/>
          <p:cNvSpPr/>
          <p:nvPr/>
        </p:nvSpPr>
        <p:spPr>
          <a:xfrm>
            <a:off x="6451600" y="4363721"/>
            <a:ext cx="2106041"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Claude Code in a window: your repo, your shell, edits you accept.</a:t>
            </a:r>
            <a:endParaRPr lang="en-US" sz="1200" dirty="0"/>
          </a:p>
        </p:txBody>
      </p:sp>
      <p:pic>
        <p:nvPicPr>
          <p:cNvPr id="33" name="Image 8" descr="connector">    </p:cNvPr>
          <p:cNvPicPr>
            <a:picLocks noChangeAspect="1"/>
          </p:cNvPicPr>
          <p:nvPr/>
        </p:nvPicPr>
        <p:blipFill>
          <a:blip r:embed="rId9"/>
          <a:srcRect l="0" r="0" t="0" b="0"/>
          <a:stretch/>
        </p:blipFill>
        <p:spPr>
          <a:xfrm>
            <a:off x="8674100" y="3529329"/>
            <a:ext cx="355600" cy="127000"/>
          </a:xfrm>
          <a:prstGeom prst="rect">
            <a:avLst/>
          </a:prstGeom>
        </p:spPr>
      </p:pic>
      <p:sp>
        <p:nvSpPr>
          <p:cNvPr id="34" name="Shape 23"/>
          <p:cNvSpPr/>
          <p:nvPr/>
        </p:nvSpPr>
        <p:spPr>
          <a:xfrm>
            <a:off x="9080500" y="2054858"/>
            <a:ext cx="2298700" cy="3075940"/>
          </a:xfrm>
          <a:prstGeom prst="roundRect">
            <a:avLst>
              <a:gd name="adj" fmla="val 4420"/>
            </a:avLst>
          </a:prstGeom>
          <a:solidFill>
            <a:srgbClr val="ECE4D6"/>
          </a:solidFill>
          <a:ln/>
        </p:spPr>
      </p:sp>
      <p:sp>
        <p:nvSpPr>
          <p:cNvPr id="35" name="Text 24"/>
          <p:cNvSpPr/>
          <p:nvPr/>
        </p:nvSpPr>
        <p:spPr>
          <a:xfrm>
            <a:off x="9207500" y="2182496"/>
            <a:ext cx="20193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36" name="Text 25"/>
          <p:cNvSpPr/>
          <p:nvPr/>
        </p:nvSpPr>
        <p:spPr>
          <a:xfrm>
            <a:off x="9460230" y="2181858"/>
            <a:ext cx="1223137"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Terminal</a:t>
            </a:r>
            <a:endParaRPr lang="en-US" sz="1800" dirty="0"/>
          </a:p>
        </p:txBody>
      </p:sp>
      <p:sp>
        <p:nvSpPr>
          <p:cNvPr id="37" name="Shape 26"/>
          <p:cNvSpPr/>
          <p:nvPr/>
        </p:nvSpPr>
        <p:spPr>
          <a:xfrm>
            <a:off x="9207500" y="2545079"/>
            <a:ext cx="2044700" cy="523240"/>
          </a:xfrm>
          <a:prstGeom prst="roundRect">
            <a:avLst>
              <a:gd name="adj" fmla="val 12136"/>
            </a:avLst>
          </a:prstGeom>
          <a:solidFill>
            <a:srgbClr val="1F1D1A"/>
          </a:solidFill>
          <a:ln/>
        </p:spPr>
      </p:sp>
      <p:pic>
        <p:nvPicPr>
          <p:cNvPr id="38" name="Image 9" descr="Home">    </p:cNvPr>
          <p:cNvPicPr>
            <a:picLocks noChangeAspect="1"/>
          </p:cNvPicPr>
          <p:nvPr/>
        </p:nvPicPr>
        <p:blipFill>
          <a:blip r:embed="rId10"/>
          <a:srcRect l="0" r="0" t="0" b="0"/>
          <a:stretch/>
        </p:blipFill>
        <p:spPr>
          <a:xfrm>
            <a:off x="9296400" y="2608579"/>
            <a:ext cx="177800" cy="177800"/>
          </a:xfrm>
          <a:prstGeom prst="rect">
            <a:avLst/>
          </a:prstGeom>
        </p:spPr>
      </p:pic>
      <p:sp>
        <p:nvSpPr>
          <p:cNvPr id="39" name="Text 27"/>
          <p:cNvSpPr/>
          <p:nvPr/>
        </p:nvSpPr>
        <p:spPr>
          <a:xfrm>
            <a:off x="9537700" y="2608579"/>
            <a:ext cx="1676400" cy="42164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F6F1E9"/>
                </a:solidFill>
                <a:latin typeface="Inter" pitchFamily="34" charset="0"/>
                <a:ea typeface="Inter" pitchFamily="34" charset="-122"/>
                <a:cs typeface="Inter" pitchFamily="34" charset="-120"/>
              </a:rPr>
              <a:t>iTerm2, Terminal, or any shell</a:t>
            </a:r>
            <a:endParaRPr lang="en-US" sz="1200" dirty="0"/>
          </a:p>
        </p:txBody>
      </p:sp>
      <p:sp>
        <p:nvSpPr>
          <p:cNvPr id="40" name="Shape 28"/>
          <p:cNvSpPr/>
          <p:nvPr/>
        </p:nvSpPr>
        <p:spPr>
          <a:xfrm>
            <a:off x="9207500" y="3157221"/>
            <a:ext cx="2044700" cy="1117600"/>
          </a:xfrm>
          <a:prstGeom prst="roundRect">
            <a:avLst>
              <a:gd name="adj" fmla="val 5682"/>
            </a:avLst>
          </a:prstGeom>
          <a:solidFill>
            <a:srgbClr val="181715"/>
          </a:solidFill>
          <a:ln/>
        </p:spPr>
      </p:sp>
      <p:pic>
        <p:nvPicPr>
          <p:cNvPr id="41" name="Image 10" descr="Terminal screenshot">    </p:cNvPr>
          <p:cNvPicPr>
            <a:picLocks noChangeAspect="1"/>
          </p:cNvPicPr>
          <p:nvPr/>
        </p:nvPicPr>
        <p:blipFill>
          <a:blip r:embed="rId11"/>
          <a:stretch>
            <a:fillRect/>
          </a:stretch>
        </p:blipFill>
        <p:spPr>
          <a:xfrm>
            <a:off x="9393242" y="3157221"/>
            <a:ext cx="1673216" cy="1117600"/>
          </a:xfrm>
          <a:prstGeom prst="rect">
            <a:avLst/>
          </a:prstGeom>
        </p:spPr>
      </p:pic>
      <p:sp>
        <p:nvSpPr>
          <p:cNvPr id="42" name="Text 29"/>
          <p:cNvSpPr/>
          <p:nvPr/>
        </p:nvSpPr>
        <p:spPr>
          <a:xfrm>
            <a:off x="9207500" y="4363721"/>
            <a:ext cx="2106041"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The same agent in your terminal: scriptable, steerable from your phone.</a:t>
            </a:r>
            <a:endParaRPr lang="en-US" sz="1200" dirty="0"/>
          </a:p>
        </p:txBody>
      </p:sp>
      <p:sp>
        <p:nvSpPr>
          <p:cNvPr id="43" name="Shape 30"/>
          <p:cNvSpPr/>
          <p:nvPr/>
        </p:nvSpPr>
        <p:spPr>
          <a:xfrm>
            <a:off x="812800" y="5636258"/>
            <a:ext cx="10566400" cy="101600"/>
          </a:xfrm>
          <a:prstGeom prst="roundRect">
            <a:avLst>
              <a:gd name="adj" fmla="val 50000"/>
            </a:avLst>
          </a:prstGeom>
          <a:gradFill rotWithShape="1">
            <a:gsLst>
              <a:gs pos="0">
                <a:srgbClr val="ECE4D6"/>
              </a:gs>
              <a:gs pos="100000">
                <a:srgbClr val="B4492F"/>
              </a:gs>
            </a:gsLst>
            <a:lin ang="0" scaled="0"/>
          </a:gradFill>
          <a:ln/>
        </p:spPr>
      </p:sp>
      <p:sp>
        <p:nvSpPr>
          <p:cNvPr id="44" name="Text 31"/>
          <p:cNvSpPr/>
          <p:nvPr/>
        </p:nvSpPr>
        <p:spPr>
          <a:xfrm>
            <a:off x="812800" y="5814058"/>
            <a:ext cx="1778508"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Answers questions</a:t>
            </a:r>
            <a:endParaRPr lang="en-US" sz="1300" dirty="0"/>
          </a:p>
        </p:txBody>
      </p:sp>
      <p:sp>
        <p:nvSpPr>
          <p:cNvPr id="45" name="Text 32"/>
          <p:cNvSpPr/>
          <p:nvPr/>
        </p:nvSpPr>
        <p:spPr>
          <a:xfrm>
            <a:off x="9991471" y="5814058"/>
            <a:ext cx="1387729" cy="25654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B4492F"/>
                </a:solidFill>
                <a:latin typeface="Inter" pitchFamily="34" charset="0"/>
                <a:ea typeface="Inter" pitchFamily="34" charset="-122"/>
                <a:cs typeface="Inter" pitchFamily="34" charset="-120"/>
              </a:rPr>
              <a:t>Does the work</a:t>
            </a:r>
            <a:endParaRPr lang="en-US" sz="1300" dirty="0"/>
          </a:p>
        </p:txBody>
      </p:sp>
      <p:sp>
        <p:nvSpPr>
          <p:cNvPr id="46" name="Text 33"/>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14 / 59</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70916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 · 1 OF 4</a:t>
            </a:r>
            <a:endParaRPr lang="en-US" sz="1200" dirty="0"/>
          </a:p>
        </p:txBody>
      </p:sp>
      <p:sp>
        <p:nvSpPr>
          <p:cNvPr id="3" name="Text 1"/>
          <p:cNvSpPr/>
          <p:nvPr>
            <p:ph type="title"/>
          </p:nvPr>
        </p:nvSpPr>
        <p:spPr>
          <a:xfrm>
            <a:off x="812800" y="1102358"/>
            <a:ext cx="470916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Claude chat</a:t>
            </a:r>
            <a:endParaRPr lang="en-US" sz="3200" dirty="0"/>
          </a:p>
        </p:txBody>
      </p:sp>
      <p:sp>
        <p:nvSpPr>
          <p:cNvPr id="4" name="Text 2"/>
          <p:cNvSpPr/>
          <p:nvPr/>
        </p:nvSpPr>
        <p:spPr>
          <a:xfrm>
            <a:off x="812800" y="1701800"/>
            <a:ext cx="47091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claude.ai in a browser, the mobile apps, or the Chat toggle in the desktop app.</a:t>
            </a:r>
            <a:endParaRPr lang="en-US" sz="1300" dirty="0"/>
          </a:p>
        </p:txBody>
      </p:sp>
      <p:sp>
        <p:nvSpPr>
          <p:cNvPr id="5" name="Shape 3"/>
          <p:cNvSpPr/>
          <p:nvPr/>
        </p:nvSpPr>
        <p:spPr>
          <a:xfrm>
            <a:off x="812800" y="2316479"/>
            <a:ext cx="4572000" cy="1014730"/>
          </a:xfrm>
          <a:prstGeom prst="roundRect">
            <a:avLst>
              <a:gd name="adj" fmla="val 10013"/>
            </a:avLst>
          </a:prstGeom>
          <a:solidFill>
            <a:srgbClr val="1F1D1A"/>
          </a:solidFill>
          <a:ln/>
        </p:spPr>
      </p:sp>
      <p:sp>
        <p:nvSpPr>
          <p:cNvPr id="6" name="Text 4"/>
          <p:cNvSpPr/>
          <p:nvPr/>
        </p:nvSpPr>
        <p:spPr>
          <a:xfrm>
            <a:off x="1016000" y="2468879"/>
            <a:ext cx="429056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REACH FOR IT WHEN</a:t>
            </a:r>
            <a:endParaRPr lang="en-US" sz="1200" dirty="0"/>
          </a:p>
        </p:txBody>
      </p:sp>
      <p:sp>
        <p:nvSpPr>
          <p:cNvPr id="7" name="Text 5"/>
          <p:cNvSpPr/>
          <p:nvPr/>
        </p:nvSpPr>
        <p:spPr>
          <a:xfrm>
            <a:off x="1016000" y="2733042"/>
            <a:ext cx="4290568"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You’re thinking out loud, drafting, or doing a one-off calculation — on any device</a:t>
            </a:r>
            <a:endParaRPr lang="en-US" sz="1300" dirty="0"/>
          </a:p>
        </p:txBody>
      </p:sp>
      <p:sp>
        <p:nvSpPr>
          <p:cNvPr id="8" name="Shape 6"/>
          <p:cNvSpPr/>
          <p:nvPr/>
        </p:nvSpPr>
        <p:spPr>
          <a:xfrm>
            <a:off x="5791200" y="812800"/>
            <a:ext cx="5588000" cy="2667000"/>
          </a:xfrm>
          <a:prstGeom prst="roundRect">
            <a:avLst>
              <a:gd name="adj" fmla="val 3810"/>
            </a:avLst>
          </a:prstGeom>
          <a:solidFill>
            <a:srgbClr val="181715"/>
          </a:solidFill>
          <a:ln/>
        </p:spPr>
      </p:sp>
      <p:pic>
        <p:nvPicPr>
          <p:cNvPr id="9" name="Image 0" descr="Claude chat home screen with the Chat / Cowork toggle and Opus 5.5 at Medium effort">    </p:cNvPr>
          <p:cNvPicPr>
            <a:picLocks noChangeAspect="1"/>
          </p:cNvPicPr>
          <p:nvPr/>
        </p:nvPicPr>
        <p:blipFill>
          <a:blip r:embed="rId1"/>
          <a:stretch>
            <a:fillRect/>
          </a:stretch>
        </p:blipFill>
        <p:spPr>
          <a:xfrm>
            <a:off x="5791200" y="1176109"/>
            <a:ext cx="5588000" cy="1940382"/>
          </a:xfrm>
          <a:prstGeom prst="rect">
            <a:avLst/>
          </a:prstGeom>
        </p:spPr>
      </p:pic>
      <p:sp>
        <p:nvSpPr>
          <p:cNvPr id="10" name="Shape 7"/>
          <p:cNvSpPr/>
          <p:nvPr/>
        </p:nvSpPr>
        <p:spPr>
          <a:xfrm>
            <a:off x="812800" y="3683000"/>
            <a:ext cx="5207000" cy="1775460"/>
          </a:xfrm>
          <a:prstGeom prst="roundRect">
            <a:avLst>
              <a:gd name="adj" fmla="val 5722"/>
            </a:avLst>
          </a:prstGeom>
          <a:solidFill>
            <a:srgbClr val="ECE4D6"/>
          </a:solidFill>
          <a:ln/>
        </p:spPr>
      </p:sp>
      <p:sp>
        <p:nvSpPr>
          <p:cNvPr id="11" name="Text 8"/>
          <p:cNvSpPr/>
          <p:nvPr/>
        </p:nvSpPr>
        <p:spPr>
          <a:xfrm>
            <a:off x="1016000" y="383540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D7A4F"/>
                </a:solidFill>
                <a:latin typeface="Inter" pitchFamily="34" charset="0"/>
                <a:ea typeface="Inter" pitchFamily="34" charset="-122"/>
                <a:cs typeface="Inter" pitchFamily="34" charset="-120"/>
              </a:rPr>
              <a:t>IT CAN</a:t>
            </a:r>
            <a:endParaRPr lang="en-US" sz="1200" dirty="0"/>
          </a:p>
        </p:txBody>
      </p:sp>
      <p:pic>
        <p:nvPicPr>
          <p:cNvPr id="12" name="Image 1" descr="Check">    </p:cNvPr>
          <p:cNvPicPr>
            <a:picLocks noChangeAspect="1"/>
          </p:cNvPicPr>
          <p:nvPr/>
        </p:nvPicPr>
        <p:blipFill>
          <a:blip r:embed="rId2"/>
          <a:srcRect l="0" r="0" t="0" b="0"/>
          <a:stretch/>
        </p:blipFill>
        <p:spPr>
          <a:xfrm>
            <a:off x="1016000" y="4124958"/>
            <a:ext cx="203200" cy="203200"/>
          </a:xfrm>
          <a:prstGeom prst="rect">
            <a:avLst/>
          </a:prstGeom>
        </p:spPr>
      </p:pic>
      <p:sp>
        <p:nvSpPr>
          <p:cNvPr id="13" name="Text 9"/>
          <p:cNvSpPr/>
          <p:nvPr/>
        </p:nvSpPr>
        <p:spPr>
          <a:xfrm>
            <a:off x="1320800" y="4124958"/>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Explain, draft, and reason through a derivation step by step</a:t>
            </a:r>
            <a:endParaRPr lang="en-US" sz="1200" dirty="0"/>
          </a:p>
        </p:txBody>
      </p:sp>
      <p:pic>
        <p:nvPicPr>
          <p:cNvPr id="14" name="Image 2" descr="Check">    </p:cNvPr>
          <p:cNvPicPr>
            <a:picLocks noChangeAspect="1"/>
          </p:cNvPicPr>
          <p:nvPr/>
        </p:nvPicPr>
        <p:blipFill>
          <a:blip r:embed="rId3"/>
          <a:srcRect l="0" r="0" t="0" b="0"/>
          <a:stretch/>
        </p:blipFill>
        <p:spPr>
          <a:xfrm>
            <a:off x="1016000" y="4406900"/>
            <a:ext cx="203200" cy="203200"/>
          </a:xfrm>
          <a:prstGeom prst="rect">
            <a:avLst/>
          </a:prstGeom>
        </p:spPr>
      </p:pic>
      <p:sp>
        <p:nvSpPr>
          <p:cNvPr id="15" name="Text 10"/>
          <p:cNvSpPr/>
          <p:nvPr/>
        </p:nvSpPr>
        <p:spPr>
          <a:xfrm>
            <a:off x="1320800" y="4406900"/>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Run Python — SymPy, NumPy, plots — in a sandbox, once code execution is on</a:t>
            </a:r>
            <a:endParaRPr lang="en-US" sz="1200" dirty="0"/>
          </a:p>
        </p:txBody>
      </p:sp>
      <p:pic>
        <p:nvPicPr>
          <p:cNvPr id="16" name="Image 3" descr="Check">    </p:cNvPr>
          <p:cNvPicPr>
            <a:picLocks noChangeAspect="1"/>
          </p:cNvPicPr>
          <p:nvPr/>
        </p:nvPicPr>
        <p:blipFill>
          <a:blip r:embed="rId4"/>
          <a:srcRect l="0" r="0" t="0" b="0"/>
          <a:stretch/>
        </p:blipFill>
        <p:spPr>
          <a:xfrm>
            <a:off x="1016000" y="4894579"/>
            <a:ext cx="203200" cy="203200"/>
          </a:xfrm>
          <a:prstGeom prst="rect">
            <a:avLst/>
          </a:prstGeom>
        </p:spPr>
      </p:pic>
      <p:sp>
        <p:nvSpPr>
          <p:cNvPr id="17" name="Text 11"/>
          <p:cNvSpPr/>
          <p:nvPr/>
        </p:nvSpPr>
        <p:spPr>
          <a:xfrm>
            <a:off x="1320800" y="4894579"/>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Read files you upload, and use connectors you switch on (Drive, Gmail…)</a:t>
            </a:r>
            <a:endParaRPr lang="en-US" sz="1200" dirty="0"/>
          </a:p>
        </p:txBody>
      </p:sp>
      <p:sp>
        <p:nvSpPr>
          <p:cNvPr id="18" name="Shape 12"/>
          <p:cNvSpPr/>
          <p:nvPr/>
        </p:nvSpPr>
        <p:spPr>
          <a:xfrm>
            <a:off x="6172200" y="3683000"/>
            <a:ext cx="5207000" cy="1775460"/>
          </a:xfrm>
          <a:prstGeom prst="roundRect">
            <a:avLst>
              <a:gd name="adj" fmla="val 5722"/>
            </a:avLst>
          </a:prstGeom>
          <a:solidFill>
            <a:srgbClr val="ECE4D6"/>
          </a:solidFill>
          <a:ln/>
        </p:spPr>
      </p:sp>
      <p:sp>
        <p:nvSpPr>
          <p:cNvPr id="19" name="Text 13"/>
          <p:cNvSpPr/>
          <p:nvPr/>
        </p:nvSpPr>
        <p:spPr>
          <a:xfrm>
            <a:off x="6375400" y="383540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IT CAN’T</a:t>
            </a:r>
            <a:endParaRPr lang="en-US" sz="1200" dirty="0"/>
          </a:p>
        </p:txBody>
      </p:sp>
      <p:pic>
        <p:nvPicPr>
          <p:cNvPr id="20" name="Image 4" descr="Warning">    </p:cNvPr>
          <p:cNvPicPr>
            <a:picLocks noChangeAspect="1"/>
          </p:cNvPicPr>
          <p:nvPr/>
        </p:nvPicPr>
        <p:blipFill>
          <a:blip r:embed="rId5"/>
          <a:srcRect l="0" r="0" t="0" b="0"/>
          <a:stretch/>
        </p:blipFill>
        <p:spPr>
          <a:xfrm>
            <a:off x="6375400" y="4124958"/>
            <a:ext cx="203200" cy="203200"/>
          </a:xfrm>
          <a:prstGeom prst="rect">
            <a:avLst/>
          </a:prstGeom>
        </p:spPr>
      </p:pic>
      <p:sp>
        <p:nvSpPr>
          <p:cNvPr id="21" name="Text 14"/>
          <p:cNvSpPr/>
          <p:nvPr/>
        </p:nvSpPr>
        <p:spPr>
          <a:xfrm>
            <a:off x="6680200" y="4124958"/>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See files on your computer unless you upload them</a:t>
            </a:r>
            <a:endParaRPr lang="en-US" sz="1200" dirty="0"/>
          </a:p>
        </p:txBody>
      </p:sp>
      <p:pic>
        <p:nvPicPr>
          <p:cNvPr id="22" name="Image 5" descr="Warning">    </p:cNvPr>
          <p:cNvPicPr>
            <a:picLocks noChangeAspect="1"/>
          </p:cNvPicPr>
          <p:nvPr/>
        </p:nvPicPr>
        <p:blipFill>
          <a:blip r:embed="rId6"/>
          <a:srcRect l="0" r="0" t="0" b="0"/>
          <a:stretch/>
        </p:blipFill>
        <p:spPr>
          <a:xfrm>
            <a:off x="6375400" y="4406900"/>
            <a:ext cx="203200" cy="203200"/>
          </a:xfrm>
          <a:prstGeom prst="rect">
            <a:avLst/>
          </a:prstGeom>
        </p:spPr>
      </p:pic>
      <p:sp>
        <p:nvSpPr>
          <p:cNvPr id="23" name="Text 15"/>
          <p:cNvSpPr/>
          <p:nvPr/>
        </p:nvSpPr>
        <p:spPr>
          <a:xfrm>
            <a:off x="6680200" y="4406900"/>
            <a:ext cx="4699000"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Keep its sandbox: files vanish unless it hands you a download</a:t>
            </a:r>
            <a:endParaRPr lang="en-US" sz="1200" dirty="0"/>
          </a:p>
        </p:txBody>
      </p:sp>
      <p:pic>
        <p:nvPicPr>
          <p:cNvPr id="24" name="Image 6" descr="Warning">    </p:cNvPr>
          <p:cNvPicPr>
            <a:picLocks noChangeAspect="1"/>
          </p:cNvPicPr>
          <p:nvPr/>
        </p:nvPicPr>
        <p:blipFill>
          <a:blip r:embed="rId7"/>
          <a:srcRect l="0" r="0" t="0" b="0"/>
          <a:stretch/>
        </p:blipFill>
        <p:spPr>
          <a:xfrm>
            <a:off x="6375400" y="4688842"/>
            <a:ext cx="203200" cy="203200"/>
          </a:xfrm>
          <a:prstGeom prst="rect">
            <a:avLst/>
          </a:prstGeom>
        </p:spPr>
      </p:pic>
      <p:sp>
        <p:nvSpPr>
          <p:cNvPr id="25" name="Text 16"/>
          <p:cNvSpPr/>
          <p:nvPr/>
        </p:nvSpPr>
        <p:spPr>
          <a:xfrm>
            <a:off x="6680200" y="4688842"/>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Run your code, your packages, or your tests</a:t>
            </a:r>
            <a:endParaRPr lang="en-US" sz="1200" dirty="0"/>
          </a:p>
        </p:txBody>
      </p:sp>
      <p:sp>
        <p:nvSpPr>
          <p:cNvPr id="26" name="Text 1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15 / 59</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70916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 · 2 OF 4</a:t>
            </a:r>
            <a:endParaRPr lang="en-US" sz="1200" dirty="0"/>
          </a:p>
        </p:txBody>
      </p:sp>
      <p:sp>
        <p:nvSpPr>
          <p:cNvPr id="3" name="Text 1"/>
          <p:cNvSpPr/>
          <p:nvPr>
            <p:ph type="title"/>
          </p:nvPr>
        </p:nvSpPr>
        <p:spPr>
          <a:xfrm>
            <a:off x="812800" y="1102358"/>
            <a:ext cx="470916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Cowork</a:t>
            </a:r>
            <a:endParaRPr lang="en-US" sz="3200" dirty="0"/>
          </a:p>
        </p:txBody>
      </p:sp>
      <p:sp>
        <p:nvSpPr>
          <p:cNvPr id="4" name="Text 2"/>
          <p:cNvSpPr/>
          <p:nvPr/>
        </p:nvSpPr>
        <p:spPr>
          <a:xfrm>
            <a:off x="812800" y="1701800"/>
            <a:ext cx="4709160"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Browser, desktop app or phone — but working on your folders needs the desktop app. (Merged app: no toggle, just ask.)</a:t>
            </a:r>
            <a:endParaRPr lang="en-US" sz="1300" dirty="0"/>
          </a:p>
        </p:txBody>
      </p:sp>
      <p:sp>
        <p:nvSpPr>
          <p:cNvPr id="5" name="Shape 3"/>
          <p:cNvSpPr/>
          <p:nvPr/>
        </p:nvSpPr>
        <p:spPr>
          <a:xfrm>
            <a:off x="812800" y="2547615"/>
            <a:ext cx="4572000" cy="1237615"/>
          </a:xfrm>
          <a:prstGeom prst="roundRect">
            <a:avLst>
              <a:gd name="adj" fmla="val 8209"/>
            </a:avLst>
          </a:prstGeom>
          <a:solidFill>
            <a:srgbClr val="1F1D1A"/>
          </a:solidFill>
          <a:ln/>
        </p:spPr>
      </p:sp>
      <p:sp>
        <p:nvSpPr>
          <p:cNvPr id="6" name="Text 4"/>
          <p:cNvSpPr/>
          <p:nvPr/>
        </p:nvSpPr>
        <p:spPr>
          <a:xfrm>
            <a:off x="1016000" y="2700015"/>
            <a:ext cx="429056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REACH FOR IT WHEN</a:t>
            </a:r>
            <a:endParaRPr lang="en-US" sz="1200" dirty="0"/>
          </a:p>
        </p:txBody>
      </p:sp>
      <p:sp>
        <p:nvSpPr>
          <p:cNvPr id="7" name="Text 5"/>
          <p:cNvSpPr/>
          <p:nvPr/>
        </p:nvSpPr>
        <p:spPr>
          <a:xfrm>
            <a:off x="1016000" y="2964185"/>
            <a:ext cx="4290568" cy="69405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The job is many files and many steps — documents, not a codebase — and you’d rather not use a terminal</a:t>
            </a:r>
            <a:endParaRPr lang="en-US" sz="1300" dirty="0"/>
          </a:p>
        </p:txBody>
      </p:sp>
      <p:sp>
        <p:nvSpPr>
          <p:cNvPr id="8" name="Shape 6"/>
          <p:cNvSpPr/>
          <p:nvPr/>
        </p:nvSpPr>
        <p:spPr>
          <a:xfrm>
            <a:off x="5791200" y="812800"/>
            <a:ext cx="5588000" cy="2667000"/>
          </a:xfrm>
          <a:prstGeom prst="roundRect">
            <a:avLst>
              <a:gd name="adj" fmla="val 3810"/>
            </a:avLst>
          </a:prstGeom>
          <a:solidFill>
            <a:srgbClr val="181715"/>
          </a:solidFill>
          <a:ln/>
        </p:spPr>
      </p:sp>
      <p:pic>
        <p:nvPicPr>
          <p:cNvPr id="9" name="Image 0" descr="Cowork home screen with the Cowork toggle on, Project, Manual and Output options, and suggested tasks">    </p:cNvPr>
          <p:cNvPicPr>
            <a:picLocks noChangeAspect="1"/>
          </p:cNvPicPr>
          <p:nvPr/>
        </p:nvPicPr>
        <p:blipFill>
          <a:blip r:embed="rId1"/>
          <a:stretch>
            <a:fillRect/>
          </a:stretch>
        </p:blipFill>
        <p:spPr>
          <a:xfrm>
            <a:off x="6583603" y="812800"/>
            <a:ext cx="4003194" cy="2667000"/>
          </a:xfrm>
          <a:prstGeom prst="rect">
            <a:avLst/>
          </a:prstGeom>
        </p:spPr>
      </p:pic>
      <p:sp>
        <p:nvSpPr>
          <p:cNvPr id="10" name="Shape 7"/>
          <p:cNvSpPr/>
          <p:nvPr/>
        </p:nvSpPr>
        <p:spPr>
          <a:xfrm>
            <a:off x="812800" y="3988433"/>
            <a:ext cx="5207000" cy="1775460"/>
          </a:xfrm>
          <a:prstGeom prst="roundRect">
            <a:avLst>
              <a:gd name="adj" fmla="val 5722"/>
            </a:avLst>
          </a:prstGeom>
          <a:solidFill>
            <a:srgbClr val="ECE4D6"/>
          </a:solidFill>
          <a:ln/>
        </p:spPr>
      </p:sp>
      <p:sp>
        <p:nvSpPr>
          <p:cNvPr id="11" name="Text 8"/>
          <p:cNvSpPr/>
          <p:nvPr/>
        </p:nvSpPr>
        <p:spPr>
          <a:xfrm>
            <a:off x="1016000" y="4140833"/>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D7A4F"/>
                </a:solidFill>
                <a:latin typeface="Inter" pitchFamily="34" charset="0"/>
                <a:ea typeface="Inter" pitchFamily="34" charset="-122"/>
                <a:cs typeface="Inter" pitchFamily="34" charset="-120"/>
              </a:rPr>
              <a:t>IT CAN</a:t>
            </a:r>
            <a:endParaRPr lang="en-US" sz="1200" dirty="0"/>
          </a:p>
        </p:txBody>
      </p:sp>
      <p:pic>
        <p:nvPicPr>
          <p:cNvPr id="12" name="Image 1" descr="Check">    </p:cNvPr>
          <p:cNvPicPr>
            <a:picLocks noChangeAspect="1"/>
          </p:cNvPicPr>
          <p:nvPr/>
        </p:nvPicPr>
        <p:blipFill>
          <a:blip r:embed="rId2"/>
          <a:srcRect l="0" r="0" t="0" b="0"/>
          <a:stretch/>
        </p:blipFill>
        <p:spPr>
          <a:xfrm>
            <a:off x="1016000" y="4430390"/>
            <a:ext cx="203200" cy="203200"/>
          </a:xfrm>
          <a:prstGeom prst="rect">
            <a:avLst/>
          </a:prstGeom>
        </p:spPr>
      </p:pic>
      <p:sp>
        <p:nvSpPr>
          <p:cNvPr id="13" name="Text 9"/>
          <p:cNvSpPr/>
          <p:nvPr/>
        </p:nvSpPr>
        <p:spPr>
          <a:xfrm>
            <a:off x="1320800" y="4430390"/>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Read, create and reorganize files in folders you give it</a:t>
            </a:r>
            <a:endParaRPr lang="en-US" sz="1200" dirty="0"/>
          </a:p>
        </p:txBody>
      </p:sp>
      <p:pic>
        <p:nvPicPr>
          <p:cNvPr id="14" name="Image 2" descr="Check">    </p:cNvPr>
          <p:cNvPicPr>
            <a:picLocks noChangeAspect="1"/>
          </p:cNvPicPr>
          <p:nvPr/>
        </p:nvPicPr>
        <p:blipFill>
          <a:blip r:embed="rId3"/>
          <a:srcRect l="0" r="0" t="0" b="0"/>
          <a:stretch/>
        </p:blipFill>
        <p:spPr>
          <a:xfrm>
            <a:off x="1016000" y="4712333"/>
            <a:ext cx="203200" cy="203200"/>
          </a:xfrm>
          <a:prstGeom prst="rect">
            <a:avLst/>
          </a:prstGeom>
        </p:spPr>
      </p:pic>
      <p:sp>
        <p:nvSpPr>
          <p:cNvPr id="15" name="Text 10"/>
          <p:cNvSpPr/>
          <p:nvPr/>
        </p:nvSpPr>
        <p:spPr>
          <a:xfrm>
            <a:off x="1320800" y="4712333"/>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Work through long, multi-step tasks — or wait for your OK at each step (Manual)</a:t>
            </a:r>
            <a:endParaRPr lang="en-US" sz="1200" dirty="0"/>
          </a:p>
        </p:txBody>
      </p:sp>
      <p:pic>
        <p:nvPicPr>
          <p:cNvPr id="16" name="Image 3" descr="Check">    </p:cNvPr>
          <p:cNvPicPr>
            <a:picLocks noChangeAspect="1"/>
          </p:cNvPicPr>
          <p:nvPr/>
        </p:nvPicPr>
        <p:blipFill>
          <a:blip r:embed="rId4"/>
          <a:srcRect l="0" r="0" t="0" b="0"/>
          <a:stretch/>
        </p:blipFill>
        <p:spPr>
          <a:xfrm>
            <a:off x="1016000" y="5200017"/>
            <a:ext cx="203200" cy="203200"/>
          </a:xfrm>
          <a:prstGeom prst="rect">
            <a:avLst/>
          </a:prstGeom>
        </p:spPr>
      </p:pic>
      <p:sp>
        <p:nvSpPr>
          <p:cNvPr id="17" name="Text 11"/>
          <p:cNvSpPr/>
          <p:nvPr/>
        </p:nvSpPr>
        <p:spPr>
          <a:xfrm>
            <a:off x="1320800" y="5200017"/>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Open websites, read pages and fill in forms in its built-in browser — new this week</a:t>
            </a:r>
            <a:endParaRPr lang="en-US" sz="1200" dirty="0"/>
          </a:p>
        </p:txBody>
      </p:sp>
      <p:sp>
        <p:nvSpPr>
          <p:cNvPr id="18" name="Shape 12"/>
          <p:cNvSpPr/>
          <p:nvPr/>
        </p:nvSpPr>
        <p:spPr>
          <a:xfrm>
            <a:off x="6172200" y="3988433"/>
            <a:ext cx="5207000" cy="1775460"/>
          </a:xfrm>
          <a:prstGeom prst="roundRect">
            <a:avLst>
              <a:gd name="adj" fmla="val 5722"/>
            </a:avLst>
          </a:prstGeom>
          <a:solidFill>
            <a:srgbClr val="ECE4D6"/>
          </a:solidFill>
          <a:ln/>
        </p:spPr>
      </p:sp>
      <p:sp>
        <p:nvSpPr>
          <p:cNvPr id="19" name="Text 13"/>
          <p:cNvSpPr/>
          <p:nvPr/>
        </p:nvSpPr>
        <p:spPr>
          <a:xfrm>
            <a:off x="6375400" y="4140833"/>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IT CAN’T</a:t>
            </a:r>
            <a:endParaRPr lang="en-US" sz="1200" dirty="0"/>
          </a:p>
        </p:txBody>
      </p:sp>
      <p:pic>
        <p:nvPicPr>
          <p:cNvPr id="20" name="Image 4" descr="Warning">    </p:cNvPr>
          <p:cNvPicPr>
            <a:picLocks noChangeAspect="1"/>
          </p:cNvPicPr>
          <p:nvPr/>
        </p:nvPicPr>
        <p:blipFill>
          <a:blip r:embed="rId5"/>
          <a:srcRect l="0" r="0" t="0" b="0"/>
          <a:stretch/>
        </p:blipFill>
        <p:spPr>
          <a:xfrm>
            <a:off x="6375400" y="4430390"/>
            <a:ext cx="203200" cy="203200"/>
          </a:xfrm>
          <a:prstGeom prst="rect">
            <a:avLst/>
          </a:prstGeom>
        </p:spPr>
      </p:pic>
      <p:sp>
        <p:nvSpPr>
          <p:cNvPr id="21" name="Text 14"/>
          <p:cNvSpPr/>
          <p:nvPr/>
        </p:nvSpPr>
        <p:spPr>
          <a:xfrm>
            <a:off x="6680200" y="4430390"/>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See folders you haven’t given it</a:t>
            </a:r>
            <a:endParaRPr lang="en-US" sz="1200" dirty="0"/>
          </a:p>
        </p:txBody>
      </p:sp>
      <p:pic>
        <p:nvPicPr>
          <p:cNvPr id="22" name="Image 5" descr="Warning">    </p:cNvPr>
          <p:cNvPicPr>
            <a:picLocks noChangeAspect="1"/>
          </p:cNvPicPr>
          <p:nvPr/>
        </p:nvPicPr>
        <p:blipFill>
          <a:blip r:embed="rId6"/>
          <a:srcRect l="0" r="0" t="0" b="0"/>
          <a:stretch/>
        </p:blipFill>
        <p:spPr>
          <a:xfrm>
            <a:off x="6375400" y="4712333"/>
            <a:ext cx="203200" cy="203200"/>
          </a:xfrm>
          <a:prstGeom prst="rect">
            <a:avLst/>
          </a:prstGeom>
        </p:spPr>
      </p:pic>
      <p:sp>
        <p:nvSpPr>
          <p:cNvPr id="23" name="Text 15"/>
          <p:cNvSpPr/>
          <p:nvPr/>
        </p:nvSpPr>
        <p:spPr>
          <a:xfrm>
            <a:off x="6680200" y="4712333"/>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Stand in for a developer setup: it isn’t wired into your repo, shell and tests</a:t>
            </a:r>
            <a:endParaRPr lang="en-US" sz="1200" dirty="0"/>
          </a:p>
        </p:txBody>
      </p:sp>
      <p:pic>
        <p:nvPicPr>
          <p:cNvPr id="24" name="Image 6" descr="Warning">    </p:cNvPr>
          <p:cNvPicPr>
            <a:picLocks noChangeAspect="1"/>
          </p:cNvPicPr>
          <p:nvPr/>
        </p:nvPicPr>
        <p:blipFill>
          <a:blip r:embed="rId7"/>
          <a:srcRect l="0" r="0" t="0" b="0"/>
          <a:stretch/>
        </p:blipFill>
        <p:spPr>
          <a:xfrm>
            <a:off x="6375400" y="5200017"/>
            <a:ext cx="203200" cy="203200"/>
          </a:xfrm>
          <a:prstGeom prst="rect">
            <a:avLst/>
          </a:prstGeom>
        </p:spPr>
      </p:pic>
      <p:sp>
        <p:nvSpPr>
          <p:cNvPr id="25" name="Text 16"/>
          <p:cNvSpPr/>
          <p:nvPr/>
        </p:nvSpPr>
        <p:spPr>
          <a:xfrm>
            <a:off x="6680200" y="5200017"/>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Skip your approval on actions you haven’t allowed</a:t>
            </a:r>
            <a:endParaRPr lang="en-US" sz="1200" dirty="0"/>
          </a:p>
        </p:txBody>
      </p:sp>
      <p:sp>
        <p:nvSpPr>
          <p:cNvPr id="26" name="Text 1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16 / 59</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70916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 · 3 OF 4</a:t>
            </a:r>
            <a:endParaRPr lang="en-US" sz="1200" dirty="0"/>
          </a:p>
        </p:txBody>
      </p:sp>
      <p:sp>
        <p:nvSpPr>
          <p:cNvPr id="3" name="Text 1"/>
          <p:cNvSpPr/>
          <p:nvPr>
            <p:ph type="title"/>
          </p:nvPr>
        </p:nvSpPr>
        <p:spPr>
          <a:xfrm>
            <a:off x="812800" y="1102358"/>
            <a:ext cx="4709160" cy="91948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Claude Code in the desktop app</a:t>
            </a:r>
            <a:endParaRPr lang="en-US" sz="3200" dirty="0"/>
          </a:p>
        </p:txBody>
      </p:sp>
      <p:sp>
        <p:nvSpPr>
          <p:cNvPr id="4" name="Text 2"/>
          <p:cNvSpPr/>
          <p:nvPr/>
        </p:nvSpPr>
        <p:spPr>
          <a:xfrm>
            <a:off x="812800" y="2148842"/>
            <a:ext cx="47091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The Code tab of the desktop app, pointed at a folder on your machine (“Local”).</a:t>
            </a:r>
            <a:endParaRPr lang="en-US" sz="1300" dirty="0"/>
          </a:p>
        </p:txBody>
      </p:sp>
      <p:sp>
        <p:nvSpPr>
          <p:cNvPr id="5" name="Shape 3"/>
          <p:cNvSpPr/>
          <p:nvPr/>
        </p:nvSpPr>
        <p:spPr>
          <a:xfrm>
            <a:off x="812800" y="2763515"/>
            <a:ext cx="4572000" cy="1014730"/>
          </a:xfrm>
          <a:prstGeom prst="roundRect">
            <a:avLst>
              <a:gd name="adj" fmla="val 10013"/>
            </a:avLst>
          </a:prstGeom>
          <a:solidFill>
            <a:srgbClr val="1F1D1A"/>
          </a:solidFill>
          <a:ln/>
        </p:spPr>
      </p:sp>
      <p:sp>
        <p:nvSpPr>
          <p:cNvPr id="6" name="Text 4"/>
          <p:cNvSpPr/>
          <p:nvPr/>
        </p:nvSpPr>
        <p:spPr>
          <a:xfrm>
            <a:off x="1016000" y="2915915"/>
            <a:ext cx="429056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REACH FOR IT WHEN</a:t>
            </a:r>
            <a:endParaRPr lang="en-US" sz="1200" dirty="0"/>
          </a:p>
        </p:txBody>
      </p:sp>
      <p:sp>
        <p:nvSpPr>
          <p:cNvPr id="7" name="Text 5"/>
          <p:cNvSpPr/>
          <p:nvPr/>
        </p:nvSpPr>
        <p:spPr>
          <a:xfrm>
            <a:off x="1016000" y="3180085"/>
            <a:ext cx="4290568"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You want Claude Code’s full power in a familiar app window</a:t>
            </a:r>
            <a:endParaRPr lang="en-US" sz="1300" dirty="0"/>
          </a:p>
        </p:txBody>
      </p:sp>
      <p:sp>
        <p:nvSpPr>
          <p:cNvPr id="8" name="Shape 6"/>
          <p:cNvSpPr/>
          <p:nvPr/>
        </p:nvSpPr>
        <p:spPr>
          <a:xfrm>
            <a:off x="5791200" y="812800"/>
            <a:ext cx="5588000" cy="2667000"/>
          </a:xfrm>
          <a:prstGeom prst="roundRect">
            <a:avLst>
              <a:gd name="adj" fmla="val 3810"/>
            </a:avLst>
          </a:prstGeom>
          <a:solidFill>
            <a:srgbClr val="181715"/>
          </a:solidFill>
          <a:ln/>
        </p:spPr>
      </p:sp>
      <p:pic>
        <p:nvPicPr>
          <p:cNvPr id="9" name="Image 0" descr="Code tab in the Claude desktop app with a local project folder and a session list">    </p:cNvPr>
          <p:cNvPicPr>
            <a:picLocks noChangeAspect="1"/>
          </p:cNvPicPr>
          <p:nvPr/>
        </p:nvPicPr>
        <p:blipFill>
          <a:blip r:embed="rId1"/>
          <a:stretch>
            <a:fillRect/>
          </a:stretch>
        </p:blipFill>
        <p:spPr>
          <a:xfrm>
            <a:off x="6732486" y="812800"/>
            <a:ext cx="3705428" cy="2667000"/>
          </a:xfrm>
          <a:prstGeom prst="rect">
            <a:avLst/>
          </a:prstGeom>
        </p:spPr>
      </p:pic>
      <p:sp>
        <p:nvSpPr>
          <p:cNvPr id="10" name="Shape 7"/>
          <p:cNvSpPr/>
          <p:nvPr/>
        </p:nvSpPr>
        <p:spPr>
          <a:xfrm>
            <a:off x="812800" y="3981450"/>
            <a:ext cx="5207000" cy="1569720"/>
          </a:xfrm>
          <a:prstGeom prst="roundRect">
            <a:avLst>
              <a:gd name="adj" fmla="val 6472"/>
            </a:avLst>
          </a:prstGeom>
          <a:solidFill>
            <a:srgbClr val="ECE4D6"/>
          </a:solidFill>
          <a:ln/>
        </p:spPr>
      </p:sp>
      <p:sp>
        <p:nvSpPr>
          <p:cNvPr id="11" name="Text 8"/>
          <p:cNvSpPr/>
          <p:nvPr/>
        </p:nvSpPr>
        <p:spPr>
          <a:xfrm>
            <a:off x="1016000" y="413385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D7A4F"/>
                </a:solidFill>
                <a:latin typeface="Inter" pitchFamily="34" charset="0"/>
                <a:ea typeface="Inter" pitchFamily="34" charset="-122"/>
                <a:cs typeface="Inter" pitchFamily="34" charset="-120"/>
              </a:rPr>
              <a:t>IT CAN</a:t>
            </a:r>
            <a:endParaRPr lang="en-US" sz="1200" dirty="0"/>
          </a:p>
        </p:txBody>
      </p:sp>
      <p:pic>
        <p:nvPicPr>
          <p:cNvPr id="12" name="Image 1" descr="Check">    </p:cNvPr>
          <p:cNvPicPr>
            <a:picLocks noChangeAspect="1"/>
          </p:cNvPicPr>
          <p:nvPr/>
        </p:nvPicPr>
        <p:blipFill>
          <a:blip r:embed="rId2"/>
          <a:srcRect l="0" r="0" t="0" b="0"/>
          <a:stretch/>
        </p:blipFill>
        <p:spPr>
          <a:xfrm>
            <a:off x="1016000" y="4423408"/>
            <a:ext cx="203200" cy="203200"/>
          </a:xfrm>
          <a:prstGeom prst="rect">
            <a:avLst/>
          </a:prstGeom>
        </p:spPr>
      </p:pic>
      <p:sp>
        <p:nvSpPr>
          <p:cNvPr id="13" name="Text 9"/>
          <p:cNvSpPr/>
          <p:nvPr/>
        </p:nvSpPr>
        <p:spPr>
          <a:xfrm>
            <a:off x="1320800" y="4423408"/>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Edit files across your project, with edits you accept or reject</a:t>
            </a:r>
            <a:endParaRPr lang="en-US" sz="1200" dirty="0"/>
          </a:p>
        </p:txBody>
      </p:sp>
      <p:pic>
        <p:nvPicPr>
          <p:cNvPr id="14" name="Image 2" descr="Check">    </p:cNvPr>
          <p:cNvPicPr>
            <a:picLocks noChangeAspect="1"/>
          </p:cNvPicPr>
          <p:nvPr/>
        </p:nvPicPr>
        <p:blipFill>
          <a:blip r:embed="rId3"/>
          <a:srcRect l="0" r="0" t="0" b="0"/>
          <a:stretch/>
        </p:blipFill>
        <p:spPr>
          <a:xfrm>
            <a:off x="1016000" y="4705350"/>
            <a:ext cx="203200" cy="203200"/>
          </a:xfrm>
          <a:prstGeom prst="rect">
            <a:avLst/>
          </a:prstGeom>
        </p:spPr>
      </p:pic>
      <p:sp>
        <p:nvSpPr>
          <p:cNvPr id="15" name="Text 10"/>
          <p:cNvSpPr/>
          <p:nvPr/>
        </p:nvSpPr>
        <p:spPr>
          <a:xfrm>
            <a:off x="1320800" y="4705350"/>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Run commands with your Python and packages: scripts, tests, git</a:t>
            </a:r>
            <a:endParaRPr lang="en-US" sz="1200" dirty="0"/>
          </a:p>
        </p:txBody>
      </p:sp>
      <p:pic>
        <p:nvPicPr>
          <p:cNvPr id="16" name="Image 3" descr="Check">    </p:cNvPr>
          <p:cNvPicPr>
            <a:picLocks noChangeAspect="1"/>
          </p:cNvPicPr>
          <p:nvPr/>
        </p:nvPicPr>
        <p:blipFill>
          <a:blip r:embed="rId4"/>
          <a:srcRect l="0" r="0" t="0" b="0"/>
          <a:stretch/>
        </p:blipFill>
        <p:spPr>
          <a:xfrm>
            <a:off x="1016000" y="5193035"/>
            <a:ext cx="203200" cy="203200"/>
          </a:xfrm>
          <a:prstGeom prst="rect">
            <a:avLst/>
          </a:prstGeom>
        </p:spPr>
      </p:pic>
      <p:sp>
        <p:nvSpPr>
          <p:cNvPr id="17" name="Text 11"/>
          <p:cNvSpPr/>
          <p:nvPr/>
        </p:nvSpPr>
        <p:spPr>
          <a:xfrm>
            <a:off x="1320800" y="5193035"/>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Read CLAUDE.md, and use skills and subagents</a:t>
            </a:r>
            <a:endParaRPr lang="en-US" sz="1200" dirty="0"/>
          </a:p>
        </p:txBody>
      </p:sp>
      <p:sp>
        <p:nvSpPr>
          <p:cNvPr id="18" name="Shape 12"/>
          <p:cNvSpPr/>
          <p:nvPr/>
        </p:nvSpPr>
        <p:spPr>
          <a:xfrm>
            <a:off x="6172200" y="3981450"/>
            <a:ext cx="5207000" cy="1569720"/>
          </a:xfrm>
          <a:prstGeom prst="roundRect">
            <a:avLst>
              <a:gd name="adj" fmla="val 6472"/>
            </a:avLst>
          </a:prstGeom>
          <a:solidFill>
            <a:srgbClr val="ECE4D6"/>
          </a:solidFill>
          <a:ln/>
        </p:spPr>
      </p:sp>
      <p:sp>
        <p:nvSpPr>
          <p:cNvPr id="19" name="Text 13"/>
          <p:cNvSpPr/>
          <p:nvPr/>
        </p:nvSpPr>
        <p:spPr>
          <a:xfrm>
            <a:off x="6375400" y="413385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IT CAN’T</a:t>
            </a:r>
            <a:endParaRPr lang="en-US" sz="1200" dirty="0"/>
          </a:p>
        </p:txBody>
      </p:sp>
      <p:pic>
        <p:nvPicPr>
          <p:cNvPr id="20" name="Image 4" descr="Warning">    </p:cNvPr>
          <p:cNvPicPr>
            <a:picLocks noChangeAspect="1"/>
          </p:cNvPicPr>
          <p:nvPr/>
        </p:nvPicPr>
        <p:blipFill>
          <a:blip r:embed="rId5"/>
          <a:srcRect l="0" r="0" t="0" b="0"/>
          <a:stretch/>
        </p:blipFill>
        <p:spPr>
          <a:xfrm>
            <a:off x="6375400" y="4423408"/>
            <a:ext cx="203200" cy="203200"/>
          </a:xfrm>
          <a:prstGeom prst="rect">
            <a:avLst/>
          </a:prstGeom>
        </p:spPr>
      </p:pic>
      <p:sp>
        <p:nvSpPr>
          <p:cNvPr id="21" name="Text 14"/>
          <p:cNvSpPr/>
          <p:nvPr/>
        </p:nvSpPr>
        <p:spPr>
          <a:xfrm>
            <a:off x="6680200" y="4423408"/>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Work outside the folder you chose without asking</a:t>
            </a:r>
            <a:endParaRPr lang="en-US" sz="1200" dirty="0"/>
          </a:p>
        </p:txBody>
      </p:sp>
      <p:pic>
        <p:nvPicPr>
          <p:cNvPr id="22" name="Image 5" descr="Warning">    </p:cNvPr>
          <p:cNvPicPr>
            <a:picLocks noChangeAspect="1"/>
          </p:cNvPicPr>
          <p:nvPr/>
        </p:nvPicPr>
        <p:blipFill>
          <a:blip r:embed="rId6"/>
          <a:srcRect l="0" r="0" t="0" b="0"/>
          <a:stretch/>
        </p:blipFill>
        <p:spPr>
          <a:xfrm>
            <a:off x="6375400" y="4705350"/>
            <a:ext cx="203200" cy="203200"/>
          </a:xfrm>
          <a:prstGeom prst="rect">
            <a:avLst/>
          </a:prstGeom>
        </p:spPr>
      </p:pic>
      <p:sp>
        <p:nvSpPr>
          <p:cNvPr id="23" name="Text 15"/>
          <p:cNvSpPr/>
          <p:nvPr/>
        </p:nvSpPr>
        <p:spPr>
          <a:xfrm>
            <a:off x="6680200" y="4705350"/>
            <a:ext cx="4699000"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Run a command you haven’t approved (in the default modes)</a:t>
            </a:r>
            <a:endParaRPr lang="en-US" sz="1200" dirty="0"/>
          </a:p>
        </p:txBody>
      </p:sp>
      <p:pic>
        <p:nvPicPr>
          <p:cNvPr id="24" name="Image 6" descr="Warning">    </p:cNvPr>
          <p:cNvPicPr>
            <a:picLocks noChangeAspect="1"/>
          </p:cNvPicPr>
          <p:nvPr/>
        </p:nvPicPr>
        <p:blipFill>
          <a:blip r:embed="rId7"/>
          <a:srcRect l="0" r="0" t="0" b="0"/>
          <a:stretch/>
        </p:blipFill>
        <p:spPr>
          <a:xfrm>
            <a:off x="6375400" y="4987292"/>
            <a:ext cx="203200" cy="203200"/>
          </a:xfrm>
          <a:prstGeom prst="rect">
            <a:avLst/>
          </a:prstGeom>
        </p:spPr>
      </p:pic>
      <p:sp>
        <p:nvSpPr>
          <p:cNvPr id="25" name="Text 16"/>
          <p:cNvSpPr/>
          <p:nvPr/>
        </p:nvSpPr>
        <p:spPr>
          <a:xfrm>
            <a:off x="6680200" y="4987292"/>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Help much with no project: an empty folder means it starts from zero</a:t>
            </a:r>
            <a:endParaRPr lang="en-US" sz="1200" dirty="0"/>
          </a:p>
        </p:txBody>
      </p:sp>
      <p:sp>
        <p:nvSpPr>
          <p:cNvPr id="26" name="Text 1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17 / 59</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70916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 · 4 OF 4</a:t>
            </a:r>
            <a:endParaRPr lang="en-US" sz="1200" dirty="0"/>
          </a:p>
        </p:txBody>
      </p:sp>
      <p:sp>
        <p:nvSpPr>
          <p:cNvPr id="3" name="Text 1"/>
          <p:cNvSpPr/>
          <p:nvPr>
            <p:ph type="title"/>
          </p:nvPr>
        </p:nvSpPr>
        <p:spPr>
          <a:xfrm>
            <a:off x="812800" y="1102358"/>
            <a:ext cx="4709160" cy="91948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Claude Code in the terminal</a:t>
            </a:r>
            <a:endParaRPr lang="en-US" sz="3200" dirty="0"/>
          </a:p>
        </p:txBody>
      </p:sp>
      <p:sp>
        <p:nvSpPr>
          <p:cNvPr id="4" name="Text 2"/>
          <p:cNvSpPr/>
          <p:nvPr/>
        </p:nvSpPr>
        <p:spPr>
          <a:xfrm>
            <a:off x="812800" y="2148842"/>
            <a:ext cx="470916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Your terminal: open any folder and type claude. Same agent as the Code tab.</a:t>
            </a:r>
            <a:endParaRPr lang="en-US" sz="1300" dirty="0"/>
          </a:p>
        </p:txBody>
      </p:sp>
      <p:sp>
        <p:nvSpPr>
          <p:cNvPr id="5" name="Shape 3"/>
          <p:cNvSpPr/>
          <p:nvPr/>
        </p:nvSpPr>
        <p:spPr>
          <a:xfrm>
            <a:off x="812800" y="2763515"/>
            <a:ext cx="4572000" cy="1014730"/>
          </a:xfrm>
          <a:prstGeom prst="roundRect">
            <a:avLst>
              <a:gd name="adj" fmla="val 10013"/>
            </a:avLst>
          </a:prstGeom>
          <a:solidFill>
            <a:srgbClr val="1F1D1A"/>
          </a:solidFill>
          <a:ln/>
        </p:spPr>
      </p:sp>
      <p:sp>
        <p:nvSpPr>
          <p:cNvPr id="6" name="Text 4"/>
          <p:cNvSpPr/>
          <p:nvPr/>
        </p:nvSpPr>
        <p:spPr>
          <a:xfrm>
            <a:off x="1016000" y="2915915"/>
            <a:ext cx="429056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REACH FOR IT WHEN</a:t>
            </a:r>
            <a:endParaRPr lang="en-US" sz="1200" dirty="0"/>
          </a:p>
        </p:txBody>
      </p:sp>
      <p:sp>
        <p:nvSpPr>
          <p:cNvPr id="7" name="Text 5"/>
          <p:cNvSpPr/>
          <p:nvPr/>
        </p:nvSpPr>
        <p:spPr>
          <a:xfrm>
            <a:off x="1016000" y="3180085"/>
            <a:ext cx="4290568"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Long autonomous runs, automation, or you live in the terminal anyway</a:t>
            </a:r>
            <a:endParaRPr lang="en-US" sz="1300" dirty="0"/>
          </a:p>
        </p:txBody>
      </p:sp>
      <p:sp>
        <p:nvSpPr>
          <p:cNvPr id="8" name="Shape 6"/>
          <p:cNvSpPr/>
          <p:nvPr/>
        </p:nvSpPr>
        <p:spPr>
          <a:xfrm>
            <a:off x="5791200" y="812800"/>
            <a:ext cx="5588000" cy="2667000"/>
          </a:xfrm>
          <a:prstGeom prst="roundRect">
            <a:avLst>
              <a:gd name="adj" fmla="val 3810"/>
            </a:avLst>
          </a:prstGeom>
          <a:solidFill>
            <a:srgbClr val="181715"/>
          </a:solidFill>
          <a:ln/>
        </p:spPr>
      </p:sp>
      <p:pic>
        <p:nvPicPr>
          <p:cNvPr id="9" name="Image 0" descr="Claude Code v2.1.280 in a terminal with /model, /remote-control hint and manual mode on">    </p:cNvPr>
          <p:cNvPicPr>
            <a:picLocks noChangeAspect="1"/>
          </p:cNvPicPr>
          <p:nvPr/>
        </p:nvPicPr>
        <p:blipFill>
          <a:blip r:embed="rId1"/>
          <a:stretch>
            <a:fillRect/>
          </a:stretch>
        </p:blipFill>
        <p:spPr>
          <a:xfrm>
            <a:off x="6588749" y="812800"/>
            <a:ext cx="3992902" cy="2667000"/>
          </a:xfrm>
          <a:prstGeom prst="rect">
            <a:avLst/>
          </a:prstGeom>
        </p:spPr>
      </p:pic>
      <p:sp>
        <p:nvSpPr>
          <p:cNvPr id="10" name="Shape 7"/>
          <p:cNvSpPr/>
          <p:nvPr/>
        </p:nvSpPr>
        <p:spPr>
          <a:xfrm>
            <a:off x="812800" y="3981450"/>
            <a:ext cx="5207000" cy="1775460"/>
          </a:xfrm>
          <a:prstGeom prst="roundRect">
            <a:avLst>
              <a:gd name="adj" fmla="val 5722"/>
            </a:avLst>
          </a:prstGeom>
          <a:solidFill>
            <a:srgbClr val="ECE4D6"/>
          </a:solidFill>
          <a:ln/>
        </p:spPr>
      </p:sp>
      <p:sp>
        <p:nvSpPr>
          <p:cNvPr id="11" name="Text 8"/>
          <p:cNvSpPr/>
          <p:nvPr/>
        </p:nvSpPr>
        <p:spPr>
          <a:xfrm>
            <a:off x="1016000" y="413385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D7A4F"/>
                </a:solidFill>
                <a:latin typeface="Inter" pitchFamily="34" charset="0"/>
                <a:ea typeface="Inter" pitchFamily="34" charset="-122"/>
                <a:cs typeface="Inter" pitchFamily="34" charset="-120"/>
              </a:rPr>
              <a:t>IT CAN</a:t>
            </a:r>
            <a:endParaRPr lang="en-US" sz="1200" dirty="0"/>
          </a:p>
        </p:txBody>
      </p:sp>
      <p:pic>
        <p:nvPicPr>
          <p:cNvPr id="12" name="Image 1" descr="Check">    </p:cNvPr>
          <p:cNvPicPr>
            <a:picLocks noChangeAspect="1"/>
          </p:cNvPicPr>
          <p:nvPr/>
        </p:nvPicPr>
        <p:blipFill>
          <a:blip r:embed="rId2"/>
          <a:srcRect l="0" r="0" t="0" b="0"/>
          <a:stretch/>
        </p:blipFill>
        <p:spPr>
          <a:xfrm>
            <a:off x="1016000" y="4423408"/>
            <a:ext cx="203200" cy="203200"/>
          </a:xfrm>
          <a:prstGeom prst="rect">
            <a:avLst/>
          </a:prstGeom>
        </p:spPr>
      </p:pic>
      <p:sp>
        <p:nvSpPr>
          <p:cNvPr id="13" name="Text 9"/>
          <p:cNvSpPr/>
          <p:nvPr/>
        </p:nvSpPr>
        <p:spPr>
          <a:xfrm>
            <a:off x="1320800" y="4423408"/>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Do everything the Code tab does — it is the same agent</a:t>
            </a:r>
            <a:endParaRPr lang="en-US" sz="1200" dirty="0"/>
          </a:p>
        </p:txBody>
      </p:sp>
      <p:pic>
        <p:nvPicPr>
          <p:cNvPr id="14" name="Image 2" descr="Check">    </p:cNvPr>
          <p:cNvPicPr>
            <a:picLocks noChangeAspect="1"/>
          </p:cNvPicPr>
          <p:nvPr/>
        </p:nvPicPr>
        <p:blipFill>
          <a:blip r:embed="rId3"/>
          <a:srcRect l="0" r="0" t="0" b="0"/>
          <a:stretch/>
        </p:blipFill>
        <p:spPr>
          <a:xfrm>
            <a:off x="1016000" y="4705350"/>
            <a:ext cx="203200" cy="203200"/>
          </a:xfrm>
          <a:prstGeom prst="rect">
            <a:avLst/>
          </a:prstGeom>
        </p:spPr>
      </p:pic>
      <p:sp>
        <p:nvSpPr>
          <p:cNvPr id="15" name="Text 10"/>
          <p:cNvSpPr/>
          <p:nvPr/>
        </p:nvSpPr>
        <p:spPr>
          <a:xfrm>
            <a:off x="1320800" y="4705350"/>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Run from scripts with claude -p "…", e.g. a nightly test summary</a:t>
            </a:r>
            <a:endParaRPr lang="en-US" sz="1200" dirty="0"/>
          </a:p>
        </p:txBody>
      </p:sp>
      <p:pic>
        <p:nvPicPr>
          <p:cNvPr id="16" name="Image 3" descr="Check">    </p:cNvPr>
          <p:cNvPicPr>
            <a:picLocks noChangeAspect="1"/>
          </p:cNvPicPr>
          <p:nvPr/>
        </p:nvPicPr>
        <p:blipFill>
          <a:blip r:embed="rId4"/>
          <a:srcRect l="0" r="0" t="0" b="0"/>
          <a:stretch/>
        </p:blipFill>
        <p:spPr>
          <a:xfrm>
            <a:off x="1016000" y="5193035"/>
            <a:ext cx="203200" cy="203200"/>
          </a:xfrm>
          <a:prstGeom prst="rect">
            <a:avLst/>
          </a:prstGeom>
        </p:spPr>
      </p:pic>
      <p:sp>
        <p:nvSpPr>
          <p:cNvPr id="17" name="Text 11"/>
          <p:cNvSpPr/>
          <p:nvPr/>
        </p:nvSpPr>
        <p:spPr>
          <a:xfrm>
            <a:off x="1320800" y="5193035"/>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Switch models with /model; steer a running session from your phone with /remote-control</a:t>
            </a:r>
            <a:endParaRPr lang="en-US" sz="1200" dirty="0"/>
          </a:p>
        </p:txBody>
      </p:sp>
      <p:sp>
        <p:nvSpPr>
          <p:cNvPr id="18" name="Shape 12"/>
          <p:cNvSpPr/>
          <p:nvPr/>
        </p:nvSpPr>
        <p:spPr>
          <a:xfrm>
            <a:off x="6172200" y="3981450"/>
            <a:ext cx="5207000" cy="1775460"/>
          </a:xfrm>
          <a:prstGeom prst="roundRect">
            <a:avLst>
              <a:gd name="adj" fmla="val 5722"/>
            </a:avLst>
          </a:prstGeom>
          <a:solidFill>
            <a:srgbClr val="ECE4D6"/>
          </a:solidFill>
          <a:ln/>
        </p:spPr>
      </p:sp>
      <p:sp>
        <p:nvSpPr>
          <p:cNvPr id="19" name="Text 13"/>
          <p:cNvSpPr/>
          <p:nvPr/>
        </p:nvSpPr>
        <p:spPr>
          <a:xfrm>
            <a:off x="6375400" y="4133850"/>
            <a:ext cx="494461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IT CAN’T</a:t>
            </a:r>
            <a:endParaRPr lang="en-US" sz="1200" dirty="0"/>
          </a:p>
        </p:txBody>
      </p:sp>
      <p:pic>
        <p:nvPicPr>
          <p:cNvPr id="20" name="Image 4" descr="Warning">    </p:cNvPr>
          <p:cNvPicPr>
            <a:picLocks noChangeAspect="1"/>
          </p:cNvPicPr>
          <p:nvPr/>
        </p:nvPicPr>
        <p:blipFill>
          <a:blip r:embed="rId5"/>
          <a:srcRect l="0" r="0" t="0" b="0"/>
          <a:stretch/>
        </p:blipFill>
        <p:spPr>
          <a:xfrm>
            <a:off x="6375400" y="4423408"/>
            <a:ext cx="203200" cy="203200"/>
          </a:xfrm>
          <a:prstGeom prst="rect">
            <a:avLst/>
          </a:prstGeom>
        </p:spPr>
      </p:pic>
      <p:sp>
        <p:nvSpPr>
          <p:cNvPr id="21" name="Text 14"/>
          <p:cNvSpPr/>
          <p:nvPr/>
        </p:nvSpPr>
        <p:spPr>
          <a:xfrm>
            <a:off x="6680200" y="4423408"/>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Hold your hand: it’s text-first, so you need to be at home in a shell</a:t>
            </a:r>
            <a:endParaRPr lang="en-US" sz="1200" dirty="0"/>
          </a:p>
        </p:txBody>
      </p:sp>
      <p:pic>
        <p:nvPicPr>
          <p:cNvPr id="22" name="Image 5" descr="Warning">    </p:cNvPr>
          <p:cNvPicPr>
            <a:picLocks noChangeAspect="1"/>
          </p:cNvPicPr>
          <p:nvPr/>
        </p:nvPicPr>
        <p:blipFill>
          <a:blip r:embed="rId6"/>
          <a:srcRect l="0" r="0" t="0" b="0"/>
          <a:stretch/>
        </p:blipFill>
        <p:spPr>
          <a:xfrm>
            <a:off x="6375400" y="4911092"/>
            <a:ext cx="203200" cy="203200"/>
          </a:xfrm>
          <a:prstGeom prst="rect">
            <a:avLst/>
          </a:prstGeom>
        </p:spPr>
      </p:pic>
      <p:sp>
        <p:nvSpPr>
          <p:cNvPr id="23" name="Text 15"/>
          <p:cNvSpPr/>
          <p:nvPr/>
        </p:nvSpPr>
        <p:spPr>
          <a:xfrm>
            <a:off x="6680200" y="4911092"/>
            <a:ext cx="4630674"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Show buttons and visual diffs (some terminals and IDEs add them)</a:t>
            </a:r>
            <a:endParaRPr lang="en-US" sz="1200" dirty="0"/>
          </a:p>
        </p:txBody>
      </p:sp>
      <p:pic>
        <p:nvPicPr>
          <p:cNvPr id="24" name="Image 6" descr="Warning">    </p:cNvPr>
          <p:cNvPicPr>
            <a:picLocks noChangeAspect="1"/>
          </p:cNvPicPr>
          <p:nvPr/>
        </p:nvPicPr>
        <p:blipFill>
          <a:blip r:embed="rId7"/>
          <a:srcRect l="0" r="0" t="0" b="0"/>
          <a:stretch/>
        </p:blipFill>
        <p:spPr>
          <a:xfrm>
            <a:off x="6375400" y="5398765"/>
            <a:ext cx="203200" cy="203200"/>
          </a:xfrm>
          <a:prstGeom prst="rect">
            <a:avLst/>
          </a:prstGeom>
        </p:spPr>
      </p:pic>
      <p:sp>
        <p:nvSpPr>
          <p:cNvPr id="25" name="Text 16"/>
          <p:cNvSpPr/>
          <p:nvPr/>
        </p:nvSpPr>
        <p:spPr>
          <a:xfrm>
            <a:off x="6680200" y="5398765"/>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Work outside the folder you started in without asking</a:t>
            </a:r>
            <a:endParaRPr lang="en-US" sz="1200" dirty="0"/>
          </a:p>
        </p:txBody>
      </p:sp>
      <p:sp>
        <p:nvSpPr>
          <p:cNvPr id="26" name="Text 17"/>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18 / 59</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INTERFACE TOUR · SIDE BY SIDE</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Four interfaces, compared</a:t>
            </a:r>
            <a:endParaRPr lang="en-US" sz="3200" dirty="0"/>
          </a:p>
        </p:txBody>
      </p:sp>
      <p:sp>
        <p:nvSpPr>
          <p:cNvPr id="4" name="Shape 2"/>
          <p:cNvSpPr/>
          <p:nvPr/>
        </p:nvSpPr>
        <p:spPr>
          <a:xfrm>
            <a:off x="812800" y="1783715"/>
            <a:ext cx="10566400" cy="0"/>
          </a:xfrm>
          <a:prstGeom prst="line">
            <a:avLst/>
          </a:prstGeom>
          <a:noFill/>
          <a:ln w="11430">
            <a:solidFill>
              <a:srgbClr val="141413">
                <a:alpha val="22000"/>
              </a:srgbClr>
            </a:solidFill>
            <a:prstDash val="solid"/>
          </a:ln>
        </p:spPr>
      </p:sp>
      <p:sp>
        <p:nvSpPr>
          <p:cNvPr id="5" name="Shape 3"/>
          <p:cNvSpPr/>
          <p:nvPr/>
        </p:nvSpPr>
        <p:spPr>
          <a:xfrm>
            <a:off x="818515" y="1778000"/>
            <a:ext cx="0" cy="3267710"/>
          </a:xfrm>
          <a:prstGeom prst="line">
            <a:avLst/>
          </a:prstGeom>
          <a:noFill/>
          <a:ln w="11430">
            <a:solidFill>
              <a:srgbClr val="141413">
                <a:alpha val="22000"/>
              </a:srgbClr>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13130" y="1878330"/>
          <a:ext cx="10377170" cy="3078480"/>
        </p:xfrm>
        <a:graphic>
          <a:graphicData uri="http://schemas.openxmlformats.org/drawingml/2006/table">
            <a:tbl>
              <a:tblPr/>
              <a:tblGrid>
                <a:gridCol w="2075434"/>
                <a:gridCol w="2075434"/>
                <a:gridCol w="2075434"/>
                <a:gridCol w="2075434"/>
                <a:gridCol w="2075434"/>
              </a:tblGrid>
              <a:tr h="331470">
                <a:tc>
                  <a:txBody>
                    <a:bodyPr/>
                    <a:lstStyle/>
                    <a:p>
                      <a:pPr indent="0" marL="0">
                        <a:lnSpc>
                          <a:spcPts val="1680"/>
                        </a:lnSpc>
                        <a:buNone/>
                      </a:pP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1 · Chat</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2 · Cowork</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3 · Desktop Code</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4 · Terminal</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r>
              <a:tr h="33147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Where it runs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Web, phone, app</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Desktop app</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Desktop app</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Terminal</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What it can touch</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Uploads, a sandbox</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Folders you grant</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Repo + shell</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Repo + shell</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Where code runs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Sandbox, if enabled</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Its own sandbox</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Your Python</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Your Python</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How you approve</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Little to approve</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Modes, e.g. Manual</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e.g. Accept edits</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e.g. manual mode</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54483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What persists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Projects, memory, skills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Projects, skills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CLAUDE.md, skills, subagents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CLAUDE.md, skills, subagents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54483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Best for</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Thinking, drafting</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Multi-step document work</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Coding in a window</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Long runs, scripting</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B4492F"/>
                          </a:solidFill>
                          <a:latin typeface="Inter" pitchFamily="34" charset="0"/>
                          <a:ea typeface="Inter" pitchFamily="34" charset="-122"/>
                          <a:cs typeface="Inter" pitchFamily="34" charset="-120"/>
                        </a:rPr>
                        <a:t>In my experiment (Part 3)</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Setup 1</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Setups 2–4</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Setups 2–4</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bl>
          </a:graphicData>
        </a:graphic>
      </p:graphicFrame>
      <p:sp>
        <p:nvSpPr>
          <p:cNvPr id="7" name="Text 4"/>
          <p:cNvSpPr/>
          <p:nvPr/>
        </p:nvSpPr>
        <p:spPr>
          <a:xfrm>
            <a:off x="812800" y="5274308"/>
            <a:ext cx="10883392"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Columns 3 and 4 are </a:t>
            </a:r>
            <a:r>
              <a:rPr lang="en-US" sz="1400" b="1" dirty="0">
                <a:solidFill>
                  <a:srgbClr val="1F1D1A"/>
                </a:solidFill>
                <a:latin typeface="Inter" pitchFamily="34" charset="0"/>
                <a:ea typeface="Inter" pitchFamily="34" charset="-122"/>
                <a:cs typeface="Inter" pitchFamily="34" charset="-120"/>
              </a:rPr>
              <a:t>the same agent</a:t>
            </a:r>
            <a:r>
              <a:rPr lang="en-US" sz="1400" dirty="0">
                <a:solidFill>
                  <a:srgbClr val="1F1D1A"/>
                </a:solidFill>
                <a:latin typeface="Inter" pitchFamily="34" charset="0"/>
                <a:ea typeface="Inter" pitchFamily="34" charset="-122"/>
                <a:cs typeface="Inter" pitchFamily="34" charset="-120"/>
              </a:rPr>
              <a:t> — pick the window you prefer.</a:t>
            </a:r>
            <a:endParaRPr lang="en-US" sz="1400" dirty="0"/>
          </a:p>
        </p:txBody>
      </p:sp>
      <p:sp>
        <p:nvSpPr>
          <p:cNvPr id="8" name="Text 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19 / 59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4466"/>
        </a:solidFill>
      </p:bgPr>
    </p:bg>
    <p:spTree>
      <p:nvGrpSpPr>
        <p:cNvPr id="1" name=""/>
        <p:cNvGrpSpPr/>
        <p:nvPr/>
      </p:nvGrpSpPr>
      <p:grpSpPr>
        <a:xfrm>
          <a:off x="0" y="0"/>
          <a:ext cx="0" cy="0"/>
          <a:chOff x="0" y="0"/>
          <a:chExt cx="0" cy="0"/>
        </a:xfrm>
      </p:grpSpPr>
      <p:sp>
        <p:nvSpPr>
          <p:cNvPr id="2" name="Text 0"/>
          <p:cNvSpPr/>
          <p:nvPr/>
        </p:nvSpPr>
        <p:spPr>
          <a:xfrm>
            <a:off x="812800" y="812800"/>
            <a:ext cx="2724256" cy="314960"/>
          </a:xfrm>
          <a:prstGeom prst="roundRect">
            <a:avLst>
              <a:gd name="adj" fmla="val 50000"/>
            </a:avLst>
          </a:prstGeom>
          <a:solidFill>
            <a:srgbClr val="F2B880"/>
          </a:solidFill>
          <a:ln/>
        </p:spPr>
        <p:txBody>
          <a:bodyPr wrap="none" lIns="0" tIns="0" rIns="0" bIns="0" rtlCol="0" anchor="ctr">
            <a:normAutofit/>
          </a:bodyPr>
          <a:lstStyle/>
          <a:p>
            <a:pPr algn="ctr" indent="0" marL="0">
              <a:lnSpc>
                <a:spcPts val="1680"/>
              </a:lnSpc>
              <a:buNone/>
            </a:pPr>
            <a:r>
              <a:rPr lang="en-US" sz="1200" b="1" spc="100" kern="0" dirty="0">
                <a:solidFill>
                  <a:srgbClr val="1F1D1A"/>
                </a:solidFill>
                <a:latin typeface="Inter" pitchFamily="34" charset="0"/>
                <a:ea typeface="Inter" pitchFamily="34" charset="-122"/>
                <a:cs typeface="Inter" pitchFamily="34" charset="-120"/>
              </a:rPr>
              <a:t>CHECKPOINT 3 · 2 MINUTES</a:t>
            </a:r>
            <a:endParaRPr lang="en-US" sz="1200" dirty="0"/>
          </a:p>
        </p:txBody>
      </p:sp>
      <p:sp>
        <p:nvSpPr>
          <p:cNvPr id="3" name="Text 1"/>
          <p:cNvSpPr/>
          <p:nvPr>
            <p:ph type="title"/>
          </p:nvPr>
        </p:nvSpPr>
        <p:spPr>
          <a:xfrm>
            <a:off x="812800" y="13817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F6F1E9"/>
                </a:solidFill>
                <a:latin typeface="Fraunces" pitchFamily="18" charset="0"/>
                <a:ea typeface="Fraunces" pitchFamily="18" charset="-122"/>
                <a:cs typeface="Fraunces" pitchFamily="18" charset="-120"/>
              </a:rPr>
              <a:t>Which room would you use?</a:t>
            </a:r>
            <a:endParaRPr lang="en-US" sz="3200" dirty="0"/>
          </a:p>
        </p:txBody>
      </p:sp>
      <p:sp>
        <p:nvSpPr>
          <p:cNvPr id="4" name="Text 2"/>
          <p:cNvSpPr/>
          <p:nvPr/>
        </p:nvSpPr>
        <p:spPr>
          <a:xfrm>
            <a:off x="812800" y="193040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FC5B6"/>
                </a:solidFill>
                <a:latin typeface="Inter" pitchFamily="34" charset="0"/>
                <a:ea typeface="Inter" pitchFamily="34" charset="-122"/>
                <a:cs typeface="Inter" pitchFamily="34" charset="-120"/>
              </a:rPr>
              <a:t>More than one answer can be defensible. Be ready to argue yours.</a:t>
            </a:r>
            <a:endParaRPr lang="en-US" sz="1500" dirty="0"/>
          </a:p>
        </p:txBody>
      </p:sp>
      <p:sp>
        <p:nvSpPr>
          <p:cNvPr id="5" name="Shape 3"/>
          <p:cNvSpPr/>
          <p:nvPr/>
        </p:nvSpPr>
        <p:spPr>
          <a:xfrm>
            <a:off x="812800" y="2451100"/>
            <a:ext cx="5181600" cy="1450340"/>
          </a:xfrm>
          <a:prstGeom prst="roundRect">
            <a:avLst>
              <a:gd name="adj" fmla="val 7005"/>
            </a:avLst>
          </a:prstGeom>
          <a:solidFill>
            <a:srgbClr val="2A5580"/>
          </a:solidFill>
          <a:ln/>
        </p:spPr>
      </p:sp>
      <p:sp>
        <p:nvSpPr>
          <p:cNvPr id="6" name="Text 4"/>
          <p:cNvSpPr/>
          <p:nvPr/>
        </p:nvSpPr>
        <p:spPr>
          <a:xfrm>
            <a:off x="1066800" y="2705100"/>
            <a:ext cx="4813808" cy="57404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F6F1E9"/>
                </a:solidFill>
                <a:latin typeface="Inter" pitchFamily="34" charset="0"/>
                <a:ea typeface="Inter" pitchFamily="34" charset="-122"/>
                <a:cs typeface="Inter" pitchFamily="34" charset="-120"/>
              </a:rPr>
              <a:t>Rename and sort 300 PDFs in your Downloads folder</a:t>
            </a:r>
            <a:endParaRPr lang="en-US" sz="1600" dirty="0"/>
          </a:p>
        </p:txBody>
      </p:sp>
      <p:sp>
        <p:nvSpPr>
          <p:cNvPr id="7" name="Text 5"/>
          <p:cNvSpPr/>
          <p:nvPr/>
        </p:nvSpPr>
        <p:spPr>
          <a:xfrm>
            <a:off x="1066800" y="3380742"/>
            <a:ext cx="481380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2B880"/>
                </a:solidFill>
                <a:latin typeface="Inter" pitchFamily="34" charset="0"/>
                <a:ea typeface="Inter" pitchFamily="34" charset="-122"/>
                <a:cs typeface="Inter" pitchFamily="34" charset="-120"/>
              </a:rPr>
              <a:t>→ ____________</a:t>
            </a:r>
            <a:endParaRPr lang="en-US" sz="1500" dirty="0"/>
          </a:p>
        </p:txBody>
      </p:sp>
      <p:sp>
        <p:nvSpPr>
          <p:cNvPr id="8" name="Shape 6"/>
          <p:cNvSpPr/>
          <p:nvPr/>
        </p:nvSpPr>
        <p:spPr>
          <a:xfrm>
            <a:off x="6197600" y="2451100"/>
            <a:ext cx="5181600" cy="1450340"/>
          </a:xfrm>
          <a:prstGeom prst="roundRect">
            <a:avLst>
              <a:gd name="adj" fmla="val 7005"/>
            </a:avLst>
          </a:prstGeom>
          <a:solidFill>
            <a:srgbClr val="2A5580"/>
          </a:solidFill>
          <a:ln/>
        </p:spPr>
      </p:sp>
      <p:sp>
        <p:nvSpPr>
          <p:cNvPr id="9" name="Text 7"/>
          <p:cNvSpPr/>
          <p:nvPr/>
        </p:nvSpPr>
        <p:spPr>
          <a:xfrm>
            <a:off x="6451600" y="2705100"/>
            <a:ext cx="4813808" cy="29972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F6F1E9"/>
                </a:solidFill>
                <a:latin typeface="Inter" pitchFamily="34" charset="0"/>
                <a:ea typeface="Inter" pitchFamily="34" charset="-122"/>
                <a:cs typeface="Inter" pitchFamily="34" charset="-120"/>
              </a:rPr>
              <a:t>Refactor a plasma solver until its tests pass</a:t>
            </a:r>
            <a:endParaRPr lang="en-US" sz="1600" dirty="0"/>
          </a:p>
        </p:txBody>
      </p:sp>
      <p:sp>
        <p:nvSpPr>
          <p:cNvPr id="10" name="Text 8"/>
          <p:cNvSpPr/>
          <p:nvPr/>
        </p:nvSpPr>
        <p:spPr>
          <a:xfrm>
            <a:off x="6451600" y="3106415"/>
            <a:ext cx="481380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2B880"/>
                </a:solidFill>
                <a:latin typeface="Inter" pitchFamily="34" charset="0"/>
                <a:ea typeface="Inter" pitchFamily="34" charset="-122"/>
                <a:cs typeface="Inter" pitchFamily="34" charset="-120"/>
              </a:rPr>
              <a:t>→ ____________</a:t>
            </a:r>
            <a:endParaRPr lang="en-US" sz="1500" dirty="0"/>
          </a:p>
        </p:txBody>
      </p:sp>
      <p:sp>
        <p:nvSpPr>
          <p:cNvPr id="11" name="Shape 9"/>
          <p:cNvSpPr/>
          <p:nvPr/>
        </p:nvSpPr>
        <p:spPr>
          <a:xfrm>
            <a:off x="812800" y="4104642"/>
            <a:ext cx="5181600" cy="1450340"/>
          </a:xfrm>
          <a:prstGeom prst="roundRect">
            <a:avLst>
              <a:gd name="adj" fmla="val 7005"/>
            </a:avLst>
          </a:prstGeom>
          <a:solidFill>
            <a:srgbClr val="2A5580"/>
          </a:solidFill>
          <a:ln/>
        </p:spPr>
      </p:sp>
      <p:sp>
        <p:nvSpPr>
          <p:cNvPr id="12" name="Text 10"/>
          <p:cNvSpPr/>
          <p:nvPr/>
        </p:nvSpPr>
        <p:spPr>
          <a:xfrm>
            <a:off x="1066800" y="4358642"/>
            <a:ext cx="4813808" cy="57404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F6F1E9"/>
                </a:solidFill>
                <a:latin typeface="Inter" pitchFamily="34" charset="0"/>
                <a:ea typeface="Inter" pitchFamily="34" charset="-122"/>
                <a:cs typeface="Inter" pitchFamily="34" charset="-120"/>
              </a:rPr>
              <a:t>Sanity-check a derivation on your phone, on the bus</a:t>
            </a:r>
            <a:endParaRPr lang="en-US" sz="1600" dirty="0"/>
          </a:p>
        </p:txBody>
      </p:sp>
      <p:sp>
        <p:nvSpPr>
          <p:cNvPr id="13" name="Text 11"/>
          <p:cNvSpPr/>
          <p:nvPr/>
        </p:nvSpPr>
        <p:spPr>
          <a:xfrm>
            <a:off x="1066800" y="5034285"/>
            <a:ext cx="481380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2B880"/>
                </a:solidFill>
                <a:latin typeface="Inter" pitchFamily="34" charset="0"/>
                <a:ea typeface="Inter" pitchFamily="34" charset="-122"/>
                <a:cs typeface="Inter" pitchFamily="34" charset="-120"/>
              </a:rPr>
              <a:t>→ ____________</a:t>
            </a:r>
            <a:endParaRPr lang="en-US" sz="1500" dirty="0"/>
          </a:p>
        </p:txBody>
      </p:sp>
      <p:sp>
        <p:nvSpPr>
          <p:cNvPr id="14" name="Shape 12"/>
          <p:cNvSpPr/>
          <p:nvPr/>
        </p:nvSpPr>
        <p:spPr>
          <a:xfrm>
            <a:off x="6197600" y="4104642"/>
            <a:ext cx="5181600" cy="1450340"/>
          </a:xfrm>
          <a:prstGeom prst="roundRect">
            <a:avLst>
              <a:gd name="adj" fmla="val 7005"/>
            </a:avLst>
          </a:prstGeom>
          <a:solidFill>
            <a:srgbClr val="2A5580"/>
          </a:solidFill>
          <a:ln/>
        </p:spPr>
      </p:sp>
      <p:sp>
        <p:nvSpPr>
          <p:cNvPr id="15" name="Text 13"/>
          <p:cNvSpPr/>
          <p:nvPr/>
        </p:nvSpPr>
        <p:spPr>
          <a:xfrm>
            <a:off x="6451600" y="4358642"/>
            <a:ext cx="4813808" cy="29972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F6F1E9"/>
                </a:solidFill>
                <a:latin typeface="Inter" pitchFamily="34" charset="0"/>
                <a:ea typeface="Inter" pitchFamily="34" charset="-122"/>
                <a:cs typeface="Inter" pitchFamily="34" charset="-120"/>
              </a:rPr>
              <a:t>Fix the formulas in a grant budget spreadsheet</a:t>
            </a:r>
            <a:endParaRPr lang="en-US" sz="1600" dirty="0"/>
          </a:p>
        </p:txBody>
      </p:sp>
      <p:sp>
        <p:nvSpPr>
          <p:cNvPr id="16" name="Text 14"/>
          <p:cNvSpPr/>
          <p:nvPr/>
        </p:nvSpPr>
        <p:spPr>
          <a:xfrm>
            <a:off x="6451600" y="4759958"/>
            <a:ext cx="481380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2B880"/>
                </a:solidFill>
                <a:latin typeface="Inter" pitchFamily="34" charset="0"/>
                <a:ea typeface="Inter" pitchFamily="34" charset="-122"/>
                <a:cs typeface="Inter" pitchFamily="34" charset="-120"/>
              </a:rPr>
              <a:t>→ ____________</a:t>
            </a:r>
            <a:endParaRPr lang="en-US" sz="1500" dirty="0"/>
          </a:p>
        </p:txBody>
      </p:sp>
      <p:sp>
        <p:nvSpPr>
          <p:cNvPr id="17" name="Text 1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20 / 59</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2640648"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3 · ANSWERS</a:t>
            </a:r>
            <a:endParaRPr lang="en-US" sz="1200" dirty="0"/>
          </a:p>
        </p:txBody>
      </p:sp>
      <p:sp>
        <p:nvSpPr>
          <p:cNvPr id="3" name="Text 1"/>
          <p:cNvSpPr/>
          <p:nvPr>
            <p:ph type="title"/>
          </p:nvPr>
        </p:nvSpPr>
        <p:spPr>
          <a:xfrm>
            <a:off x="812800" y="1229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Pick the room by what the agent must touch</a:t>
            </a:r>
            <a:endParaRPr lang="en-US" sz="3200" dirty="0"/>
          </a:p>
        </p:txBody>
      </p:sp>
      <p:sp>
        <p:nvSpPr>
          <p:cNvPr id="4" name="Shape 2"/>
          <p:cNvSpPr/>
          <p:nvPr/>
        </p:nvSpPr>
        <p:spPr>
          <a:xfrm>
            <a:off x="812800" y="1930400"/>
            <a:ext cx="5207000" cy="1475740"/>
          </a:xfrm>
          <a:prstGeom prst="roundRect">
            <a:avLst>
              <a:gd name="adj" fmla="val 5164"/>
            </a:avLst>
          </a:prstGeom>
          <a:solidFill>
            <a:srgbClr val="F6F1E9"/>
          </a:solidFill>
          <a:ln/>
        </p:spPr>
      </p:sp>
      <p:sp>
        <p:nvSpPr>
          <p:cNvPr id="5" name="Shape 3"/>
          <p:cNvSpPr/>
          <p:nvPr/>
        </p:nvSpPr>
        <p:spPr>
          <a:xfrm>
            <a:off x="812800" y="1930400"/>
            <a:ext cx="5207000" cy="1475740"/>
          </a:xfrm>
          <a:custGeom>
            <a:avLst/>
            <a:gdLst/>
            <a:ahLst/>
            <a:cxnLst/>
            <a:rect l="l" t="t" r="r" b="b"/>
            <a:pathLst>
              <a:path w="5207000" h="1475740">
                <a:moveTo>
                  <a:pt x="76200" y="1475740"/>
                </a:moveTo>
                <a:lnTo>
                  <a:pt x="76200" y="1475740"/>
                </a:lnTo>
                <a:arcTo hR="76200" wR="76200" stAng="5400000" swAng="5400000"/>
                <a:lnTo>
                  <a:pt x="0" y="76200"/>
                </a:lnTo>
                <a:arcTo hR="76200" wR="76200" stAng="10800000" swAng="5400000"/>
                <a:lnTo>
                  <a:pt x="76200" y="0"/>
                </a:lnTo>
                <a:arcTo hR="76200" wR="25400" stAng="16200000" swAng="-5400000"/>
                <a:lnTo>
                  <a:pt x="50800" y="1399540"/>
                </a:lnTo>
                <a:arcTo hR="76200" wR="25400" stAng="10800000" swAng="-5400000"/>
                <a:close/>
              </a:path>
            </a:pathLst>
          </a:custGeom>
          <a:solidFill>
            <a:srgbClr val="1F4466"/>
          </a:solidFill>
          <a:ln/>
        </p:spPr>
      </p:sp>
      <p:sp>
        <p:nvSpPr>
          <p:cNvPr id="6" name="Text 4"/>
          <p:cNvSpPr/>
          <p:nvPr/>
        </p:nvSpPr>
        <p:spPr>
          <a:xfrm>
            <a:off x="1090930" y="2108200"/>
            <a:ext cx="4841278"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Rename and sort 300 PDFs in Downloads</a:t>
            </a:r>
            <a:endParaRPr lang="en-US" sz="1300" dirty="0"/>
          </a:p>
        </p:txBody>
      </p:sp>
      <p:sp>
        <p:nvSpPr>
          <p:cNvPr id="7" name="Text 5"/>
          <p:cNvSpPr/>
          <p:nvPr/>
        </p:nvSpPr>
        <p:spPr>
          <a:xfrm>
            <a:off x="1090930" y="2415542"/>
            <a:ext cx="4841278"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 Cowork</a:t>
            </a:r>
            <a:endParaRPr lang="en-US" sz="1800" dirty="0"/>
          </a:p>
        </p:txBody>
      </p:sp>
      <p:sp>
        <p:nvSpPr>
          <p:cNvPr id="8" name="Text 6"/>
          <p:cNvSpPr/>
          <p:nvPr/>
        </p:nvSpPr>
        <p:spPr>
          <a:xfrm>
            <a:off x="1090930" y="2766058"/>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Local files, many steps, no code required. Claude Code works too if you live in a terminal.</a:t>
            </a:r>
            <a:endParaRPr lang="en-US" sz="1300" dirty="0"/>
          </a:p>
        </p:txBody>
      </p:sp>
      <p:sp>
        <p:nvSpPr>
          <p:cNvPr id="9" name="Shape 7"/>
          <p:cNvSpPr/>
          <p:nvPr/>
        </p:nvSpPr>
        <p:spPr>
          <a:xfrm>
            <a:off x="6172200" y="1930400"/>
            <a:ext cx="5207000" cy="1475740"/>
          </a:xfrm>
          <a:prstGeom prst="roundRect">
            <a:avLst>
              <a:gd name="adj" fmla="val 5164"/>
            </a:avLst>
          </a:prstGeom>
          <a:solidFill>
            <a:srgbClr val="F6F1E9"/>
          </a:solidFill>
          <a:ln/>
        </p:spPr>
      </p:sp>
      <p:sp>
        <p:nvSpPr>
          <p:cNvPr id="10" name="Shape 8"/>
          <p:cNvSpPr/>
          <p:nvPr/>
        </p:nvSpPr>
        <p:spPr>
          <a:xfrm>
            <a:off x="6172200" y="1930400"/>
            <a:ext cx="5207000" cy="1475740"/>
          </a:xfrm>
          <a:custGeom>
            <a:avLst/>
            <a:gdLst/>
            <a:ahLst/>
            <a:cxnLst/>
            <a:rect l="l" t="t" r="r" b="b"/>
            <a:pathLst>
              <a:path w="5207000" h="1475740">
                <a:moveTo>
                  <a:pt x="76200" y="1475740"/>
                </a:moveTo>
                <a:lnTo>
                  <a:pt x="76200" y="1475740"/>
                </a:lnTo>
                <a:arcTo hR="76200" wR="76200" stAng="5400000" swAng="5400000"/>
                <a:lnTo>
                  <a:pt x="0" y="76200"/>
                </a:lnTo>
                <a:arcTo hR="76200" wR="76200" stAng="10800000" swAng="5400000"/>
                <a:lnTo>
                  <a:pt x="76200" y="0"/>
                </a:lnTo>
                <a:arcTo hR="76200" wR="25400" stAng="16200000" swAng="-5400000"/>
                <a:lnTo>
                  <a:pt x="50800" y="1399540"/>
                </a:lnTo>
                <a:arcTo hR="76200" wR="25400" stAng="10800000" swAng="-5400000"/>
                <a:close/>
              </a:path>
            </a:pathLst>
          </a:custGeom>
          <a:solidFill>
            <a:srgbClr val="1F4466"/>
          </a:solidFill>
          <a:ln/>
        </p:spPr>
      </p:sp>
      <p:sp>
        <p:nvSpPr>
          <p:cNvPr id="11" name="Text 9"/>
          <p:cNvSpPr/>
          <p:nvPr/>
        </p:nvSpPr>
        <p:spPr>
          <a:xfrm>
            <a:off x="6450330" y="2108200"/>
            <a:ext cx="4841278"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Refactor a plasma solver until its tests pass</a:t>
            </a:r>
            <a:endParaRPr lang="en-US" sz="1300" dirty="0"/>
          </a:p>
        </p:txBody>
      </p:sp>
      <p:sp>
        <p:nvSpPr>
          <p:cNvPr id="12" name="Text 10"/>
          <p:cNvSpPr/>
          <p:nvPr/>
        </p:nvSpPr>
        <p:spPr>
          <a:xfrm>
            <a:off x="6450330" y="2415542"/>
            <a:ext cx="4841278"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 Claude Code</a:t>
            </a:r>
            <a:endParaRPr lang="en-US" sz="1800" dirty="0"/>
          </a:p>
        </p:txBody>
      </p:sp>
      <p:sp>
        <p:nvSpPr>
          <p:cNvPr id="13" name="Text 11"/>
          <p:cNvSpPr/>
          <p:nvPr/>
        </p:nvSpPr>
        <p:spPr>
          <a:xfrm>
            <a:off x="6450330" y="2766058"/>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It needs the repo, a shell, the test suite and git — so it can run the tests and iterate until they pass.</a:t>
            </a:r>
            <a:endParaRPr lang="en-US" sz="1300" dirty="0"/>
          </a:p>
        </p:txBody>
      </p:sp>
      <p:sp>
        <p:nvSpPr>
          <p:cNvPr id="14" name="Shape 12"/>
          <p:cNvSpPr/>
          <p:nvPr/>
        </p:nvSpPr>
        <p:spPr>
          <a:xfrm>
            <a:off x="812800" y="3558542"/>
            <a:ext cx="5207000" cy="1475740"/>
          </a:xfrm>
          <a:prstGeom prst="roundRect">
            <a:avLst>
              <a:gd name="adj" fmla="val 5164"/>
            </a:avLst>
          </a:prstGeom>
          <a:solidFill>
            <a:srgbClr val="F6F1E9"/>
          </a:solidFill>
          <a:ln/>
        </p:spPr>
      </p:sp>
      <p:sp>
        <p:nvSpPr>
          <p:cNvPr id="15" name="Shape 13"/>
          <p:cNvSpPr/>
          <p:nvPr/>
        </p:nvSpPr>
        <p:spPr>
          <a:xfrm>
            <a:off x="812800" y="3558542"/>
            <a:ext cx="5207000" cy="1475740"/>
          </a:xfrm>
          <a:custGeom>
            <a:avLst/>
            <a:gdLst/>
            <a:ahLst/>
            <a:cxnLst/>
            <a:rect l="l" t="t" r="r" b="b"/>
            <a:pathLst>
              <a:path w="5207000" h="1475740">
                <a:moveTo>
                  <a:pt x="76200" y="1475740"/>
                </a:moveTo>
                <a:lnTo>
                  <a:pt x="76200" y="1475740"/>
                </a:lnTo>
                <a:arcTo hR="76200" wR="76200" stAng="5400000" swAng="5400000"/>
                <a:lnTo>
                  <a:pt x="0" y="76200"/>
                </a:lnTo>
                <a:arcTo hR="76200" wR="76200" stAng="10800000" swAng="5400000"/>
                <a:lnTo>
                  <a:pt x="76200" y="0"/>
                </a:lnTo>
                <a:arcTo hR="76200" wR="25400" stAng="16200000" swAng="-5400000"/>
                <a:lnTo>
                  <a:pt x="50800" y="1399540"/>
                </a:lnTo>
                <a:arcTo hR="76200" wR="25400" stAng="10800000" swAng="-5400000"/>
                <a:close/>
              </a:path>
            </a:pathLst>
          </a:custGeom>
          <a:solidFill>
            <a:srgbClr val="1F4466"/>
          </a:solidFill>
          <a:ln/>
        </p:spPr>
      </p:sp>
      <p:sp>
        <p:nvSpPr>
          <p:cNvPr id="16" name="Text 14"/>
          <p:cNvSpPr/>
          <p:nvPr/>
        </p:nvSpPr>
        <p:spPr>
          <a:xfrm>
            <a:off x="1090930" y="3736342"/>
            <a:ext cx="4841278"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Sanity-check a derivation on the bus</a:t>
            </a:r>
            <a:endParaRPr lang="en-US" sz="1300" dirty="0"/>
          </a:p>
        </p:txBody>
      </p:sp>
      <p:sp>
        <p:nvSpPr>
          <p:cNvPr id="17" name="Text 15"/>
          <p:cNvSpPr/>
          <p:nvPr/>
        </p:nvSpPr>
        <p:spPr>
          <a:xfrm>
            <a:off x="1090930" y="4043685"/>
            <a:ext cx="4841278"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 Chat, on your phone</a:t>
            </a:r>
            <a:endParaRPr lang="en-US" sz="1800" dirty="0"/>
          </a:p>
        </p:txBody>
      </p:sp>
      <p:sp>
        <p:nvSpPr>
          <p:cNvPr id="18" name="Text 16"/>
          <p:cNvSpPr/>
          <p:nvPr/>
        </p:nvSpPr>
        <p:spPr>
          <a:xfrm>
            <a:off x="1090930" y="4394200"/>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Pure reasoning: nothing to touch. (Claude Code sessions can also be steered remotely from the phone.)</a:t>
            </a:r>
            <a:endParaRPr lang="en-US" sz="1300" dirty="0"/>
          </a:p>
        </p:txBody>
      </p:sp>
      <p:sp>
        <p:nvSpPr>
          <p:cNvPr id="19" name="Shape 17"/>
          <p:cNvSpPr/>
          <p:nvPr/>
        </p:nvSpPr>
        <p:spPr>
          <a:xfrm>
            <a:off x="6172200" y="3558542"/>
            <a:ext cx="5207000" cy="1475740"/>
          </a:xfrm>
          <a:prstGeom prst="roundRect">
            <a:avLst>
              <a:gd name="adj" fmla="val 5164"/>
            </a:avLst>
          </a:prstGeom>
          <a:solidFill>
            <a:srgbClr val="F6F1E9"/>
          </a:solidFill>
          <a:ln/>
        </p:spPr>
      </p:sp>
      <p:sp>
        <p:nvSpPr>
          <p:cNvPr id="20" name="Shape 18"/>
          <p:cNvSpPr/>
          <p:nvPr/>
        </p:nvSpPr>
        <p:spPr>
          <a:xfrm>
            <a:off x="6172200" y="3558542"/>
            <a:ext cx="5207000" cy="1475740"/>
          </a:xfrm>
          <a:custGeom>
            <a:avLst/>
            <a:gdLst/>
            <a:ahLst/>
            <a:cxnLst/>
            <a:rect l="l" t="t" r="r" b="b"/>
            <a:pathLst>
              <a:path w="5207000" h="1475740">
                <a:moveTo>
                  <a:pt x="76200" y="1475740"/>
                </a:moveTo>
                <a:lnTo>
                  <a:pt x="76200" y="1475740"/>
                </a:lnTo>
                <a:arcTo hR="76200" wR="76200" stAng="5400000" swAng="5400000"/>
                <a:lnTo>
                  <a:pt x="0" y="76200"/>
                </a:lnTo>
                <a:arcTo hR="76200" wR="76200" stAng="10800000" swAng="5400000"/>
                <a:lnTo>
                  <a:pt x="76200" y="0"/>
                </a:lnTo>
                <a:arcTo hR="76200" wR="25400" stAng="16200000" swAng="-5400000"/>
                <a:lnTo>
                  <a:pt x="50800" y="1399540"/>
                </a:lnTo>
                <a:arcTo hR="76200" wR="25400" stAng="10800000" swAng="-5400000"/>
                <a:close/>
              </a:path>
            </a:pathLst>
          </a:custGeom>
          <a:solidFill>
            <a:srgbClr val="1F4466"/>
          </a:solidFill>
          <a:ln/>
        </p:spPr>
      </p:sp>
      <p:sp>
        <p:nvSpPr>
          <p:cNvPr id="21" name="Text 19"/>
          <p:cNvSpPr/>
          <p:nvPr/>
        </p:nvSpPr>
        <p:spPr>
          <a:xfrm>
            <a:off x="6450330" y="3736342"/>
            <a:ext cx="4841278"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Fix the formulas in a grant budget</a:t>
            </a:r>
            <a:endParaRPr lang="en-US" sz="1300" dirty="0"/>
          </a:p>
        </p:txBody>
      </p:sp>
      <p:sp>
        <p:nvSpPr>
          <p:cNvPr id="22" name="Text 20"/>
          <p:cNvSpPr/>
          <p:nvPr/>
        </p:nvSpPr>
        <p:spPr>
          <a:xfrm>
            <a:off x="6450330" y="4043685"/>
            <a:ext cx="4841278"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4466"/>
                </a:solidFill>
                <a:latin typeface="Fraunces" pitchFamily="18" charset="0"/>
                <a:ea typeface="Fraunces" pitchFamily="18" charset="-122"/>
                <a:cs typeface="Fraunces" pitchFamily="18" charset="-120"/>
              </a:rPr>
              <a:t>→ Claude in Excel</a:t>
            </a:r>
            <a:endParaRPr lang="en-US" sz="1800" dirty="0"/>
          </a:p>
        </p:txBody>
      </p:sp>
      <p:sp>
        <p:nvSpPr>
          <p:cNvPr id="23" name="Text 21"/>
          <p:cNvSpPr/>
          <p:nvPr/>
        </p:nvSpPr>
        <p:spPr>
          <a:xfrm>
            <a:off x="6450330" y="4394200"/>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It works on the actual cells and formulas in place, not on a pasted copy that you must then paste back.</a:t>
            </a:r>
            <a:endParaRPr lang="en-US" sz="1300" dirty="0"/>
          </a:p>
        </p:txBody>
      </p:sp>
      <p:sp>
        <p:nvSpPr>
          <p:cNvPr id="24" name="Text 22"/>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21 / 59</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TWO DIALS · 1 OF 2</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Reach: what can the agent touch?</a:t>
            </a:r>
            <a:endParaRPr lang="en-US" sz="3200" dirty="0"/>
          </a:p>
        </p:txBody>
      </p:sp>
      <p:pic>
        <p:nvPicPr>
          <p:cNvPr id="4" name="Image 0" descr="connector">    </p:cNvPr>
          <p:cNvPicPr>
            <a:picLocks noChangeAspect="1"/>
          </p:cNvPicPr>
          <p:nvPr/>
        </p:nvPicPr>
        <p:blipFill>
          <a:blip r:embed="rId1"/>
          <a:srcRect l="0" r="0" t="0" b="0"/>
          <a:stretch/>
        </p:blipFill>
        <p:spPr>
          <a:xfrm>
            <a:off x="1936750" y="2889250"/>
            <a:ext cx="8572500" cy="190500"/>
          </a:xfrm>
          <a:prstGeom prst="rect">
            <a:avLst/>
          </a:prstGeom>
        </p:spPr>
      </p:pic>
      <p:sp>
        <p:nvSpPr>
          <p:cNvPr id="5" name="Text 2"/>
          <p:cNvSpPr/>
          <p:nvPr/>
        </p:nvSpPr>
        <p:spPr>
          <a:xfrm>
            <a:off x="776224" y="2159000"/>
            <a:ext cx="2511552" cy="345440"/>
          </a:xfrm>
          <a:prstGeom prst="rect">
            <a:avLst/>
          </a:prstGeom>
          <a:noFill/>
          <a:ln/>
        </p:spPr>
        <p:txBody>
          <a:bodyPr wrap="square" lIns="0" tIns="0" rIns="0" bIns="0" rtlCol="0" anchor="t">
            <a:normAutofit/>
          </a:bodyPr>
          <a:lstStyle/>
          <a:p>
            <a:pPr algn="ctr" indent="0" marL="0">
              <a:lnSpc>
                <a:spcPts val="2520"/>
              </a:lnSpc>
              <a:buNone/>
            </a:pPr>
            <a:r>
              <a:rPr lang="en-US" sz="1800" b="1" dirty="0">
                <a:solidFill>
                  <a:srgbClr val="1F1D1A"/>
                </a:solidFill>
                <a:latin typeface="Fraunces" pitchFamily="18" charset="0"/>
                <a:ea typeface="Fraunces" pitchFamily="18" charset="-122"/>
                <a:cs typeface="Fraunces" pitchFamily="18" charset="-120"/>
              </a:rPr>
              <a:t>Its own sandbox</a:t>
            </a:r>
            <a:endParaRPr lang="en-US" sz="1800" dirty="0"/>
          </a:p>
        </p:txBody>
      </p:sp>
      <p:pic>
        <p:nvPicPr>
          <p:cNvPr id="6" name="Image 1" descr="ellipse">    </p:cNvPr>
          <p:cNvPicPr>
            <a:picLocks noChangeAspect="1"/>
          </p:cNvPicPr>
          <p:nvPr/>
        </p:nvPicPr>
        <p:blipFill>
          <a:blip r:embed="rId2"/>
          <a:srcRect l="0" r="0" t="0" b="0"/>
          <a:stretch/>
        </p:blipFill>
        <p:spPr>
          <a:xfrm>
            <a:off x="1854200" y="2806700"/>
            <a:ext cx="355600" cy="355600"/>
          </a:xfrm>
          <a:prstGeom prst="rect">
            <a:avLst/>
          </a:prstGeom>
        </p:spPr>
      </p:pic>
      <p:sp>
        <p:nvSpPr>
          <p:cNvPr id="7" name="Text 3"/>
          <p:cNvSpPr/>
          <p:nvPr/>
        </p:nvSpPr>
        <p:spPr>
          <a:xfrm>
            <a:off x="1828800" y="2806700"/>
            <a:ext cx="406400" cy="380365"/>
          </a:xfrm>
          <a:prstGeom prst="rect">
            <a:avLst/>
          </a:prstGeom>
          <a:noFill/>
          <a:ln/>
        </p:spPr>
        <p:txBody>
          <a:bodyPr wrap="square" lIns="0" tIns="0" rIns="0" bIns="0" rtlCol="0" anchor="t">
            <a:normAutofit/>
          </a:bodyPr>
          <a:lstStyle/>
          <a:p>
            <a:pPr algn="ctr" indent="0" marL="0">
              <a:lnSpc>
                <a:spcPts val="2795"/>
              </a:lnSpc>
              <a:buNone/>
            </a:pPr>
            <a:r>
              <a:rPr lang="en-US" sz="1300" b="1" dirty="0">
                <a:solidFill>
                  <a:srgbClr val="F6F1E9"/>
                </a:solidFill>
                <a:latin typeface="Inter" pitchFamily="34" charset="0"/>
                <a:ea typeface="Inter" pitchFamily="34" charset="-122"/>
                <a:cs typeface="Inter" pitchFamily="34" charset="-120"/>
              </a:rPr>
              <a:t>1</a:t>
            </a:r>
            <a:endParaRPr lang="en-US" sz="1300" dirty="0"/>
          </a:p>
        </p:txBody>
      </p:sp>
      <p:sp>
        <p:nvSpPr>
          <p:cNvPr id="8" name="Text 4"/>
          <p:cNvSpPr/>
          <p:nvPr/>
        </p:nvSpPr>
        <p:spPr>
          <a:xfrm>
            <a:off x="776224" y="3365500"/>
            <a:ext cx="2511552" cy="4876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1F1D1A"/>
                </a:solidFill>
                <a:latin typeface="Inter" pitchFamily="34" charset="0"/>
                <a:ea typeface="Inter" pitchFamily="34" charset="-122"/>
                <a:cs typeface="Inter" pitchFamily="34" charset="-120"/>
              </a:rPr>
              <a:t>Runs code in a box that vanishes afterwards</a:t>
            </a:r>
            <a:endParaRPr lang="en-US" sz="1300" dirty="0"/>
          </a:p>
        </p:txBody>
      </p:sp>
      <p:sp>
        <p:nvSpPr>
          <p:cNvPr id="9" name="Text 5"/>
          <p:cNvSpPr/>
          <p:nvPr/>
        </p:nvSpPr>
        <p:spPr>
          <a:xfrm>
            <a:off x="1016000" y="4064000"/>
            <a:ext cx="2032000" cy="314960"/>
          </a:xfrm>
          <a:prstGeom prst="roundRect">
            <a:avLst>
              <a:gd name="adj" fmla="val 50000"/>
            </a:avLst>
          </a:prstGeom>
          <a:solidFill>
            <a:srgbClr val="ECE4D6"/>
          </a:solidFill>
          <a:ln/>
        </p:spPr>
        <p:txBody>
          <a:bodyPr wrap="square" lIns="28044" tIns="4676" rIns="28044" bIns="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Chat</a:t>
            </a:r>
            <a:endParaRPr lang="en-US" sz="1200" dirty="0"/>
          </a:p>
        </p:txBody>
      </p:sp>
      <p:sp>
        <p:nvSpPr>
          <p:cNvPr id="10" name="Text 6"/>
          <p:cNvSpPr/>
          <p:nvPr/>
        </p:nvSpPr>
        <p:spPr>
          <a:xfrm>
            <a:off x="3481324" y="2159000"/>
            <a:ext cx="2511552" cy="345440"/>
          </a:xfrm>
          <a:prstGeom prst="rect">
            <a:avLst/>
          </a:prstGeom>
          <a:noFill/>
          <a:ln/>
        </p:spPr>
        <p:txBody>
          <a:bodyPr wrap="square" lIns="0" tIns="0" rIns="0" bIns="0" rtlCol="0" anchor="t">
            <a:normAutofit/>
          </a:bodyPr>
          <a:lstStyle/>
          <a:p>
            <a:pPr algn="ctr" indent="0" marL="0">
              <a:lnSpc>
                <a:spcPts val="2520"/>
              </a:lnSpc>
              <a:buNone/>
            </a:pPr>
            <a:r>
              <a:rPr lang="en-US" sz="1800" b="1" dirty="0">
                <a:solidFill>
                  <a:srgbClr val="1F1D1A"/>
                </a:solidFill>
                <a:latin typeface="Fraunces" pitchFamily="18" charset="0"/>
                <a:ea typeface="Fraunces" pitchFamily="18" charset="-122"/>
                <a:cs typeface="Fraunces" pitchFamily="18" charset="-120"/>
              </a:rPr>
              <a:t>Browser &amp; apps</a:t>
            </a:r>
            <a:endParaRPr lang="en-US" sz="1800" dirty="0"/>
          </a:p>
        </p:txBody>
      </p:sp>
      <p:pic>
        <p:nvPicPr>
          <p:cNvPr id="11" name="Image 2" descr="ellipse">    </p:cNvPr>
          <p:cNvPicPr>
            <a:picLocks noChangeAspect="1"/>
          </p:cNvPicPr>
          <p:nvPr/>
        </p:nvPicPr>
        <p:blipFill>
          <a:blip r:embed="rId3"/>
          <a:srcRect l="0" r="0" t="0" b="0"/>
          <a:stretch/>
        </p:blipFill>
        <p:spPr>
          <a:xfrm>
            <a:off x="4559300" y="2806700"/>
            <a:ext cx="355600" cy="355600"/>
          </a:xfrm>
          <a:prstGeom prst="rect">
            <a:avLst/>
          </a:prstGeom>
        </p:spPr>
      </p:pic>
      <p:sp>
        <p:nvSpPr>
          <p:cNvPr id="12" name="Text 7"/>
          <p:cNvSpPr/>
          <p:nvPr/>
        </p:nvSpPr>
        <p:spPr>
          <a:xfrm>
            <a:off x="4533900" y="2806700"/>
            <a:ext cx="406400" cy="380365"/>
          </a:xfrm>
          <a:prstGeom prst="rect">
            <a:avLst/>
          </a:prstGeom>
          <a:noFill/>
          <a:ln/>
        </p:spPr>
        <p:txBody>
          <a:bodyPr wrap="square" lIns="0" tIns="0" rIns="0" bIns="0" rtlCol="0" anchor="t">
            <a:normAutofit/>
          </a:bodyPr>
          <a:lstStyle/>
          <a:p>
            <a:pPr algn="ctr" indent="0" marL="0">
              <a:lnSpc>
                <a:spcPts val="2795"/>
              </a:lnSpc>
              <a:buNone/>
            </a:pPr>
            <a:r>
              <a:rPr lang="en-US" sz="1300" b="1" dirty="0">
                <a:solidFill>
                  <a:srgbClr val="F6F1E9"/>
                </a:solidFill>
                <a:latin typeface="Inter" pitchFamily="34" charset="0"/>
                <a:ea typeface="Inter" pitchFamily="34" charset="-122"/>
                <a:cs typeface="Inter" pitchFamily="34" charset="-120"/>
              </a:rPr>
              <a:t>2</a:t>
            </a:r>
            <a:endParaRPr lang="en-US" sz="1300" dirty="0"/>
          </a:p>
        </p:txBody>
      </p:sp>
      <p:sp>
        <p:nvSpPr>
          <p:cNvPr id="13" name="Text 8"/>
          <p:cNvSpPr/>
          <p:nvPr/>
        </p:nvSpPr>
        <p:spPr>
          <a:xfrm>
            <a:off x="3481324" y="3365500"/>
            <a:ext cx="2511552" cy="4876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1F1D1A"/>
                </a:solidFill>
                <a:latin typeface="Inter" pitchFamily="34" charset="0"/>
                <a:ea typeface="Inter" pitchFamily="34" charset="-122"/>
                <a:cs typeface="Inter" pitchFamily="34" charset="-120"/>
              </a:rPr>
              <a:t>Clicks, reads, fills in forms, edits cells</a:t>
            </a:r>
            <a:endParaRPr lang="en-US" sz="1300" dirty="0"/>
          </a:p>
        </p:txBody>
      </p:sp>
      <p:sp>
        <p:nvSpPr>
          <p:cNvPr id="14" name="Text 9"/>
          <p:cNvSpPr/>
          <p:nvPr/>
        </p:nvSpPr>
        <p:spPr>
          <a:xfrm>
            <a:off x="3721100" y="4064000"/>
            <a:ext cx="2032000" cy="528320"/>
          </a:xfrm>
          <a:custGeom>
            <a:avLst/>
            <a:gdLst/>
            <a:ahLst/>
            <a:cxnLst/>
            <a:rect l="l" t="t" r="r" b="b"/>
            <a:pathLst>
              <a:path w="2032000" h="528320">
                <a:moveTo>
                  <a:pt x="264160" y="0"/>
                </a:moveTo>
                <a:lnTo>
                  <a:pt x="1767840" y="0"/>
                </a:lnTo>
                <a:arcTo hR="264160" wR="264160" stAng="16200000" swAng="5400000"/>
                <a:lnTo>
                  <a:pt x="2032000" y="264160"/>
                </a:lnTo>
                <a:arcTo hR="264160" wR="264160" stAng="0" swAng="5400000"/>
                <a:lnTo>
                  <a:pt x="264160" y="528320"/>
                </a:lnTo>
                <a:arcTo hR="264160" wR="264160" stAng="5400000" swAng="5400000"/>
                <a:lnTo>
                  <a:pt x="0" y="264160"/>
                </a:lnTo>
                <a:arcTo hR="264160" wR="264160" stAng="10800000" swAng="5400000"/>
                <a:close/>
              </a:path>
            </a:pathLst>
          </a:custGeom>
          <a:solidFill>
            <a:srgbClr val="ECE4D6"/>
          </a:solidFill>
          <a:ln/>
        </p:spPr>
        <p:txBody>
          <a:bodyPr wrap="square" lIns="74168" tIns="50800" rIns="74168" bIns="2540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Chrome · Excel · PowerPoint</a:t>
            </a:r>
            <a:endParaRPr lang="en-US" sz="1200" dirty="0"/>
          </a:p>
        </p:txBody>
      </p:sp>
      <p:sp>
        <p:nvSpPr>
          <p:cNvPr id="15" name="Text 10"/>
          <p:cNvSpPr/>
          <p:nvPr/>
        </p:nvSpPr>
        <p:spPr>
          <a:xfrm>
            <a:off x="6186424" y="2159000"/>
            <a:ext cx="2511552" cy="345440"/>
          </a:xfrm>
          <a:prstGeom prst="rect">
            <a:avLst/>
          </a:prstGeom>
          <a:noFill/>
          <a:ln/>
        </p:spPr>
        <p:txBody>
          <a:bodyPr wrap="square" lIns="0" tIns="0" rIns="0" bIns="0" rtlCol="0" anchor="t">
            <a:normAutofit/>
          </a:bodyPr>
          <a:lstStyle/>
          <a:p>
            <a:pPr algn="ctr" indent="0" marL="0">
              <a:lnSpc>
                <a:spcPts val="2520"/>
              </a:lnSpc>
              <a:buNone/>
            </a:pPr>
            <a:r>
              <a:rPr lang="en-US" sz="1800" b="1" dirty="0">
                <a:solidFill>
                  <a:srgbClr val="1F1D1A"/>
                </a:solidFill>
                <a:latin typeface="Fraunces" pitchFamily="18" charset="0"/>
                <a:ea typeface="Fraunces" pitchFamily="18" charset="-122"/>
                <a:cs typeface="Fraunces" pitchFamily="18" charset="-120"/>
              </a:rPr>
              <a:t>Your files</a:t>
            </a:r>
            <a:endParaRPr lang="en-US" sz="1800" dirty="0"/>
          </a:p>
        </p:txBody>
      </p:sp>
      <p:pic>
        <p:nvPicPr>
          <p:cNvPr id="16" name="Image 3" descr="ellipse">    </p:cNvPr>
          <p:cNvPicPr>
            <a:picLocks noChangeAspect="1"/>
          </p:cNvPicPr>
          <p:nvPr/>
        </p:nvPicPr>
        <p:blipFill>
          <a:blip r:embed="rId4"/>
          <a:srcRect l="0" r="0" t="0" b="0"/>
          <a:stretch/>
        </p:blipFill>
        <p:spPr>
          <a:xfrm>
            <a:off x="7264400" y="2806700"/>
            <a:ext cx="355600" cy="355600"/>
          </a:xfrm>
          <a:prstGeom prst="rect">
            <a:avLst/>
          </a:prstGeom>
        </p:spPr>
      </p:pic>
      <p:sp>
        <p:nvSpPr>
          <p:cNvPr id="17" name="Text 11"/>
          <p:cNvSpPr/>
          <p:nvPr/>
        </p:nvSpPr>
        <p:spPr>
          <a:xfrm>
            <a:off x="7239000" y="2806700"/>
            <a:ext cx="406400" cy="380365"/>
          </a:xfrm>
          <a:prstGeom prst="rect">
            <a:avLst/>
          </a:prstGeom>
          <a:noFill/>
          <a:ln/>
        </p:spPr>
        <p:txBody>
          <a:bodyPr wrap="square" lIns="0" tIns="0" rIns="0" bIns="0" rtlCol="0" anchor="t">
            <a:normAutofit/>
          </a:bodyPr>
          <a:lstStyle/>
          <a:p>
            <a:pPr algn="ctr" indent="0" marL="0">
              <a:lnSpc>
                <a:spcPts val="2795"/>
              </a:lnSpc>
              <a:buNone/>
            </a:pPr>
            <a:r>
              <a:rPr lang="en-US" sz="1300" b="1" dirty="0">
                <a:solidFill>
                  <a:srgbClr val="F6F1E9"/>
                </a:solidFill>
                <a:latin typeface="Inter" pitchFamily="34" charset="0"/>
                <a:ea typeface="Inter" pitchFamily="34" charset="-122"/>
                <a:cs typeface="Inter" pitchFamily="34" charset="-120"/>
              </a:rPr>
              <a:t>3</a:t>
            </a:r>
            <a:endParaRPr lang="en-US" sz="1300" dirty="0"/>
          </a:p>
        </p:txBody>
      </p:sp>
      <p:sp>
        <p:nvSpPr>
          <p:cNvPr id="18" name="Text 12"/>
          <p:cNvSpPr/>
          <p:nvPr/>
        </p:nvSpPr>
        <p:spPr>
          <a:xfrm>
            <a:off x="6186424" y="3365500"/>
            <a:ext cx="2511552" cy="4876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1F1D1A"/>
                </a:solidFill>
                <a:latin typeface="Inter" pitchFamily="34" charset="0"/>
                <a:ea typeface="Inter" pitchFamily="34" charset="-122"/>
                <a:cs typeface="Inter" pitchFamily="34" charset="-120"/>
              </a:rPr>
              <a:t>Reads and writes folders you grant it</a:t>
            </a:r>
            <a:endParaRPr lang="en-US" sz="1300" dirty="0"/>
          </a:p>
        </p:txBody>
      </p:sp>
      <p:sp>
        <p:nvSpPr>
          <p:cNvPr id="19" name="Text 13"/>
          <p:cNvSpPr/>
          <p:nvPr/>
        </p:nvSpPr>
        <p:spPr>
          <a:xfrm>
            <a:off x="6426200" y="4064000"/>
            <a:ext cx="2032000" cy="314960"/>
          </a:xfrm>
          <a:prstGeom prst="roundRect">
            <a:avLst>
              <a:gd name="adj" fmla="val 50000"/>
            </a:avLst>
          </a:prstGeom>
          <a:solidFill>
            <a:srgbClr val="ECE4D6"/>
          </a:solidFill>
          <a:ln/>
        </p:spPr>
        <p:txBody>
          <a:bodyPr wrap="square" lIns="28044" tIns="4676" rIns="28044" bIns="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Cowork</a:t>
            </a:r>
            <a:endParaRPr lang="en-US" sz="1200" dirty="0"/>
          </a:p>
        </p:txBody>
      </p:sp>
      <p:sp>
        <p:nvSpPr>
          <p:cNvPr id="20" name="Text 14"/>
          <p:cNvSpPr/>
          <p:nvPr/>
        </p:nvSpPr>
        <p:spPr>
          <a:xfrm>
            <a:off x="8891524" y="2159000"/>
            <a:ext cx="2511552" cy="345440"/>
          </a:xfrm>
          <a:prstGeom prst="rect">
            <a:avLst/>
          </a:prstGeom>
          <a:noFill/>
          <a:ln/>
        </p:spPr>
        <p:txBody>
          <a:bodyPr wrap="square" lIns="0" tIns="0" rIns="0" bIns="0" rtlCol="0" anchor="t">
            <a:normAutofit/>
          </a:bodyPr>
          <a:lstStyle/>
          <a:p>
            <a:pPr algn="ctr" indent="0" marL="0">
              <a:lnSpc>
                <a:spcPts val="2520"/>
              </a:lnSpc>
              <a:buNone/>
            </a:pPr>
            <a:r>
              <a:rPr lang="en-US" sz="1800" b="1" dirty="0">
                <a:solidFill>
                  <a:srgbClr val="1F1D1A"/>
                </a:solidFill>
                <a:latin typeface="Fraunces" pitchFamily="18" charset="0"/>
                <a:ea typeface="Fraunces" pitchFamily="18" charset="-122"/>
                <a:cs typeface="Fraunces" pitchFamily="18" charset="-120"/>
              </a:rPr>
              <a:t>Repo &amp; terminal</a:t>
            </a:r>
            <a:endParaRPr lang="en-US" sz="1800" dirty="0"/>
          </a:p>
        </p:txBody>
      </p:sp>
      <p:pic>
        <p:nvPicPr>
          <p:cNvPr id="21" name="Image 4" descr="ellipse">    </p:cNvPr>
          <p:cNvPicPr>
            <a:picLocks noChangeAspect="1"/>
          </p:cNvPicPr>
          <p:nvPr/>
        </p:nvPicPr>
        <p:blipFill>
          <a:blip r:embed="rId5"/>
          <a:srcRect l="0" r="0" t="0" b="0"/>
          <a:stretch/>
        </p:blipFill>
        <p:spPr>
          <a:xfrm>
            <a:off x="9969500" y="2806700"/>
            <a:ext cx="355600" cy="355600"/>
          </a:xfrm>
          <a:prstGeom prst="rect">
            <a:avLst/>
          </a:prstGeom>
        </p:spPr>
      </p:pic>
      <p:sp>
        <p:nvSpPr>
          <p:cNvPr id="22" name="Text 15"/>
          <p:cNvSpPr/>
          <p:nvPr/>
        </p:nvSpPr>
        <p:spPr>
          <a:xfrm>
            <a:off x="9944100" y="2806700"/>
            <a:ext cx="406400" cy="380365"/>
          </a:xfrm>
          <a:prstGeom prst="rect">
            <a:avLst/>
          </a:prstGeom>
          <a:noFill/>
          <a:ln/>
        </p:spPr>
        <p:txBody>
          <a:bodyPr wrap="square" lIns="0" tIns="0" rIns="0" bIns="0" rtlCol="0" anchor="t">
            <a:normAutofit/>
          </a:bodyPr>
          <a:lstStyle/>
          <a:p>
            <a:pPr algn="ctr" indent="0" marL="0">
              <a:lnSpc>
                <a:spcPts val="2795"/>
              </a:lnSpc>
              <a:buNone/>
            </a:pPr>
            <a:r>
              <a:rPr lang="en-US" sz="1300" b="1" dirty="0">
                <a:solidFill>
                  <a:srgbClr val="F6F1E9"/>
                </a:solidFill>
                <a:latin typeface="Inter" pitchFamily="34" charset="0"/>
                <a:ea typeface="Inter" pitchFamily="34" charset="-122"/>
                <a:cs typeface="Inter" pitchFamily="34" charset="-120"/>
              </a:rPr>
              <a:t>4</a:t>
            </a:r>
            <a:endParaRPr lang="en-US" sz="1300" dirty="0"/>
          </a:p>
        </p:txBody>
      </p:sp>
      <p:sp>
        <p:nvSpPr>
          <p:cNvPr id="23" name="Text 16"/>
          <p:cNvSpPr/>
          <p:nvPr/>
        </p:nvSpPr>
        <p:spPr>
          <a:xfrm>
            <a:off x="8891524" y="3365500"/>
            <a:ext cx="2511552" cy="4876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1F1D1A"/>
                </a:solidFill>
                <a:latin typeface="Inter" pitchFamily="34" charset="0"/>
                <a:ea typeface="Inter" pitchFamily="34" charset="-122"/>
                <a:cs typeface="Inter" pitchFamily="34" charset="-120"/>
              </a:rPr>
              <a:t>Edits code, runs commands, tests and git</a:t>
            </a:r>
            <a:endParaRPr lang="en-US" sz="1300" dirty="0"/>
          </a:p>
        </p:txBody>
      </p:sp>
      <p:sp>
        <p:nvSpPr>
          <p:cNvPr id="24" name="Text 17"/>
          <p:cNvSpPr/>
          <p:nvPr/>
        </p:nvSpPr>
        <p:spPr>
          <a:xfrm>
            <a:off x="9131300" y="4064000"/>
            <a:ext cx="2032000" cy="314960"/>
          </a:xfrm>
          <a:prstGeom prst="roundRect">
            <a:avLst>
              <a:gd name="adj" fmla="val 50000"/>
            </a:avLst>
          </a:prstGeom>
          <a:solidFill>
            <a:srgbClr val="ECE4D6"/>
          </a:solidFill>
          <a:ln/>
        </p:spPr>
        <p:txBody>
          <a:bodyPr wrap="square" lIns="28044" tIns="4676" rIns="28044" bIns="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Claude Code</a:t>
            </a:r>
            <a:endParaRPr lang="en-US" sz="1200" dirty="0"/>
          </a:p>
        </p:txBody>
      </p:sp>
      <p:sp>
        <p:nvSpPr>
          <p:cNvPr id="25" name="Shape 18"/>
          <p:cNvSpPr/>
          <p:nvPr/>
        </p:nvSpPr>
        <p:spPr>
          <a:xfrm>
            <a:off x="812800" y="4953000"/>
            <a:ext cx="10566400" cy="101600"/>
          </a:xfrm>
          <a:prstGeom prst="roundRect">
            <a:avLst>
              <a:gd name="adj" fmla="val 50000"/>
            </a:avLst>
          </a:prstGeom>
          <a:gradFill rotWithShape="1">
            <a:gsLst>
              <a:gs pos="0">
                <a:srgbClr val="ECE4D6"/>
              </a:gs>
              <a:gs pos="100000">
                <a:srgbClr val="B4492F"/>
              </a:gs>
            </a:gsLst>
            <a:lin ang="0" scaled="0"/>
          </a:gradFill>
          <a:ln/>
        </p:spPr>
      </p:sp>
      <p:sp>
        <p:nvSpPr>
          <p:cNvPr id="26" name="Text 19"/>
          <p:cNvSpPr/>
          <p:nvPr/>
        </p:nvSpPr>
        <p:spPr>
          <a:xfrm>
            <a:off x="812800" y="5181600"/>
            <a:ext cx="4578350"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Less it can do — and less it can break</a:t>
            </a:r>
            <a:endParaRPr lang="en-US" sz="1300" dirty="0"/>
          </a:p>
        </p:txBody>
      </p:sp>
      <p:sp>
        <p:nvSpPr>
          <p:cNvPr id="27" name="Text 20"/>
          <p:cNvSpPr/>
          <p:nvPr/>
        </p:nvSpPr>
        <p:spPr>
          <a:xfrm>
            <a:off x="6800850" y="5181600"/>
            <a:ext cx="4578350" cy="25654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B4492F"/>
                </a:solidFill>
                <a:latin typeface="Inter" pitchFamily="34" charset="0"/>
                <a:ea typeface="Inter" pitchFamily="34" charset="-122"/>
                <a:cs typeface="Inter" pitchFamily="34" charset="-120"/>
              </a:rPr>
              <a:t>More it can do — and more it can break</a:t>
            </a:r>
            <a:endParaRPr lang="en-US" sz="1300" dirty="0"/>
          </a:p>
        </p:txBody>
      </p:sp>
      <p:sp>
        <p:nvSpPr>
          <p:cNvPr id="28"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22 / 59</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TWO DIALS · 2 OF 2</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Memory: what persists between sessions?</a:t>
            </a:r>
            <a:endParaRPr lang="en-US" sz="3200" dirty="0"/>
          </a:p>
        </p:txBody>
      </p:sp>
      <p:sp>
        <p:nvSpPr>
          <p:cNvPr id="4" name="Text 2"/>
          <p:cNvSpPr/>
          <p:nvPr/>
        </p:nvSpPr>
        <p:spPr>
          <a:xfrm>
            <a:off x="812800" y="1752600"/>
            <a:ext cx="10883392"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Inter" pitchFamily="34" charset="0"/>
                <a:ea typeface="Inter" pitchFamily="34" charset="-122"/>
                <a:cs typeface="Inter" pitchFamily="34" charset="-120"/>
              </a:rPr>
              <a:t>↑ lasts longer, reused more</a:t>
            </a:r>
            <a:endParaRPr lang="en-US" sz="1300" dirty="0"/>
          </a:p>
        </p:txBody>
      </p:sp>
      <p:sp>
        <p:nvSpPr>
          <p:cNvPr id="5" name="Shape 3"/>
          <p:cNvSpPr/>
          <p:nvPr/>
        </p:nvSpPr>
        <p:spPr>
          <a:xfrm>
            <a:off x="812800" y="2186942"/>
            <a:ext cx="10566400" cy="674370"/>
          </a:xfrm>
          <a:prstGeom prst="roundRect">
            <a:avLst>
              <a:gd name="adj" fmla="val 11299"/>
            </a:avLst>
          </a:prstGeom>
          <a:solidFill>
            <a:srgbClr val="1F1D1A"/>
          </a:solidFill>
          <a:ln/>
        </p:spPr>
      </p:sp>
      <p:sp>
        <p:nvSpPr>
          <p:cNvPr id="6" name="Text 4"/>
          <p:cNvSpPr/>
          <p:nvPr/>
        </p:nvSpPr>
        <p:spPr>
          <a:xfrm>
            <a:off x="1066800" y="2386967"/>
            <a:ext cx="261620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E8896D"/>
                </a:solidFill>
                <a:latin typeface="Fraunces" pitchFamily="18" charset="0"/>
                <a:ea typeface="Fraunces" pitchFamily="18" charset="-122"/>
                <a:cs typeface="Fraunces" pitchFamily="18" charset="-120"/>
              </a:rPr>
              <a:t>Skills &amp; subagents</a:t>
            </a:r>
            <a:endParaRPr lang="en-US" sz="1800" dirty="0"/>
          </a:p>
        </p:txBody>
      </p:sp>
      <p:sp>
        <p:nvSpPr>
          <p:cNvPr id="7" name="Text 5"/>
          <p:cNvSpPr/>
          <p:nvPr/>
        </p:nvSpPr>
        <p:spPr>
          <a:xfrm>
            <a:off x="3860800" y="2301242"/>
            <a:ext cx="5258562"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Reusable workflows loaded on demand; helpers that work in their own context</a:t>
            </a:r>
            <a:endParaRPr lang="en-US" sz="1300" dirty="0"/>
          </a:p>
        </p:txBody>
      </p:sp>
      <p:sp>
        <p:nvSpPr>
          <p:cNvPr id="8" name="Text 6"/>
          <p:cNvSpPr/>
          <p:nvPr/>
        </p:nvSpPr>
        <p:spPr>
          <a:xfrm>
            <a:off x="9163050" y="2417440"/>
            <a:ext cx="196215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F6F1E9"/>
                </a:solidFill>
                <a:latin typeface="Inter" pitchFamily="34" charset="0"/>
                <a:ea typeface="Inter" pitchFamily="34" charset="-122"/>
                <a:cs typeface="Inter" pitchFamily="34" charset="-120"/>
              </a:rPr>
              <a:t>Code · Cowork · Chat</a:t>
            </a:r>
            <a:endParaRPr lang="en-US" sz="1200" dirty="0"/>
          </a:p>
        </p:txBody>
      </p:sp>
      <p:sp>
        <p:nvSpPr>
          <p:cNvPr id="9" name="Shape 7"/>
          <p:cNvSpPr/>
          <p:nvPr/>
        </p:nvSpPr>
        <p:spPr>
          <a:xfrm>
            <a:off x="812800" y="2912108"/>
            <a:ext cx="10566400" cy="502920"/>
          </a:xfrm>
          <a:prstGeom prst="roundRect">
            <a:avLst>
              <a:gd name="adj" fmla="val 15152"/>
            </a:avLst>
          </a:prstGeom>
          <a:solidFill>
            <a:srgbClr val="4A3F36"/>
          </a:solidFill>
          <a:ln/>
        </p:spPr>
      </p:sp>
      <p:sp>
        <p:nvSpPr>
          <p:cNvPr id="10" name="Text 8"/>
          <p:cNvSpPr/>
          <p:nvPr/>
        </p:nvSpPr>
        <p:spPr>
          <a:xfrm>
            <a:off x="1066800" y="3026408"/>
            <a:ext cx="261620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B880"/>
                </a:solidFill>
                <a:latin typeface="Fraunces" pitchFamily="18" charset="0"/>
                <a:ea typeface="Fraunces" pitchFamily="18" charset="-122"/>
                <a:cs typeface="Fraunces" pitchFamily="18" charset="-120"/>
              </a:rPr>
              <a:t>CLAUDE.md files</a:t>
            </a:r>
            <a:endParaRPr lang="en-US" sz="1800" dirty="0"/>
          </a:p>
        </p:txBody>
      </p:sp>
      <p:sp>
        <p:nvSpPr>
          <p:cNvPr id="11" name="Text 9"/>
          <p:cNvSpPr/>
          <p:nvPr/>
        </p:nvSpPr>
        <p:spPr>
          <a:xfrm>
            <a:off x="3860800" y="3052130"/>
            <a:ext cx="530225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Rules and notes the agent re-reads at the start of every session</a:t>
            </a:r>
            <a:endParaRPr lang="en-US" sz="1300" dirty="0"/>
          </a:p>
        </p:txBody>
      </p:sp>
      <p:sp>
        <p:nvSpPr>
          <p:cNvPr id="12" name="Text 10"/>
          <p:cNvSpPr/>
          <p:nvPr/>
        </p:nvSpPr>
        <p:spPr>
          <a:xfrm>
            <a:off x="9163050" y="3056892"/>
            <a:ext cx="196215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F6F1E9"/>
                </a:solidFill>
                <a:latin typeface="Inter" pitchFamily="34" charset="0"/>
                <a:ea typeface="Inter" pitchFamily="34" charset="-122"/>
                <a:cs typeface="Inter" pitchFamily="34" charset="-120"/>
              </a:rPr>
              <a:t>Claude Code</a:t>
            </a:r>
            <a:endParaRPr lang="en-US" sz="1200" dirty="0"/>
          </a:p>
        </p:txBody>
      </p:sp>
      <p:sp>
        <p:nvSpPr>
          <p:cNvPr id="13" name="Shape 11"/>
          <p:cNvSpPr/>
          <p:nvPr/>
        </p:nvSpPr>
        <p:spPr>
          <a:xfrm>
            <a:off x="812800" y="3465835"/>
            <a:ext cx="10566400" cy="502920"/>
          </a:xfrm>
          <a:prstGeom prst="roundRect">
            <a:avLst>
              <a:gd name="adj" fmla="val 15152"/>
            </a:avLst>
          </a:prstGeom>
          <a:solidFill>
            <a:srgbClr val="D6C3A6"/>
          </a:solidFill>
          <a:ln/>
        </p:spPr>
      </p:sp>
      <p:sp>
        <p:nvSpPr>
          <p:cNvPr id="14" name="Text 12"/>
          <p:cNvSpPr/>
          <p:nvPr/>
        </p:nvSpPr>
        <p:spPr>
          <a:xfrm>
            <a:off x="1066800" y="3580135"/>
            <a:ext cx="261620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B4492F"/>
                </a:solidFill>
                <a:latin typeface="Fraunces" pitchFamily="18" charset="0"/>
                <a:ea typeface="Fraunces" pitchFamily="18" charset="-122"/>
                <a:cs typeface="Fraunces" pitchFamily="18" charset="-120"/>
              </a:rPr>
              <a:t>Projects &amp; memory</a:t>
            </a:r>
            <a:endParaRPr lang="en-US" sz="1800" dirty="0"/>
          </a:p>
        </p:txBody>
      </p:sp>
      <p:sp>
        <p:nvSpPr>
          <p:cNvPr id="15" name="Text 13"/>
          <p:cNvSpPr/>
          <p:nvPr/>
        </p:nvSpPr>
        <p:spPr>
          <a:xfrm>
            <a:off x="3860800" y="3605845"/>
            <a:ext cx="530225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Uploaded files, project instructions, remembered facts about you</a:t>
            </a:r>
            <a:endParaRPr lang="en-US" sz="1300" dirty="0"/>
          </a:p>
        </p:txBody>
      </p:sp>
      <p:sp>
        <p:nvSpPr>
          <p:cNvPr id="16" name="Text 14"/>
          <p:cNvSpPr/>
          <p:nvPr/>
        </p:nvSpPr>
        <p:spPr>
          <a:xfrm>
            <a:off x="9163050" y="3610608"/>
            <a:ext cx="196215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1D1A"/>
                </a:solidFill>
                <a:latin typeface="Inter" pitchFamily="34" charset="0"/>
                <a:ea typeface="Inter" pitchFamily="34" charset="-122"/>
                <a:cs typeface="Inter" pitchFamily="34" charset="-120"/>
              </a:rPr>
              <a:t>Chat · Cowork</a:t>
            </a:r>
            <a:endParaRPr lang="en-US" sz="1200" dirty="0"/>
          </a:p>
        </p:txBody>
      </p:sp>
      <p:sp>
        <p:nvSpPr>
          <p:cNvPr id="17" name="Shape 15"/>
          <p:cNvSpPr/>
          <p:nvPr/>
        </p:nvSpPr>
        <p:spPr>
          <a:xfrm>
            <a:off x="812800" y="4019550"/>
            <a:ext cx="10566400" cy="674370"/>
          </a:xfrm>
          <a:prstGeom prst="roundRect">
            <a:avLst>
              <a:gd name="adj" fmla="val 11299"/>
            </a:avLst>
          </a:prstGeom>
          <a:solidFill>
            <a:srgbClr val="ECE4D6"/>
          </a:solidFill>
          <a:ln/>
        </p:spPr>
      </p:sp>
      <p:sp>
        <p:nvSpPr>
          <p:cNvPr id="18" name="Text 16"/>
          <p:cNvSpPr/>
          <p:nvPr/>
        </p:nvSpPr>
        <p:spPr>
          <a:xfrm>
            <a:off x="1066800" y="4219575"/>
            <a:ext cx="261620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B4492F"/>
                </a:solidFill>
                <a:latin typeface="Fraunces" pitchFamily="18" charset="0"/>
                <a:ea typeface="Fraunces" pitchFamily="18" charset="-122"/>
                <a:cs typeface="Fraunces" pitchFamily="18" charset="-120"/>
              </a:rPr>
              <a:t>Current session only</a:t>
            </a:r>
            <a:endParaRPr lang="en-US" sz="1800" dirty="0"/>
          </a:p>
        </p:txBody>
      </p:sp>
      <p:sp>
        <p:nvSpPr>
          <p:cNvPr id="19" name="Text 17"/>
          <p:cNvSpPr/>
          <p:nvPr/>
        </p:nvSpPr>
        <p:spPr>
          <a:xfrm>
            <a:off x="3860800" y="4133850"/>
            <a:ext cx="5258562"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What you’ve said in this chat or session — gone when you start a new one</a:t>
            </a:r>
            <a:endParaRPr lang="en-US" sz="1300" dirty="0"/>
          </a:p>
        </p:txBody>
      </p:sp>
      <p:sp>
        <p:nvSpPr>
          <p:cNvPr id="20" name="Text 18"/>
          <p:cNvSpPr/>
          <p:nvPr/>
        </p:nvSpPr>
        <p:spPr>
          <a:xfrm>
            <a:off x="9163050" y="4250060"/>
            <a:ext cx="196215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F1D1A"/>
                </a:solidFill>
                <a:latin typeface="Inter" pitchFamily="34" charset="0"/>
                <a:ea typeface="Inter" pitchFamily="34" charset="-122"/>
                <a:cs typeface="Inter" pitchFamily="34" charset="-120"/>
              </a:rPr>
              <a:t>Everywhere</a:t>
            </a:r>
            <a:endParaRPr lang="en-US" sz="1200" dirty="0"/>
          </a:p>
        </p:txBody>
      </p:sp>
      <p:sp>
        <p:nvSpPr>
          <p:cNvPr id="21" name="Text 19"/>
          <p:cNvSpPr/>
          <p:nvPr/>
        </p:nvSpPr>
        <p:spPr>
          <a:xfrm>
            <a:off x="812800" y="4897115"/>
            <a:ext cx="10883392"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Memory here is </a:t>
            </a:r>
            <a:r>
              <a:rPr lang="en-US" sz="1400" b="1" dirty="0">
                <a:solidFill>
                  <a:srgbClr val="1F1D1A"/>
                </a:solidFill>
                <a:latin typeface="Inter" pitchFamily="34" charset="0"/>
                <a:ea typeface="Inter" pitchFamily="34" charset="-122"/>
                <a:cs typeface="Inter" pitchFamily="34" charset="-120"/>
              </a:rPr>
              <a:t>text the agent re-reads</a:t>
            </a:r>
            <a:r>
              <a:rPr lang="en-US" sz="1400" dirty="0">
                <a:solidFill>
                  <a:srgbClr val="1F1D1A"/>
                </a:solidFill>
                <a:latin typeface="Inter" pitchFamily="34" charset="0"/>
                <a:ea typeface="Inter" pitchFamily="34" charset="-122"/>
                <a:cs typeface="Inter" pitchFamily="34" charset="-120"/>
              </a:rPr>
              <a:t>. If it isn’t written down somewhere, the next session doesn’t know it.</a:t>
            </a:r>
            <a:endParaRPr lang="en-US" sz="1400" dirty="0"/>
          </a:p>
        </p:txBody>
      </p:sp>
      <p:sp>
        <p:nvSpPr>
          <p:cNvPr id="22" name="Text 2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23 / 59</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TWO DIALS · TOGETHER</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Every interface sits somewhere on this map</a:t>
            </a:r>
            <a:endParaRPr lang="en-US" sz="3200" dirty="0"/>
          </a:p>
        </p:txBody>
      </p:sp>
      <p:pic>
        <p:nvPicPr>
          <p:cNvPr id="4" name="Image 0" descr="connector">    </p:cNvPr>
          <p:cNvPicPr>
            <a:picLocks noChangeAspect="1"/>
          </p:cNvPicPr>
          <p:nvPr/>
        </p:nvPicPr>
        <p:blipFill>
          <a:blip r:embed="rId1"/>
          <a:srcRect l="0" r="0" t="0" b="0"/>
          <a:stretch/>
        </p:blipFill>
        <p:spPr>
          <a:xfrm>
            <a:off x="2616200" y="1854200"/>
            <a:ext cx="101600" cy="3657600"/>
          </a:xfrm>
          <a:prstGeom prst="rect">
            <a:avLst/>
          </a:prstGeom>
        </p:spPr>
      </p:pic>
      <p:pic>
        <p:nvPicPr>
          <p:cNvPr id="5" name="Image 1" descr="connector">    </p:cNvPr>
          <p:cNvPicPr>
            <a:picLocks noChangeAspect="1"/>
          </p:cNvPicPr>
          <p:nvPr/>
        </p:nvPicPr>
        <p:blipFill>
          <a:blip r:embed="rId2"/>
          <a:srcRect l="0" r="0" t="0" b="0"/>
          <a:stretch/>
        </p:blipFill>
        <p:spPr>
          <a:xfrm>
            <a:off x="2616200" y="5410200"/>
            <a:ext cx="6324600" cy="101600"/>
          </a:xfrm>
          <a:prstGeom prst="rect">
            <a:avLst/>
          </a:prstGeom>
        </p:spPr>
      </p:pic>
      <p:sp>
        <p:nvSpPr>
          <p:cNvPr id="6" name="Text 2"/>
          <p:cNvSpPr/>
          <p:nvPr/>
        </p:nvSpPr>
        <p:spPr>
          <a:xfrm>
            <a:off x="761365" y="4838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Current session</a:t>
            </a:r>
            <a:endParaRPr lang="en-US" sz="1200" dirty="0"/>
          </a:p>
        </p:txBody>
      </p:sp>
      <p:sp>
        <p:nvSpPr>
          <p:cNvPr id="7" name="Text 3"/>
          <p:cNvSpPr/>
          <p:nvPr/>
        </p:nvSpPr>
        <p:spPr>
          <a:xfrm>
            <a:off x="761365" y="3949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Projects &amp; memory</a:t>
            </a:r>
            <a:endParaRPr lang="en-US" sz="1200" dirty="0"/>
          </a:p>
        </p:txBody>
      </p:sp>
      <p:sp>
        <p:nvSpPr>
          <p:cNvPr id="8" name="Text 4"/>
          <p:cNvSpPr/>
          <p:nvPr/>
        </p:nvSpPr>
        <p:spPr>
          <a:xfrm>
            <a:off x="761365" y="3060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CLAUDE.md files</a:t>
            </a:r>
            <a:endParaRPr lang="en-US" sz="1200" dirty="0"/>
          </a:p>
        </p:txBody>
      </p:sp>
      <p:sp>
        <p:nvSpPr>
          <p:cNvPr id="9" name="Text 5"/>
          <p:cNvSpPr/>
          <p:nvPr/>
        </p:nvSpPr>
        <p:spPr>
          <a:xfrm>
            <a:off x="761365" y="2171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Skills &amp; subagents</a:t>
            </a:r>
            <a:endParaRPr lang="en-US" sz="1200" dirty="0"/>
          </a:p>
        </p:txBody>
      </p:sp>
      <p:sp>
        <p:nvSpPr>
          <p:cNvPr id="10" name="Text 6"/>
          <p:cNvSpPr/>
          <p:nvPr/>
        </p:nvSpPr>
        <p:spPr>
          <a:xfrm>
            <a:off x="2705100" y="5575300"/>
            <a:ext cx="144780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Sandbox</a:t>
            </a:r>
            <a:endParaRPr lang="en-US" sz="1200" dirty="0"/>
          </a:p>
        </p:txBody>
      </p:sp>
      <p:sp>
        <p:nvSpPr>
          <p:cNvPr id="11" name="Text 7"/>
          <p:cNvSpPr/>
          <p:nvPr/>
        </p:nvSpPr>
        <p:spPr>
          <a:xfrm>
            <a:off x="4102100" y="5575300"/>
            <a:ext cx="144780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Browser &amp; apps</a:t>
            </a:r>
            <a:endParaRPr lang="en-US" sz="1200" dirty="0"/>
          </a:p>
        </p:txBody>
      </p:sp>
      <p:sp>
        <p:nvSpPr>
          <p:cNvPr id="12" name="Text 8"/>
          <p:cNvSpPr/>
          <p:nvPr/>
        </p:nvSpPr>
        <p:spPr>
          <a:xfrm>
            <a:off x="5499100" y="5575300"/>
            <a:ext cx="144780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Your files</a:t>
            </a:r>
            <a:endParaRPr lang="en-US" sz="1200" dirty="0"/>
          </a:p>
        </p:txBody>
      </p:sp>
      <p:sp>
        <p:nvSpPr>
          <p:cNvPr id="13" name="Text 9"/>
          <p:cNvSpPr/>
          <p:nvPr/>
        </p:nvSpPr>
        <p:spPr>
          <a:xfrm>
            <a:off x="6896100" y="5575300"/>
            <a:ext cx="144780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Repo &amp; terminal</a:t>
            </a:r>
            <a:endParaRPr lang="en-US" sz="1200" dirty="0"/>
          </a:p>
        </p:txBody>
      </p:sp>
      <p:sp>
        <p:nvSpPr>
          <p:cNvPr id="14" name="Text 10"/>
          <p:cNvSpPr/>
          <p:nvPr/>
        </p:nvSpPr>
        <p:spPr>
          <a:xfrm>
            <a:off x="2794000" y="1841500"/>
            <a:ext cx="1962150"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Inter" pitchFamily="34" charset="0"/>
                <a:ea typeface="Inter" pitchFamily="34" charset="-122"/>
                <a:cs typeface="Inter" pitchFamily="34" charset="-120"/>
              </a:rPr>
              <a:t>↑ memory</a:t>
            </a:r>
            <a:endParaRPr lang="en-US" sz="1200" dirty="0"/>
          </a:p>
        </p:txBody>
      </p:sp>
      <p:sp>
        <p:nvSpPr>
          <p:cNvPr id="15" name="Text 11"/>
          <p:cNvSpPr/>
          <p:nvPr/>
        </p:nvSpPr>
        <p:spPr>
          <a:xfrm>
            <a:off x="8140700" y="5130800"/>
            <a:ext cx="74930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B4492F"/>
                </a:solidFill>
                <a:latin typeface="Inter" pitchFamily="34" charset="0"/>
                <a:ea typeface="Inter" pitchFamily="34" charset="-122"/>
                <a:cs typeface="Inter" pitchFamily="34" charset="-120"/>
              </a:rPr>
              <a:t>reach →</a:t>
            </a:r>
            <a:endParaRPr lang="en-US" sz="1200" dirty="0"/>
          </a:p>
        </p:txBody>
      </p:sp>
      <p:sp>
        <p:nvSpPr>
          <p:cNvPr id="16" name="Shape 12"/>
          <p:cNvSpPr/>
          <p:nvPr/>
        </p:nvSpPr>
        <p:spPr>
          <a:xfrm>
            <a:off x="7248525" y="2105025"/>
            <a:ext cx="742950" cy="3028950"/>
          </a:xfrm>
          <a:prstGeom prst="roundRect">
            <a:avLst>
              <a:gd name="adj" fmla="val 50000"/>
            </a:avLst>
          </a:prstGeom>
          <a:solidFill>
            <a:srgbClr val="F0D5C9"/>
          </a:solidFill>
          <a:ln w="19050">
            <a:solidFill>
              <a:srgbClr val="B4492F"/>
            </a:solidFill>
            <a:prstDash val="solid"/>
          </a:ln>
        </p:spPr>
      </p:sp>
      <p:sp>
        <p:nvSpPr>
          <p:cNvPr id="17" name="Text 13"/>
          <p:cNvSpPr/>
          <p:nvPr/>
        </p:nvSpPr>
        <p:spPr>
          <a:xfrm>
            <a:off x="6704330" y="1803400"/>
            <a:ext cx="1831340" cy="256540"/>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B4492F"/>
                </a:solidFill>
                <a:latin typeface="Inter" pitchFamily="34" charset="0"/>
                <a:ea typeface="Inter" pitchFamily="34" charset="-122"/>
                <a:cs typeface="Inter" pitchFamily="34" charset="-120"/>
              </a:rPr>
              <a:t>Claude Code</a:t>
            </a:r>
            <a:endParaRPr lang="en-US" sz="1300" dirty="0"/>
          </a:p>
        </p:txBody>
      </p:sp>
      <p:sp>
        <p:nvSpPr>
          <p:cNvPr id="18" name="Text 14"/>
          <p:cNvSpPr/>
          <p:nvPr/>
        </p:nvSpPr>
        <p:spPr>
          <a:xfrm>
            <a:off x="2927350" y="3930650"/>
            <a:ext cx="1003300" cy="299720"/>
          </a:xfrm>
          <a:custGeom>
            <a:avLst/>
            <a:gdLst/>
            <a:ahLst/>
            <a:cxnLst/>
            <a:rect l="l" t="t" r="r" b="b"/>
            <a:pathLst>
              <a:path w="1003300" h="299720">
                <a:moveTo>
                  <a:pt x="149860" y="0"/>
                </a:moveTo>
                <a:lnTo>
                  <a:pt x="853440" y="0"/>
                </a:lnTo>
                <a:arcTo hR="149860" wR="149860" stAng="16200000" swAng="5400000"/>
                <a:lnTo>
                  <a:pt x="10033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1F1D1A"/>
            </a:solidFill>
            <a:prstDash val="solid"/>
          </a:ln>
        </p:spPr>
        <p:txBody>
          <a:bodyPr wrap="square" lIns="55880" tIns="43180" rIns="55880" bIns="1778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Chat</a:t>
            </a:r>
            <a:endParaRPr lang="en-US" sz="1200" dirty="0"/>
          </a:p>
        </p:txBody>
      </p:sp>
      <p:sp>
        <p:nvSpPr>
          <p:cNvPr id="19" name="Text 15"/>
          <p:cNvSpPr/>
          <p:nvPr/>
        </p:nvSpPr>
        <p:spPr>
          <a:xfrm>
            <a:off x="3911600" y="4819650"/>
            <a:ext cx="1828800" cy="299720"/>
          </a:xfrm>
          <a:custGeom>
            <a:avLst/>
            <a:gdLst/>
            <a:ahLst/>
            <a:cxnLst/>
            <a:rect l="l" t="t" r="r" b="b"/>
            <a:pathLst>
              <a:path w="1828800" h="299720">
                <a:moveTo>
                  <a:pt x="149860" y="0"/>
                </a:moveTo>
                <a:lnTo>
                  <a:pt x="1678940" y="0"/>
                </a:lnTo>
                <a:arcTo hR="149860" wR="149860" stAng="16200000" swAng="5400000"/>
                <a:lnTo>
                  <a:pt x="18288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1F1D1A"/>
            </a:solidFill>
            <a:prstDash val="solid"/>
          </a:ln>
        </p:spPr>
        <p:txBody>
          <a:bodyPr wrap="square" lIns="55880" tIns="43180" rIns="55880" bIns="1778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Chrome · Excel · PPT</a:t>
            </a:r>
            <a:endParaRPr lang="en-US" sz="1200" dirty="0"/>
          </a:p>
        </p:txBody>
      </p:sp>
      <p:sp>
        <p:nvSpPr>
          <p:cNvPr id="20" name="Text 16"/>
          <p:cNvSpPr/>
          <p:nvPr/>
        </p:nvSpPr>
        <p:spPr>
          <a:xfrm>
            <a:off x="5753100" y="3930650"/>
            <a:ext cx="939800" cy="299720"/>
          </a:xfrm>
          <a:custGeom>
            <a:avLst/>
            <a:gdLst/>
            <a:ahLst/>
            <a:cxnLst/>
            <a:rect l="l" t="t" r="r" b="b"/>
            <a:pathLst>
              <a:path w="939800" h="299720">
                <a:moveTo>
                  <a:pt x="149860" y="0"/>
                </a:moveTo>
                <a:lnTo>
                  <a:pt x="789940" y="0"/>
                </a:lnTo>
                <a:arcTo hR="149860" wR="149860" stAng="16200000" swAng="5400000"/>
                <a:lnTo>
                  <a:pt x="9398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1F1D1A"/>
            </a:solidFill>
            <a:prstDash val="solid"/>
          </a:ln>
        </p:spPr>
        <p:txBody>
          <a:bodyPr wrap="square" lIns="55880" tIns="43180" rIns="55880" bIns="17780" rtlCol="0" anchor="t">
            <a:normAutofit/>
          </a:bodyPr>
          <a:lstStyle/>
          <a:p>
            <a:pPr algn="ctr" indent="0" marL="0">
              <a:lnSpc>
                <a:spcPts val="1680"/>
              </a:lnSpc>
              <a:buNone/>
            </a:pPr>
            <a:r>
              <a:rPr lang="en-US" sz="1200" b="1" dirty="0">
                <a:solidFill>
                  <a:srgbClr val="1F1D1A"/>
                </a:solidFill>
                <a:latin typeface="Inter" pitchFamily="34" charset="0"/>
                <a:ea typeface="Inter" pitchFamily="34" charset="-122"/>
                <a:cs typeface="Inter" pitchFamily="34" charset="-120"/>
              </a:rPr>
              <a:t>Cowork</a:t>
            </a:r>
            <a:endParaRPr lang="en-US" sz="1200" dirty="0"/>
          </a:p>
        </p:txBody>
      </p:sp>
      <p:sp>
        <p:nvSpPr>
          <p:cNvPr id="21" name="Shape 17"/>
          <p:cNvSpPr/>
          <p:nvPr/>
        </p:nvSpPr>
        <p:spPr>
          <a:xfrm>
            <a:off x="9271000" y="2095500"/>
            <a:ext cx="2108200" cy="2313940"/>
          </a:xfrm>
          <a:prstGeom prst="roundRect">
            <a:avLst>
              <a:gd name="adj" fmla="val 4819"/>
            </a:avLst>
          </a:prstGeom>
          <a:solidFill>
            <a:srgbClr val="1F1D1A"/>
          </a:solidFill>
          <a:ln/>
        </p:spPr>
      </p:sp>
      <p:sp>
        <p:nvSpPr>
          <p:cNvPr id="22" name="Text 18"/>
          <p:cNvSpPr/>
          <p:nvPr/>
        </p:nvSpPr>
        <p:spPr>
          <a:xfrm>
            <a:off x="9474200" y="2298700"/>
            <a:ext cx="175285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DISCUSS</a:t>
            </a:r>
            <a:endParaRPr lang="en-US" sz="1200" dirty="0"/>
          </a:p>
        </p:txBody>
      </p:sp>
      <p:sp>
        <p:nvSpPr>
          <p:cNvPr id="23" name="Text 19"/>
          <p:cNvSpPr/>
          <p:nvPr/>
        </p:nvSpPr>
        <p:spPr>
          <a:xfrm>
            <a:off x="9474200" y="2639058"/>
            <a:ext cx="1752854" cy="74549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6F1E9"/>
                </a:solidFill>
                <a:latin typeface="Inter" pitchFamily="34" charset="0"/>
                <a:ea typeface="Inter" pitchFamily="34" charset="-122"/>
                <a:cs typeface="Inter" pitchFamily="34" charset="-120"/>
              </a:rPr>
              <a:t>Where do you spend most of your time?</a:t>
            </a:r>
            <a:endParaRPr lang="en-US" sz="1400" dirty="0"/>
          </a:p>
        </p:txBody>
      </p:sp>
      <p:sp>
        <p:nvSpPr>
          <p:cNvPr id="24" name="Text 20"/>
          <p:cNvSpPr/>
          <p:nvPr/>
        </p:nvSpPr>
        <p:spPr>
          <a:xfrm>
            <a:off x="9474200" y="3486150"/>
            <a:ext cx="1752854" cy="74549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6F1E9"/>
                </a:solidFill>
                <a:latin typeface="Inter" pitchFamily="34" charset="0"/>
                <a:ea typeface="Inter" pitchFamily="34" charset="-122"/>
                <a:cs typeface="Inter" pitchFamily="34" charset="-120"/>
              </a:rPr>
              <a:t>For a research problem, which dial matters more?</a:t>
            </a:r>
            <a:endParaRPr lang="en-US" sz="1400" dirty="0"/>
          </a:p>
        </p:txBody>
      </p:sp>
      <p:sp>
        <p:nvSpPr>
          <p:cNvPr id="25"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24 / 59</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098042"/>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PART 3 OF 6 · FROM OVERVIEW TO EXAMPLE</a:t>
            </a:r>
            <a:endParaRPr lang="en-US" sz="1200" dirty="0"/>
          </a:p>
        </p:txBody>
      </p:sp>
      <p:sp>
        <p:nvSpPr>
          <p:cNvPr id="3" name="Text 1"/>
          <p:cNvSpPr/>
          <p:nvPr>
            <p:ph type="title"/>
          </p:nvPr>
        </p:nvSpPr>
        <p:spPr>
          <a:xfrm>
            <a:off x="812800" y="2565400"/>
            <a:ext cx="10464800" cy="718820"/>
          </a:xfrm>
          <a:prstGeom prst="rect">
            <a:avLst/>
          </a:prstGeom>
          <a:noFill/>
          <a:ln/>
        </p:spPr>
        <p:txBody>
          <a:bodyPr wrap="square" lIns="0" tIns="0" rIns="0" bIns="0" rtlCol="0" anchor="t">
            <a:normAutofit/>
          </a:bodyPr>
          <a:lstStyle/>
          <a:p>
            <a:pPr algn="l" indent="0" marL="0">
              <a:lnSpc>
                <a:spcPts val="5460"/>
              </a:lnSpc>
              <a:buNone/>
            </a:pPr>
            <a:r>
              <a:rPr lang="en-US" sz="5200" b="0" i="0" dirty="0">
                <a:solidFill>
                  <a:srgbClr val="F6F1E9"/>
                </a:solidFill>
                <a:latin typeface="Fraunces" pitchFamily="18" charset="0"/>
                <a:ea typeface="Fraunces" pitchFamily="18" charset="-122"/>
                <a:cs typeface="Fraunces" pitchFamily="18" charset="-120"/>
              </a:rPr>
              <a:t>The example, as an experiment</a:t>
            </a:r>
            <a:endParaRPr lang="en-US" sz="5200" dirty="0"/>
          </a:p>
        </p:txBody>
      </p:sp>
      <p:sp>
        <p:nvSpPr>
          <p:cNvPr id="4" name="Text 2"/>
          <p:cNvSpPr/>
          <p:nvPr/>
        </p:nvSpPr>
        <p:spPr>
          <a:xfrm>
            <a:off x="812800" y="3512815"/>
            <a:ext cx="9810750" cy="6299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C5B6"/>
                </a:solidFill>
                <a:latin typeface="Inter" pitchFamily="34" charset="0"/>
                <a:ea typeface="Inter" pitchFamily="34" charset="-122"/>
                <a:cs typeface="Inter" pitchFamily="34" charset="-120"/>
              </a:rPr>
              <a:t>Now we use these tools on a real problem. First the problem — then how to compare tools on it fairly.</a:t>
            </a:r>
            <a:endParaRPr lang="en-US" sz="1700" dirty="0"/>
          </a:p>
        </p:txBody>
      </p:sp>
      <p:sp>
        <p:nvSpPr>
          <p:cNvPr id="5" name="Shape 3"/>
          <p:cNvSpPr/>
          <p:nvPr/>
        </p:nvSpPr>
        <p:spPr>
          <a:xfrm>
            <a:off x="819150" y="4377692"/>
            <a:ext cx="1684867" cy="375920"/>
          </a:xfrm>
          <a:prstGeom prst="roundRect">
            <a:avLst>
              <a:gd name="adj" fmla="val 18581"/>
            </a:avLst>
          </a:prstGeom>
          <a:solidFill>
            <a:srgbClr val="3A3632"/>
          </a:solidFill>
          <a:ln w="12700">
            <a:solidFill>
              <a:srgbClr val="3A3632"/>
            </a:solidFill>
            <a:prstDash val="solid"/>
          </a:ln>
        </p:spPr>
      </p:sp>
      <p:sp>
        <p:nvSpPr>
          <p:cNvPr id="6" name="Text 4"/>
          <p:cNvSpPr/>
          <p:nvPr/>
        </p:nvSpPr>
        <p:spPr>
          <a:xfrm>
            <a:off x="925830" y="4467225"/>
            <a:ext cx="13049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1</a:t>
            </a:r>
            <a:endParaRPr lang="en-US" sz="1400" dirty="0"/>
          </a:p>
        </p:txBody>
      </p:sp>
      <p:sp>
        <p:nvSpPr>
          <p:cNvPr id="7" name="Text 5"/>
          <p:cNvSpPr/>
          <p:nvPr/>
        </p:nvSpPr>
        <p:spPr>
          <a:xfrm>
            <a:off x="1069023" y="4458965"/>
            <a:ext cx="9808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Landscape</a:t>
            </a:r>
            <a:endParaRPr lang="en-US" sz="1200" dirty="0"/>
          </a:p>
        </p:txBody>
      </p:sp>
      <p:sp>
        <p:nvSpPr>
          <p:cNvPr id="8" name="Shape 6"/>
          <p:cNvSpPr/>
          <p:nvPr/>
        </p:nvSpPr>
        <p:spPr>
          <a:xfrm>
            <a:off x="2592917" y="4377692"/>
            <a:ext cx="1684867" cy="375920"/>
          </a:xfrm>
          <a:prstGeom prst="roundRect">
            <a:avLst>
              <a:gd name="adj" fmla="val 18581"/>
            </a:avLst>
          </a:prstGeom>
          <a:solidFill>
            <a:srgbClr val="3A3632"/>
          </a:solidFill>
          <a:ln w="12700">
            <a:solidFill>
              <a:srgbClr val="3A3632"/>
            </a:solidFill>
            <a:prstDash val="solid"/>
          </a:ln>
        </p:spPr>
      </p:sp>
      <p:sp>
        <p:nvSpPr>
          <p:cNvPr id="9" name="Text 7"/>
          <p:cNvSpPr/>
          <p:nvPr/>
        </p:nvSpPr>
        <p:spPr>
          <a:xfrm>
            <a:off x="2699597" y="4467225"/>
            <a:ext cx="156422"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2</a:t>
            </a:r>
            <a:endParaRPr lang="en-US" sz="1400" dirty="0"/>
          </a:p>
        </p:txBody>
      </p:sp>
      <p:sp>
        <p:nvSpPr>
          <p:cNvPr id="10" name="Text 8"/>
          <p:cNvSpPr/>
          <p:nvPr/>
        </p:nvSpPr>
        <p:spPr>
          <a:xfrm>
            <a:off x="2868718" y="4458965"/>
            <a:ext cx="91147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Interfaces</a:t>
            </a:r>
            <a:endParaRPr lang="en-US" sz="1200" dirty="0"/>
          </a:p>
        </p:txBody>
      </p:sp>
      <p:sp>
        <p:nvSpPr>
          <p:cNvPr id="11" name="Shape 9"/>
          <p:cNvSpPr/>
          <p:nvPr/>
        </p:nvSpPr>
        <p:spPr>
          <a:xfrm>
            <a:off x="4366683" y="4377692"/>
            <a:ext cx="1684867" cy="375920"/>
          </a:xfrm>
          <a:prstGeom prst="roundRect">
            <a:avLst>
              <a:gd name="adj" fmla="val 18581"/>
            </a:avLst>
          </a:prstGeom>
          <a:solidFill>
            <a:srgbClr val="E8896D"/>
          </a:solidFill>
          <a:ln w="12700">
            <a:solidFill>
              <a:srgbClr val="E8896D"/>
            </a:solidFill>
            <a:prstDash val="solid"/>
          </a:ln>
        </p:spPr>
      </p:sp>
      <p:sp>
        <p:nvSpPr>
          <p:cNvPr id="12" name="Text 10"/>
          <p:cNvSpPr/>
          <p:nvPr/>
        </p:nvSpPr>
        <p:spPr>
          <a:xfrm>
            <a:off x="4473363" y="4467225"/>
            <a:ext cx="146685"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1F1D1A"/>
                </a:solidFill>
                <a:latin typeface="Fraunces" pitchFamily="18" charset="0"/>
                <a:ea typeface="Fraunces" pitchFamily="18" charset="-122"/>
                <a:cs typeface="Fraunces" pitchFamily="18" charset="-120"/>
              </a:rPr>
              <a:t>3</a:t>
            </a:r>
            <a:endParaRPr lang="en-US" sz="1400" dirty="0"/>
          </a:p>
        </p:txBody>
      </p:sp>
      <p:sp>
        <p:nvSpPr>
          <p:cNvPr id="13" name="Text 11"/>
          <p:cNvSpPr/>
          <p:nvPr/>
        </p:nvSpPr>
        <p:spPr>
          <a:xfrm>
            <a:off x="4632748" y="4458965"/>
            <a:ext cx="11459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1D1A"/>
                </a:solidFill>
                <a:latin typeface="Inter" pitchFamily="34" charset="0"/>
                <a:ea typeface="Inter" pitchFamily="34" charset="-122"/>
                <a:cs typeface="Inter" pitchFamily="34" charset="-120"/>
              </a:rPr>
              <a:t>The example</a:t>
            </a:r>
            <a:endParaRPr lang="en-US" sz="1200" dirty="0"/>
          </a:p>
        </p:txBody>
      </p:sp>
      <p:sp>
        <p:nvSpPr>
          <p:cNvPr id="14" name="Shape 12"/>
          <p:cNvSpPr/>
          <p:nvPr/>
        </p:nvSpPr>
        <p:spPr>
          <a:xfrm>
            <a:off x="6140450" y="4377692"/>
            <a:ext cx="1684867" cy="375920"/>
          </a:xfrm>
          <a:prstGeom prst="roundRect">
            <a:avLst>
              <a:gd name="adj" fmla="val 18581"/>
            </a:avLst>
          </a:prstGeom>
          <a:solidFill>
            <a:srgbClr val="1F1D1A"/>
          </a:solidFill>
          <a:ln w="12700">
            <a:solidFill>
              <a:srgbClr val="5A4A3E"/>
            </a:solidFill>
            <a:prstDash val="solid"/>
          </a:ln>
        </p:spPr>
      </p:sp>
      <p:sp>
        <p:nvSpPr>
          <p:cNvPr id="15" name="Text 13"/>
          <p:cNvSpPr/>
          <p:nvPr/>
        </p:nvSpPr>
        <p:spPr>
          <a:xfrm>
            <a:off x="6247130" y="4467225"/>
            <a:ext cx="15663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4</a:t>
            </a:r>
            <a:endParaRPr lang="en-US" sz="1400" dirty="0"/>
          </a:p>
        </p:txBody>
      </p:sp>
      <p:sp>
        <p:nvSpPr>
          <p:cNvPr id="16" name="Text 14"/>
          <p:cNvSpPr/>
          <p:nvPr/>
        </p:nvSpPr>
        <p:spPr>
          <a:xfrm>
            <a:off x="6416463" y="4458965"/>
            <a:ext cx="885825"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Hands-on</a:t>
            </a:r>
            <a:endParaRPr lang="en-US" sz="1200" dirty="0"/>
          </a:p>
        </p:txBody>
      </p:sp>
      <p:sp>
        <p:nvSpPr>
          <p:cNvPr id="17" name="Shape 15"/>
          <p:cNvSpPr/>
          <p:nvPr/>
        </p:nvSpPr>
        <p:spPr>
          <a:xfrm>
            <a:off x="7914217" y="4377692"/>
            <a:ext cx="1684867" cy="375920"/>
          </a:xfrm>
          <a:prstGeom prst="roundRect">
            <a:avLst>
              <a:gd name="adj" fmla="val 18581"/>
            </a:avLst>
          </a:prstGeom>
          <a:solidFill>
            <a:srgbClr val="1F1D1A"/>
          </a:solidFill>
          <a:ln w="12700">
            <a:solidFill>
              <a:srgbClr val="5A4A3E"/>
            </a:solidFill>
            <a:prstDash val="solid"/>
          </a:ln>
        </p:spPr>
      </p:sp>
      <p:sp>
        <p:nvSpPr>
          <p:cNvPr id="18" name="Text 16"/>
          <p:cNvSpPr/>
          <p:nvPr/>
        </p:nvSpPr>
        <p:spPr>
          <a:xfrm>
            <a:off x="8020896" y="4467225"/>
            <a:ext cx="151236"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5</a:t>
            </a:r>
            <a:endParaRPr lang="en-US" sz="1400" dirty="0"/>
          </a:p>
        </p:txBody>
      </p:sp>
      <p:sp>
        <p:nvSpPr>
          <p:cNvPr id="19" name="Text 17"/>
          <p:cNvSpPr/>
          <p:nvPr/>
        </p:nvSpPr>
        <p:spPr>
          <a:xfrm>
            <a:off x="8184832" y="4458965"/>
            <a:ext cx="66319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Results</a:t>
            </a:r>
            <a:endParaRPr lang="en-US" sz="1200" dirty="0"/>
          </a:p>
        </p:txBody>
      </p:sp>
      <p:sp>
        <p:nvSpPr>
          <p:cNvPr id="20" name="Shape 18"/>
          <p:cNvSpPr/>
          <p:nvPr/>
        </p:nvSpPr>
        <p:spPr>
          <a:xfrm>
            <a:off x="9687983" y="4377692"/>
            <a:ext cx="1684867" cy="375920"/>
          </a:xfrm>
          <a:prstGeom prst="roundRect">
            <a:avLst>
              <a:gd name="adj" fmla="val 18581"/>
            </a:avLst>
          </a:prstGeom>
          <a:solidFill>
            <a:srgbClr val="1F1D1A"/>
          </a:solidFill>
          <a:ln w="12700">
            <a:solidFill>
              <a:srgbClr val="5A4A3E"/>
            </a:solidFill>
            <a:prstDash val="solid"/>
          </a:ln>
        </p:spPr>
      </p:sp>
      <p:sp>
        <p:nvSpPr>
          <p:cNvPr id="21" name="Text 19"/>
          <p:cNvSpPr/>
          <p:nvPr/>
        </p:nvSpPr>
        <p:spPr>
          <a:xfrm>
            <a:off x="9794663" y="4467225"/>
            <a:ext cx="156104"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6</a:t>
            </a:r>
            <a:endParaRPr lang="en-US" sz="1400" dirty="0"/>
          </a:p>
        </p:txBody>
      </p:sp>
      <p:sp>
        <p:nvSpPr>
          <p:cNvPr id="22" name="Text 20"/>
          <p:cNvSpPr/>
          <p:nvPr/>
        </p:nvSpPr>
        <p:spPr>
          <a:xfrm>
            <a:off x="9963468" y="4458965"/>
            <a:ext cx="82765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Your turn</a:t>
            </a:r>
            <a:endParaRPr lang="en-US" sz="12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25 / 59</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EXAMPLE FOR THE REST OF TODAY</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My goal: from a physics problem to a paper</a:t>
            </a:r>
            <a:endParaRPr lang="en-US" sz="3200" dirty="0"/>
          </a:p>
        </p:txBody>
      </p:sp>
      <p:sp>
        <p:nvSpPr>
          <p:cNvPr id="4" name="Shape 2"/>
          <p:cNvSpPr/>
          <p:nvPr/>
        </p:nvSpPr>
        <p:spPr>
          <a:xfrm>
            <a:off x="812800" y="2706365"/>
            <a:ext cx="3217333" cy="1915160"/>
          </a:xfrm>
          <a:prstGeom prst="roundRect">
            <a:avLst>
              <a:gd name="adj" fmla="val 5305"/>
            </a:avLst>
          </a:prstGeom>
          <a:solidFill>
            <a:srgbClr val="ECE4D6"/>
          </a:solidFill>
          <a:ln/>
        </p:spPr>
      </p:sp>
      <p:sp>
        <p:nvSpPr>
          <p:cNvPr id="5" name="Text 3"/>
          <p:cNvSpPr/>
          <p:nvPr/>
        </p:nvSpPr>
        <p:spPr>
          <a:xfrm>
            <a:off x="1016000" y="2934965"/>
            <a:ext cx="2895261"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PROBLEM</a:t>
            </a:r>
            <a:endParaRPr lang="en-US" sz="1200" dirty="0"/>
          </a:p>
        </p:txBody>
      </p:sp>
      <p:sp>
        <p:nvSpPr>
          <p:cNvPr id="6" name="Text 4"/>
          <p:cNvSpPr/>
          <p:nvPr/>
        </p:nvSpPr>
        <p:spPr>
          <a:xfrm>
            <a:off x="1016000" y="3249935"/>
            <a:ext cx="2895261" cy="6045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F1D1A"/>
                </a:solidFill>
                <a:latin typeface="Fraunces" pitchFamily="18" charset="0"/>
                <a:ea typeface="Fraunces" pitchFamily="18" charset="-122"/>
                <a:cs typeface="Fraunces" pitchFamily="18" charset="-120"/>
              </a:rPr>
              <a:t>How does E(x,t) evolve in a 1D plasma?</a:t>
            </a:r>
            <a:endParaRPr lang="en-US" sz="1900" dirty="0"/>
          </a:p>
        </p:txBody>
      </p:sp>
      <p:sp>
        <p:nvSpPr>
          <p:cNvPr id="7" name="Text 5"/>
          <p:cNvSpPr/>
          <p:nvPr/>
        </p:nvSpPr>
        <p:spPr>
          <a:xfrm>
            <a:off x="1016000" y="3930650"/>
            <a:ext cx="2895261"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Derive it, check every step, and extend it to ions.</a:t>
            </a:r>
            <a:endParaRPr lang="en-US" sz="1300" dirty="0"/>
          </a:p>
        </p:txBody>
      </p:sp>
      <p:pic>
        <p:nvPicPr>
          <p:cNvPr id="8" name="Image 0" descr="connector">    </p:cNvPr>
          <p:cNvPicPr>
            <a:picLocks noChangeAspect="1"/>
          </p:cNvPicPr>
          <p:nvPr/>
        </p:nvPicPr>
        <p:blipFill>
          <a:blip r:embed="rId1"/>
          <a:srcRect l="0" r="0" t="0" b="0"/>
          <a:stretch/>
        </p:blipFill>
        <p:spPr>
          <a:xfrm>
            <a:off x="4080933" y="3600450"/>
            <a:ext cx="355600" cy="127000"/>
          </a:xfrm>
          <a:prstGeom prst="rect">
            <a:avLst/>
          </a:prstGeom>
        </p:spPr>
      </p:pic>
      <p:sp>
        <p:nvSpPr>
          <p:cNvPr id="9" name="Shape 6"/>
          <p:cNvSpPr/>
          <p:nvPr/>
        </p:nvSpPr>
        <p:spPr>
          <a:xfrm>
            <a:off x="4487333" y="2706365"/>
            <a:ext cx="3217333" cy="1915160"/>
          </a:xfrm>
          <a:prstGeom prst="roundRect">
            <a:avLst>
              <a:gd name="adj" fmla="val 5305"/>
            </a:avLst>
          </a:prstGeom>
          <a:solidFill>
            <a:srgbClr val="1F1D1A"/>
          </a:solidFill>
          <a:ln/>
        </p:spPr>
      </p:sp>
      <p:sp>
        <p:nvSpPr>
          <p:cNvPr id="10" name="Text 7"/>
          <p:cNvSpPr/>
          <p:nvPr/>
        </p:nvSpPr>
        <p:spPr>
          <a:xfrm>
            <a:off x="4690533" y="2934965"/>
            <a:ext cx="2895261"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SOLVED FOUR WAYS</a:t>
            </a:r>
            <a:endParaRPr lang="en-US" sz="1200" dirty="0"/>
          </a:p>
        </p:txBody>
      </p:sp>
      <p:sp>
        <p:nvSpPr>
          <p:cNvPr id="11" name="Text 8"/>
          <p:cNvSpPr/>
          <p:nvPr/>
        </p:nvSpPr>
        <p:spPr>
          <a:xfrm>
            <a:off x="4690533" y="3249935"/>
            <a:ext cx="2895261" cy="6045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F6F1E9"/>
                </a:solidFill>
                <a:latin typeface="Fraunces" pitchFamily="18" charset="0"/>
                <a:ea typeface="Fraunces" pitchFamily="18" charset="-122"/>
                <a:cs typeface="Fraunces" pitchFamily="18" charset="-120"/>
              </a:rPr>
              <a:t>Chat → Claude Code → + files → + skills</a:t>
            </a:r>
            <a:endParaRPr lang="en-US" sz="1900" dirty="0"/>
          </a:p>
        </p:txBody>
      </p:sp>
      <p:sp>
        <p:nvSpPr>
          <p:cNvPr id="12" name="Text 9"/>
          <p:cNvSpPr/>
          <p:nvPr/>
        </p:nvSpPr>
        <p:spPr>
          <a:xfrm>
            <a:off x="4690533" y="3930650"/>
            <a:ext cx="2895261"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6F1E9"/>
                </a:solidFill>
                <a:latin typeface="Inter" pitchFamily="34" charset="0"/>
                <a:ea typeface="Inter" pitchFamily="34" charset="-122"/>
                <a:cs typeface="Inter" pitchFamily="34" charset="-120"/>
              </a:rPr>
              <a:t>The same written brief for every setup.</a:t>
            </a:r>
            <a:endParaRPr lang="en-US" sz="1300" dirty="0"/>
          </a:p>
        </p:txBody>
      </p:sp>
      <p:pic>
        <p:nvPicPr>
          <p:cNvPr id="13" name="Image 1" descr="connector">    </p:cNvPr>
          <p:cNvPicPr>
            <a:picLocks noChangeAspect="1"/>
          </p:cNvPicPr>
          <p:nvPr/>
        </p:nvPicPr>
        <p:blipFill>
          <a:blip r:embed="rId2"/>
          <a:srcRect l="0" r="0" t="0" b="0"/>
          <a:stretch/>
        </p:blipFill>
        <p:spPr>
          <a:xfrm>
            <a:off x="7755467" y="3600450"/>
            <a:ext cx="355600" cy="127000"/>
          </a:xfrm>
          <a:prstGeom prst="rect">
            <a:avLst/>
          </a:prstGeom>
        </p:spPr>
      </p:pic>
      <p:sp>
        <p:nvSpPr>
          <p:cNvPr id="14" name="Shape 10"/>
          <p:cNvSpPr/>
          <p:nvPr/>
        </p:nvSpPr>
        <p:spPr>
          <a:xfrm>
            <a:off x="8161867" y="2735585"/>
            <a:ext cx="3217333" cy="1856740"/>
          </a:xfrm>
          <a:prstGeom prst="roundRect">
            <a:avLst>
              <a:gd name="adj" fmla="val 5472"/>
            </a:avLst>
          </a:prstGeom>
          <a:solidFill>
            <a:srgbClr val="ECE4D6"/>
          </a:solidFill>
          <a:ln/>
        </p:spPr>
      </p:sp>
      <p:sp>
        <p:nvSpPr>
          <p:cNvPr id="15" name="Text 11"/>
          <p:cNvSpPr/>
          <p:nvPr/>
        </p:nvSpPr>
        <p:spPr>
          <a:xfrm>
            <a:off x="8365067" y="2964185"/>
            <a:ext cx="2895261"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WRITTEN UP</a:t>
            </a:r>
            <a:endParaRPr lang="en-US" sz="1200" dirty="0"/>
          </a:p>
        </p:txBody>
      </p:sp>
      <p:sp>
        <p:nvSpPr>
          <p:cNvPr id="16" name="Text 12"/>
          <p:cNvSpPr/>
          <p:nvPr/>
        </p:nvSpPr>
        <p:spPr>
          <a:xfrm>
            <a:off x="8365067" y="3279142"/>
            <a:ext cx="2895261" cy="31496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1F1D1A"/>
                </a:solidFill>
                <a:latin typeface="Fraunces" pitchFamily="18" charset="0"/>
                <a:ea typeface="Fraunces" pitchFamily="18" charset="-122"/>
                <a:cs typeface="Fraunces" pitchFamily="18" charset="-120"/>
              </a:rPr>
              <a:t>A journal-paper draft</a:t>
            </a:r>
            <a:endParaRPr lang="en-US" sz="1900" dirty="0"/>
          </a:p>
        </p:txBody>
      </p:sp>
      <p:sp>
        <p:nvSpPr>
          <p:cNvPr id="17" name="Text 13"/>
          <p:cNvSpPr/>
          <p:nvPr/>
        </p:nvSpPr>
        <p:spPr>
          <a:xfrm>
            <a:off x="8365067" y="3670300"/>
            <a:ext cx="2895261"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Outline, introduction, and one LaTeX section — target: Journal of Plasma Physics.</a:t>
            </a:r>
            <a:endParaRPr lang="en-US" sz="1300" dirty="0"/>
          </a:p>
        </p:txBody>
      </p:sp>
      <p:sp>
        <p:nvSpPr>
          <p:cNvPr id="18" name="Text 14"/>
          <p:cNvSpPr/>
          <p:nvPr/>
        </p:nvSpPr>
        <p:spPr>
          <a:xfrm>
            <a:off x="812800" y="5778500"/>
            <a:ext cx="981075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1D1A"/>
                </a:solidFill>
                <a:latin typeface="Inter" pitchFamily="34" charset="0"/>
                <a:ea typeface="Inter" pitchFamily="34" charset="-122"/>
                <a:cs typeface="Inter" pitchFamily="34" charset="-120"/>
              </a:rPr>
              <a:t>To compare the four fairly, we run it like an experiment. That design comes right after the physics.</a:t>
            </a:r>
            <a:endParaRPr lang="en-US" sz="1500" dirty="0"/>
          </a:p>
        </p:txBody>
      </p:sp>
      <p:sp>
        <p:nvSpPr>
          <p:cNvPr id="19" name="Text 1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26 / 59</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6F1E9"/>
        </a:solidFill>
      </p:bgPr>
    </p:bg>
    <p:spTree>
      <p:nvGrpSpPr>
        <p:cNvPr id="1" name=""/>
        <p:cNvGrpSpPr/>
        <p:nvPr/>
      </p:nvGrpSpPr>
      <p:grpSpPr>
        <a:xfrm>
          <a:off x="0" y="0"/>
          <a:ext cx="0" cy="0"/>
          <a:chOff x="0" y="0"/>
          <a:chExt cx="0" cy="0"/>
        </a:xfrm>
      </p:grpSpPr>
      <p:pic>
        <p:nvPicPr>
          <p:cNvPr id="2" name="Image 0" descr="Dispersion curve: omega rises from omega_p and approaches the line omega = c k">    </p:cNvPr>
          <p:cNvPicPr>
            <a:picLocks noChangeAspect="1"/>
          </p:cNvPicPr>
          <p:nvPr/>
        </p:nvPicPr>
        <p:blipFill>
          <a:blip r:embed="rId1"/>
          <a:srcRect l="0" r="0" t="0" b="0"/>
          <a:stretch/>
        </p:blipFill>
        <p:spPr>
          <a:xfrm>
            <a:off x="6553200" y="1524000"/>
            <a:ext cx="4826000" cy="3810000"/>
          </a:xfrm>
          <a:prstGeom prst="rect">
            <a:avLst/>
          </a:prstGeom>
        </p:spPr>
      </p:pic>
      <p:sp>
        <p:nvSpPr>
          <p:cNvPr id="3" name="Text 0"/>
          <p:cNvSpPr/>
          <p:nvPr/>
        </p:nvSpPr>
        <p:spPr>
          <a:xfrm>
            <a:off x="812800" y="812800"/>
            <a:ext cx="538937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EXAMPLE</a:t>
            </a:r>
            <a:endParaRPr lang="en-US" sz="1200" dirty="0"/>
          </a:p>
        </p:txBody>
      </p:sp>
      <p:sp>
        <p:nvSpPr>
          <p:cNvPr id="4" name="Text 1"/>
          <p:cNvSpPr/>
          <p:nvPr>
            <p:ph type="title"/>
          </p:nvPr>
        </p:nvSpPr>
        <p:spPr>
          <a:xfrm>
            <a:off x="812800" y="1102358"/>
            <a:ext cx="5389372" cy="91948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How does E(x,t) evolve in a 1D plasma?</a:t>
            </a:r>
            <a:endParaRPr lang="en-US" sz="3200" dirty="0"/>
          </a:p>
        </p:txBody>
      </p:sp>
      <p:sp>
        <p:nvSpPr>
          <p:cNvPr id="5" name="Text 2"/>
          <p:cNvSpPr/>
          <p:nvPr/>
        </p:nvSpPr>
        <p:spPr>
          <a:xfrm>
            <a:off x="812800" y="2225042"/>
            <a:ext cx="5389372"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574D"/>
                </a:solidFill>
                <a:latin typeface="Inter" pitchFamily="34" charset="0"/>
                <a:ea typeface="Inter" pitchFamily="34" charset="-122"/>
                <a:cs typeface="Inter" pitchFamily="34" charset="-120"/>
              </a:rPr>
              <a:t>Electrons: 1D Vlasov–BGK, reduced to a fluid. Ions: a fixed background. Then: mobile ions with screening electrons.</a:t>
            </a:r>
            <a:endParaRPr lang="en-US" sz="1400" dirty="0"/>
          </a:p>
        </p:txBody>
      </p:sp>
      <p:sp>
        <p:nvSpPr>
          <p:cNvPr id="6" name="Shape 3"/>
          <p:cNvSpPr/>
          <p:nvPr/>
        </p:nvSpPr>
        <p:spPr>
          <a:xfrm>
            <a:off x="812800" y="2951485"/>
            <a:ext cx="5232400" cy="1356360"/>
          </a:xfrm>
          <a:prstGeom prst="roundRect">
            <a:avLst>
              <a:gd name="adj" fmla="val 7491"/>
            </a:avLst>
          </a:prstGeom>
          <a:solidFill>
            <a:srgbClr val="1F1D1A"/>
          </a:solidFill>
          <a:ln/>
        </p:spPr>
      </p:sp>
      <p:sp>
        <p:nvSpPr>
          <p:cNvPr id="7" name="Text 4"/>
          <p:cNvSpPr/>
          <p:nvPr/>
        </p:nvSpPr>
        <p:spPr>
          <a:xfrm>
            <a:off x="995934" y="3205485"/>
            <a:ext cx="4866132" cy="345440"/>
          </a:xfrm>
          <a:prstGeom prst="rect">
            <a:avLst/>
          </a:prstGeom>
          <a:noFill/>
          <a:ln/>
        </p:spPr>
        <p:txBody>
          <a:bodyPr wrap="square" lIns="0" tIns="0" rIns="0" bIns="0" rtlCol="0" anchor="t">
            <a:normAutofit/>
          </a:bodyPr>
          <a:lstStyle/>
          <a:p>
            <a:pPr algn="ctr" indent="0" marL="0">
              <a:lnSpc>
                <a:spcPts val="2520"/>
              </a:lnSpc>
              <a:buNone/>
            </a:pPr>
            <a:r>
              <a:rPr lang="en-US" sz="1800" dirty="0">
                <a:solidFill>
                  <a:srgbClr val="F6F1E9"/>
                </a:solidFill>
                <a:latin typeface="Fraunces" pitchFamily="18" charset="0"/>
                <a:ea typeface="Fraunces" pitchFamily="18" charset="-122"/>
                <a:cs typeface="Fraunces" pitchFamily="18" charset="-120"/>
              </a:rPr>
              <a:t>∂ₜ²E + ν ∂ₜE − γv²ₜₕ ∂ₓ²E + ω²ₚ E = 0</a:t>
            </a:r>
            <a:endParaRPr lang="en-US" sz="1800" dirty="0"/>
          </a:p>
        </p:txBody>
      </p:sp>
      <p:sp>
        <p:nvSpPr>
          <p:cNvPr id="8" name="Text 5"/>
          <p:cNvSpPr/>
          <p:nvPr/>
        </p:nvSpPr>
        <p:spPr>
          <a:xfrm>
            <a:off x="995934" y="3627115"/>
            <a:ext cx="4866132" cy="4521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CFC5B6"/>
                </a:solidFill>
                <a:latin typeface="Inter" pitchFamily="34" charset="0"/>
                <a:ea typeface="Inter" pitchFamily="34" charset="-122"/>
                <a:cs typeface="Inter" pitchFamily="34" charset="-120"/>
              </a:rPr>
              <a:t>Our working guess: a damped Klein–Gordon equation. Not yet shown.</a:t>
            </a:r>
            <a:endParaRPr lang="en-US" sz="1200" dirty="0"/>
          </a:p>
        </p:txBody>
      </p:sp>
      <p:sp>
        <p:nvSpPr>
          <p:cNvPr id="9" name="Text 6"/>
          <p:cNvSpPr/>
          <p:nvPr/>
        </p:nvSpPr>
        <p:spPr>
          <a:xfrm>
            <a:off x="6680200" y="1587500"/>
            <a:ext cx="431800" cy="309880"/>
          </a:xfrm>
          <a:prstGeom prst="rect">
            <a:avLst/>
          </a:prstGeom>
          <a:noFill/>
          <a:ln/>
        </p:spPr>
        <p:txBody>
          <a:bodyPr wrap="square" lIns="0" tIns="0" rIns="0" bIns="0" rtlCol="0" anchor="t">
            <a:normAutofit/>
          </a:bodyPr>
          <a:lstStyle/>
          <a:p>
            <a:pPr algn="l" indent="0" marL="0">
              <a:lnSpc>
                <a:spcPts val="2240"/>
              </a:lnSpc>
              <a:buNone/>
            </a:pPr>
            <a:r>
              <a:rPr lang="en-US" sz="1600" i="1" dirty="0">
                <a:solidFill>
                  <a:srgbClr val="1F1D1A"/>
                </a:solidFill>
                <a:latin typeface="Fraunces" pitchFamily="18" charset="0"/>
                <a:ea typeface="Fraunces" pitchFamily="18" charset="-122"/>
                <a:cs typeface="Fraunces" pitchFamily="18" charset="-120"/>
              </a:rPr>
              <a:t>ω</a:t>
            </a:r>
            <a:endParaRPr lang="en-US" sz="1600" dirty="0"/>
          </a:p>
        </p:txBody>
      </p:sp>
      <p:sp>
        <p:nvSpPr>
          <p:cNvPr id="10" name="Text 7"/>
          <p:cNvSpPr/>
          <p:nvPr/>
        </p:nvSpPr>
        <p:spPr>
          <a:xfrm>
            <a:off x="10985500" y="4978400"/>
            <a:ext cx="368300" cy="309880"/>
          </a:xfrm>
          <a:prstGeom prst="rect">
            <a:avLst/>
          </a:prstGeom>
          <a:noFill/>
          <a:ln/>
        </p:spPr>
        <p:txBody>
          <a:bodyPr wrap="square" lIns="0" tIns="0" rIns="0" bIns="0" rtlCol="0" anchor="t">
            <a:normAutofit/>
          </a:bodyPr>
          <a:lstStyle/>
          <a:p>
            <a:pPr algn="l" indent="0" marL="0">
              <a:lnSpc>
                <a:spcPts val="2240"/>
              </a:lnSpc>
              <a:buNone/>
            </a:pPr>
            <a:r>
              <a:rPr lang="en-US" sz="1600" i="1" dirty="0">
                <a:solidFill>
                  <a:srgbClr val="1F1D1A"/>
                </a:solidFill>
                <a:latin typeface="Fraunces" pitchFamily="18" charset="0"/>
                <a:ea typeface="Fraunces" pitchFamily="18" charset="-122"/>
                <a:cs typeface="Fraunces" pitchFamily="18" charset="-120"/>
              </a:rPr>
              <a:t>k</a:t>
            </a:r>
            <a:endParaRPr lang="en-US" sz="1600" dirty="0"/>
          </a:p>
        </p:txBody>
      </p:sp>
      <p:sp>
        <p:nvSpPr>
          <p:cNvPr id="11" name="Text 8"/>
          <p:cNvSpPr/>
          <p:nvPr/>
        </p:nvSpPr>
        <p:spPr>
          <a:xfrm>
            <a:off x="7112000" y="4051300"/>
            <a:ext cx="209296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ωₚ — the “mass” gap</a:t>
            </a:r>
            <a:endParaRPr lang="en-US" sz="1200" dirty="0"/>
          </a:p>
        </p:txBody>
      </p:sp>
      <p:sp>
        <p:nvSpPr>
          <p:cNvPr id="12" name="Text 9"/>
          <p:cNvSpPr/>
          <p:nvPr/>
        </p:nvSpPr>
        <p:spPr>
          <a:xfrm>
            <a:off x="9855200" y="3429000"/>
            <a:ext cx="151130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A5580"/>
                </a:solidFill>
                <a:latin typeface="Inter" pitchFamily="34" charset="0"/>
                <a:ea typeface="Inter" pitchFamily="34" charset="-122"/>
                <a:cs typeface="Inter" pitchFamily="34" charset="-120"/>
              </a:rPr>
              <a:t>slope c = √γ vₜₕ</a:t>
            </a:r>
            <a:endParaRPr lang="en-US" sz="1200" dirty="0"/>
          </a:p>
        </p:txBody>
      </p:sp>
      <p:sp>
        <p:nvSpPr>
          <p:cNvPr id="13" name="Text 10"/>
          <p:cNvSpPr/>
          <p:nvPr/>
        </p:nvSpPr>
        <p:spPr>
          <a:xfrm>
            <a:off x="6553200" y="5461000"/>
            <a:ext cx="497078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Bohm–Gross: ω² = ω²ₚ + γ k² v²ₜₕ — a massive relativistic particle in disguise</a:t>
            </a:r>
            <a:endParaRPr lang="en-US" sz="1300" dirty="0"/>
          </a:p>
        </p:txBody>
      </p:sp>
      <p:sp>
        <p:nvSpPr>
          <p:cNvPr id="14" name="Text 1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27 / 59</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EXAMPLE</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Three communities that rarely cite each other</a:t>
            </a:r>
            <a:endParaRPr lang="en-US" sz="3200" dirty="0"/>
          </a:p>
        </p:txBody>
      </p:sp>
      <p:pic>
        <p:nvPicPr>
          <p:cNvPr id="4" name="Image 0" descr="Venn diagram of three overlapping research communities">    </p:cNvPr>
          <p:cNvPicPr>
            <a:picLocks noChangeAspect="1"/>
          </p:cNvPicPr>
          <p:nvPr/>
        </p:nvPicPr>
        <p:blipFill>
          <a:blip r:embed="rId1"/>
          <a:srcRect l="0" r="0" t="0" b="0"/>
          <a:stretch/>
        </p:blipFill>
        <p:spPr>
          <a:xfrm>
            <a:off x="812800" y="1752600"/>
            <a:ext cx="4572000" cy="3937000"/>
          </a:xfrm>
          <a:prstGeom prst="rect">
            <a:avLst/>
          </a:prstGeom>
        </p:spPr>
      </p:pic>
      <p:sp>
        <p:nvSpPr>
          <p:cNvPr id="5" name="Text 2"/>
          <p:cNvSpPr/>
          <p:nvPr/>
        </p:nvSpPr>
        <p:spPr>
          <a:xfrm>
            <a:off x="1257300" y="2451100"/>
            <a:ext cx="1320800" cy="52324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4492F"/>
                </a:solidFill>
                <a:latin typeface="Inter" pitchFamily="34" charset="0"/>
                <a:ea typeface="Inter" pitchFamily="34" charset="-122"/>
                <a:cs typeface="Inter" pitchFamily="34" charset="-120"/>
              </a:rPr>
              <a:t>Plasma physics</a:t>
            </a:r>
            <a:endParaRPr lang="en-US" sz="1400" dirty="0"/>
          </a:p>
        </p:txBody>
      </p:sp>
      <p:sp>
        <p:nvSpPr>
          <p:cNvPr id="6" name="Text 3"/>
          <p:cNvSpPr/>
          <p:nvPr/>
        </p:nvSpPr>
        <p:spPr>
          <a:xfrm>
            <a:off x="3987800" y="2451100"/>
            <a:ext cx="1003300" cy="52324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A5580"/>
                </a:solidFill>
                <a:latin typeface="Inter" pitchFamily="34" charset="0"/>
                <a:ea typeface="Inter" pitchFamily="34" charset="-122"/>
                <a:cs typeface="Inter" pitchFamily="34" charset="-120"/>
              </a:rPr>
              <a:t>PDE theory</a:t>
            </a:r>
            <a:endParaRPr lang="en-US" sz="1400" dirty="0"/>
          </a:p>
        </p:txBody>
      </p:sp>
      <p:sp>
        <p:nvSpPr>
          <p:cNvPr id="7" name="Text 4"/>
          <p:cNvSpPr/>
          <p:nvPr/>
        </p:nvSpPr>
        <p:spPr>
          <a:xfrm>
            <a:off x="2117725" y="4800600"/>
            <a:ext cx="1962150" cy="52324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5E5130"/>
                </a:solidFill>
                <a:latin typeface="Inter" pitchFamily="34" charset="0"/>
                <a:ea typeface="Inter" pitchFamily="34" charset="-122"/>
                <a:cs typeface="Inter" pitchFamily="34" charset="-120"/>
              </a:rPr>
              <a:t>Klein–Gordon field theory</a:t>
            </a:r>
            <a:endParaRPr lang="en-US" sz="1400" dirty="0"/>
          </a:p>
        </p:txBody>
      </p:sp>
      <p:sp>
        <p:nvSpPr>
          <p:cNvPr id="8" name="Text 5"/>
          <p:cNvSpPr/>
          <p:nvPr/>
        </p:nvSpPr>
        <p:spPr>
          <a:xfrm>
            <a:off x="2692400" y="3422650"/>
            <a:ext cx="812800" cy="23876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paper</a:t>
            </a:r>
            <a:endParaRPr lang="en-US" sz="1200" dirty="0"/>
          </a:p>
        </p:txBody>
      </p:sp>
      <p:sp>
        <p:nvSpPr>
          <p:cNvPr id="9" name="Shape 6"/>
          <p:cNvSpPr/>
          <p:nvPr/>
        </p:nvSpPr>
        <p:spPr>
          <a:xfrm>
            <a:off x="5791200" y="1917700"/>
            <a:ext cx="5588000" cy="1117600"/>
          </a:xfrm>
          <a:prstGeom prst="roundRect">
            <a:avLst>
              <a:gd name="adj" fmla="val 9091"/>
            </a:avLst>
          </a:prstGeom>
          <a:solidFill>
            <a:srgbClr val="ECE4D6"/>
          </a:solidFill>
          <a:ln/>
        </p:spPr>
      </p:sp>
      <p:sp>
        <p:nvSpPr>
          <p:cNvPr id="10" name="Text 7"/>
          <p:cNvSpPr/>
          <p:nvPr/>
        </p:nvSpPr>
        <p:spPr>
          <a:xfrm>
            <a:off x="6019800" y="2095500"/>
            <a:ext cx="528472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BELIEVED</a:t>
            </a:r>
            <a:endParaRPr lang="en-US" sz="1200" dirty="0"/>
          </a:p>
        </p:txBody>
      </p:sp>
      <p:sp>
        <p:nvSpPr>
          <p:cNvPr id="11" name="Text 8"/>
          <p:cNvSpPr/>
          <p:nvPr/>
        </p:nvSpPr>
        <p:spPr>
          <a:xfrm>
            <a:off x="6019800" y="2359658"/>
            <a:ext cx="5284724"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Each piece exists somewhere in one of these literatures — but no single work pulls them together.</a:t>
            </a:r>
            <a:endParaRPr lang="en-US" sz="1400" dirty="0"/>
          </a:p>
        </p:txBody>
      </p:sp>
      <p:sp>
        <p:nvSpPr>
          <p:cNvPr id="12" name="Shape 9"/>
          <p:cNvSpPr/>
          <p:nvPr/>
        </p:nvSpPr>
        <p:spPr>
          <a:xfrm>
            <a:off x="5791200" y="3162300"/>
            <a:ext cx="5588000" cy="1117600"/>
          </a:xfrm>
          <a:prstGeom prst="roundRect">
            <a:avLst>
              <a:gd name="adj" fmla="val 9091"/>
            </a:avLst>
          </a:prstGeom>
          <a:solidFill>
            <a:srgbClr val="ECE4D6"/>
          </a:solidFill>
          <a:ln/>
        </p:spPr>
      </p:sp>
      <p:sp>
        <p:nvSpPr>
          <p:cNvPr id="13" name="Text 10"/>
          <p:cNvSpPr/>
          <p:nvPr/>
        </p:nvSpPr>
        <p:spPr>
          <a:xfrm>
            <a:off x="6019800" y="3340100"/>
            <a:ext cx="528472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BELIEVED</a:t>
            </a:r>
            <a:endParaRPr lang="en-US" sz="1200" dirty="0"/>
          </a:p>
        </p:txBody>
      </p:sp>
      <p:sp>
        <p:nvSpPr>
          <p:cNvPr id="14" name="Text 11"/>
          <p:cNvSpPr/>
          <p:nvPr/>
        </p:nvSpPr>
        <p:spPr>
          <a:xfrm>
            <a:off x="6019800" y="3604258"/>
            <a:ext cx="5284724"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The damped, electron-screened ion case has not been treated.</a:t>
            </a:r>
            <a:endParaRPr lang="en-US" sz="1400" dirty="0"/>
          </a:p>
        </p:txBody>
      </p:sp>
      <p:sp>
        <p:nvSpPr>
          <p:cNvPr id="15" name="Shape 12"/>
          <p:cNvSpPr/>
          <p:nvPr/>
        </p:nvSpPr>
        <p:spPr>
          <a:xfrm>
            <a:off x="5791200" y="4406900"/>
            <a:ext cx="5588000" cy="1117600"/>
          </a:xfrm>
          <a:prstGeom prst="roundRect">
            <a:avLst>
              <a:gd name="adj" fmla="val 9091"/>
            </a:avLst>
          </a:prstGeom>
          <a:solidFill>
            <a:srgbClr val="1F1D1A"/>
          </a:solidFill>
          <a:ln/>
        </p:spPr>
      </p:sp>
      <p:sp>
        <p:nvSpPr>
          <p:cNvPr id="16" name="Text 13"/>
          <p:cNvSpPr/>
          <p:nvPr/>
        </p:nvSpPr>
        <p:spPr>
          <a:xfrm>
            <a:off x="6019800" y="4584700"/>
            <a:ext cx="528472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SHOWN</a:t>
            </a:r>
            <a:endParaRPr lang="en-US" sz="1200" dirty="0"/>
          </a:p>
        </p:txBody>
      </p:sp>
      <p:sp>
        <p:nvSpPr>
          <p:cNvPr id="17" name="Text 14"/>
          <p:cNvSpPr/>
          <p:nvPr/>
        </p:nvSpPr>
        <p:spPr>
          <a:xfrm>
            <a:off x="6019800" y="4848858"/>
            <a:ext cx="5284724"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Nothing yet. That’s Question 7: search, with evidence, before claiming novelty.</a:t>
            </a:r>
            <a:endParaRPr lang="en-US" sz="1400" dirty="0"/>
          </a:p>
        </p:txBody>
      </p:sp>
      <p:sp>
        <p:nvSpPr>
          <p:cNvPr id="18" name="Text 1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28 / 59</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HOW WE’LL STUDY IT</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Run it like an experiment, not a demo</a:t>
            </a:r>
            <a:endParaRPr lang="en-US" sz="3200" dirty="0"/>
          </a:p>
        </p:txBody>
      </p:sp>
      <p:sp>
        <p:nvSpPr>
          <p:cNvPr id="4" name="Shape 2"/>
          <p:cNvSpPr/>
          <p:nvPr/>
        </p:nvSpPr>
        <p:spPr>
          <a:xfrm>
            <a:off x="812800" y="1727200"/>
            <a:ext cx="10566400" cy="457200"/>
          </a:xfrm>
          <a:prstGeom prst="roundRect">
            <a:avLst>
              <a:gd name="adj" fmla="val 13889"/>
            </a:avLst>
          </a:prstGeom>
          <a:solidFill>
            <a:srgbClr val="ECE4D6"/>
          </a:solidFill>
          <a:ln/>
        </p:spPr>
      </p:sp>
      <p:pic>
        <p:nvPicPr>
          <p:cNvPr id="5" name="Image 0" descr="Lightbulb">    </p:cNvPr>
          <p:cNvPicPr>
            <a:picLocks noChangeAspect="1"/>
          </p:cNvPicPr>
          <p:nvPr/>
        </p:nvPicPr>
        <p:blipFill>
          <a:blip r:embed="rId1"/>
          <a:srcRect l="0" r="0" t="0" b="0"/>
          <a:stretch/>
        </p:blipFill>
        <p:spPr>
          <a:xfrm>
            <a:off x="965200" y="1816100"/>
            <a:ext cx="279400" cy="279400"/>
          </a:xfrm>
          <a:prstGeom prst="rect">
            <a:avLst/>
          </a:prstGeom>
        </p:spPr>
      </p:pic>
      <p:sp>
        <p:nvSpPr>
          <p:cNvPr id="6" name="Text 3"/>
          <p:cNvSpPr/>
          <p:nvPr/>
        </p:nvSpPr>
        <p:spPr>
          <a:xfrm>
            <a:off x="1447800" y="1831342"/>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Question</a:t>
            </a:r>
            <a:endParaRPr lang="en-US" sz="1400" dirty="0"/>
          </a:p>
        </p:txBody>
      </p:sp>
      <p:sp>
        <p:nvSpPr>
          <p:cNvPr id="7" name="Text 4"/>
          <p:cNvSpPr/>
          <p:nvPr/>
        </p:nvSpPr>
        <p:spPr>
          <a:xfrm>
            <a:off x="3352800" y="1844353"/>
            <a:ext cx="811022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Does a richer harness produce better research — with the model held fixed?</a:t>
            </a:r>
            <a:endParaRPr lang="en-US" sz="1300" dirty="0"/>
          </a:p>
        </p:txBody>
      </p:sp>
      <p:sp>
        <p:nvSpPr>
          <p:cNvPr id="8" name="Shape 5"/>
          <p:cNvSpPr/>
          <p:nvPr/>
        </p:nvSpPr>
        <p:spPr>
          <a:xfrm>
            <a:off x="812800" y="2235200"/>
            <a:ext cx="10566400" cy="457200"/>
          </a:xfrm>
          <a:prstGeom prst="roundRect">
            <a:avLst>
              <a:gd name="adj" fmla="val 13889"/>
            </a:avLst>
          </a:prstGeom>
          <a:solidFill>
            <a:srgbClr val="F6F1E9"/>
          </a:solidFill>
          <a:ln/>
        </p:spPr>
      </p:sp>
      <p:pic>
        <p:nvPicPr>
          <p:cNvPr id="9" name="Image 1" descr="Tool">    </p:cNvPr>
          <p:cNvPicPr>
            <a:picLocks noChangeAspect="1"/>
          </p:cNvPicPr>
          <p:nvPr/>
        </p:nvPicPr>
        <p:blipFill>
          <a:blip r:embed="rId2"/>
          <a:srcRect l="0" r="0" t="0" b="0"/>
          <a:stretch/>
        </p:blipFill>
        <p:spPr>
          <a:xfrm>
            <a:off x="965200" y="2324100"/>
            <a:ext cx="279400" cy="279400"/>
          </a:xfrm>
          <a:prstGeom prst="rect">
            <a:avLst/>
          </a:prstGeom>
        </p:spPr>
      </p:pic>
      <p:sp>
        <p:nvSpPr>
          <p:cNvPr id="10" name="Text 6"/>
          <p:cNvSpPr/>
          <p:nvPr/>
        </p:nvSpPr>
        <p:spPr>
          <a:xfrm>
            <a:off x="1447800" y="2339342"/>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We change</a:t>
            </a:r>
            <a:endParaRPr lang="en-US" sz="1400" dirty="0"/>
          </a:p>
        </p:txBody>
      </p:sp>
      <p:sp>
        <p:nvSpPr>
          <p:cNvPr id="11" name="Text 7"/>
          <p:cNvSpPr/>
          <p:nvPr/>
        </p:nvSpPr>
        <p:spPr>
          <a:xfrm>
            <a:off x="3352800" y="2352353"/>
            <a:ext cx="811022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The harness: chat → Claude Code bare → + project files → + skills and subagents</a:t>
            </a:r>
            <a:endParaRPr lang="en-US" sz="1300" dirty="0"/>
          </a:p>
        </p:txBody>
      </p:sp>
      <p:sp>
        <p:nvSpPr>
          <p:cNvPr id="12" name="Shape 8"/>
          <p:cNvSpPr/>
          <p:nvPr/>
        </p:nvSpPr>
        <p:spPr>
          <a:xfrm>
            <a:off x="812800" y="2743200"/>
            <a:ext cx="10566400" cy="457200"/>
          </a:xfrm>
          <a:prstGeom prst="roundRect">
            <a:avLst>
              <a:gd name="adj" fmla="val 13889"/>
            </a:avLst>
          </a:prstGeom>
          <a:solidFill>
            <a:srgbClr val="ECE4D6"/>
          </a:solidFill>
          <a:ln/>
        </p:spPr>
      </p:sp>
      <p:pic>
        <p:nvPicPr>
          <p:cNvPr id="13" name="Image 2" descr="Lock">    </p:cNvPr>
          <p:cNvPicPr>
            <a:picLocks noChangeAspect="1"/>
          </p:cNvPicPr>
          <p:nvPr/>
        </p:nvPicPr>
        <p:blipFill>
          <a:blip r:embed="rId3"/>
          <a:srcRect l="0" r="0" t="0" b="0"/>
          <a:stretch/>
        </p:blipFill>
        <p:spPr>
          <a:xfrm>
            <a:off x="965200" y="2832100"/>
            <a:ext cx="279400" cy="279400"/>
          </a:xfrm>
          <a:prstGeom prst="rect">
            <a:avLst/>
          </a:prstGeom>
        </p:spPr>
      </p:pic>
      <p:sp>
        <p:nvSpPr>
          <p:cNvPr id="14" name="Text 9"/>
          <p:cNvSpPr/>
          <p:nvPr/>
        </p:nvSpPr>
        <p:spPr>
          <a:xfrm>
            <a:off x="1447800" y="2847342"/>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We hold fixed</a:t>
            </a:r>
            <a:endParaRPr lang="en-US" sz="1400" dirty="0"/>
          </a:p>
        </p:txBody>
      </p:sp>
      <p:sp>
        <p:nvSpPr>
          <p:cNvPr id="15" name="Text 10"/>
          <p:cNvSpPr/>
          <p:nvPr/>
        </p:nvSpPr>
        <p:spPr>
          <a:xfrm>
            <a:off x="3352800" y="2860353"/>
            <a:ext cx="811022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The brief (seed.md v2), the model and effort, web access, memory, and every setting we can see</a:t>
            </a:r>
            <a:endParaRPr lang="en-US" sz="1300" dirty="0"/>
          </a:p>
        </p:txBody>
      </p:sp>
      <p:sp>
        <p:nvSpPr>
          <p:cNvPr id="16" name="Shape 11"/>
          <p:cNvSpPr/>
          <p:nvPr/>
        </p:nvSpPr>
        <p:spPr>
          <a:xfrm>
            <a:off x="812800" y="3251200"/>
            <a:ext cx="10566400" cy="623570"/>
          </a:xfrm>
          <a:prstGeom prst="roundRect">
            <a:avLst>
              <a:gd name="adj" fmla="val 10183"/>
            </a:avLst>
          </a:prstGeom>
          <a:solidFill>
            <a:srgbClr val="F6F1E9"/>
          </a:solidFill>
          <a:ln/>
        </p:spPr>
      </p:sp>
      <p:pic>
        <p:nvPicPr>
          <p:cNvPr id="17" name="Image 3" descr="Activity">    </p:cNvPr>
          <p:cNvPicPr>
            <a:picLocks noChangeAspect="1"/>
          </p:cNvPicPr>
          <p:nvPr/>
        </p:nvPicPr>
        <p:blipFill>
          <a:blip r:embed="rId4"/>
          <a:srcRect l="0" r="0" t="0" b="0"/>
          <a:stretch/>
        </p:blipFill>
        <p:spPr>
          <a:xfrm>
            <a:off x="965200" y="3423283"/>
            <a:ext cx="279400" cy="279400"/>
          </a:xfrm>
          <a:prstGeom prst="rect">
            <a:avLst/>
          </a:prstGeom>
        </p:spPr>
      </p:pic>
      <p:sp>
        <p:nvSpPr>
          <p:cNvPr id="18" name="Text 12"/>
          <p:cNvSpPr/>
          <p:nvPr/>
        </p:nvSpPr>
        <p:spPr>
          <a:xfrm>
            <a:off x="1447800" y="3438525"/>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We measure</a:t>
            </a:r>
            <a:endParaRPr lang="en-US" sz="1400" dirty="0"/>
          </a:p>
        </p:txBody>
      </p:sp>
      <p:sp>
        <p:nvSpPr>
          <p:cNvPr id="19" name="Text 13"/>
          <p:cNvSpPr/>
          <p:nvPr/>
        </p:nvSpPr>
        <p:spPr>
          <a:xfrm>
            <a:off x="3352800" y="3340100"/>
            <a:ext cx="8110220"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A rubric: results actually checked, §3 errors caught, real citations, novelty evidence, rerunnable figures, draft quality</a:t>
            </a:r>
            <a:endParaRPr lang="en-US" sz="1300" dirty="0"/>
          </a:p>
        </p:txBody>
      </p:sp>
      <p:sp>
        <p:nvSpPr>
          <p:cNvPr id="20" name="Shape 14"/>
          <p:cNvSpPr/>
          <p:nvPr/>
        </p:nvSpPr>
        <p:spPr>
          <a:xfrm>
            <a:off x="812800" y="3925565"/>
            <a:ext cx="10566400" cy="457200"/>
          </a:xfrm>
          <a:prstGeom prst="roundRect">
            <a:avLst>
              <a:gd name="adj" fmla="val 13889"/>
            </a:avLst>
          </a:prstGeom>
          <a:solidFill>
            <a:srgbClr val="ECE4D6"/>
          </a:solidFill>
          <a:ln/>
        </p:spPr>
      </p:sp>
      <p:pic>
        <p:nvPicPr>
          <p:cNvPr id="21" name="Image 4" descr="Key">    </p:cNvPr>
          <p:cNvPicPr>
            <a:picLocks noChangeAspect="1"/>
          </p:cNvPicPr>
          <p:nvPr/>
        </p:nvPicPr>
        <p:blipFill>
          <a:blip r:embed="rId5"/>
          <a:srcRect l="0" r="0" t="0" b="0"/>
          <a:stretch/>
        </p:blipFill>
        <p:spPr>
          <a:xfrm>
            <a:off x="965200" y="4014465"/>
            <a:ext cx="279400" cy="279400"/>
          </a:xfrm>
          <a:prstGeom prst="rect">
            <a:avLst/>
          </a:prstGeom>
        </p:spPr>
      </p:pic>
      <p:sp>
        <p:nvSpPr>
          <p:cNvPr id="22" name="Text 15"/>
          <p:cNvSpPr/>
          <p:nvPr/>
        </p:nvSpPr>
        <p:spPr>
          <a:xfrm>
            <a:off x="1447800" y="4029708"/>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We keep blind</a:t>
            </a:r>
            <a:endParaRPr lang="en-US" sz="1400" dirty="0"/>
          </a:p>
        </p:txBody>
      </p:sp>
      <p:sp>
        <p:nvSpPr>
          <p:cNvPr id="23" name="Text 16"/>
          <p:cNvSpPr/>
          <p:nvPr/>
        </p:nvSpPr>
        <p:spPr>
          <a:xfrm>
            <a:off x="3352800" y="4042730"/>
            <a:ext cx="811022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My original answers sit in answer_key.md. No setup sees it; we score against it afterwards.</a:t>
            </a:r>
            <a:endParaRPr lang="en-US" sz="1300" dirty="0"/>
          </a:p>
        </p:txBody>
      </p:sp>
      <p:sp>
        <p:nvSpPr>
          <p:cNvPr id="24" name="Shape 17"/>
          <p:cNvSpPr/>
          <p:nvPr/>
        </p:nvSpPr>
        <p:spPr>
          <a:xfrm>
            <a:off x="812800" y="4433565"/>
            <a:ext cx="10566400" cy="457200"/>
          </a:xfrm>
          <a:prstGeom prst="roundRect">
            <a:avLst>
              <a:gd name="adj" fmla="val 13889"/>
            </a:avLst>
          </a:prstGeom>
          <a:solidFill>
            <a:srgbClr val="F6F1E9"/>
          </a:solidFill>
          <a:ln/>
        </p:spPr>
      </p:sp>
      <p:pic>
        <p:nvPicPr>
          <p:cNvPr id="25" name="Image 5" descr="Book">    </p:cNvPr>
          <p:cNvPicPr>
            <a:picLocks noChangeAspect="1"/>
          </p:cNvPicPr>
          <p:nvPr/>
        </p:nvPicPr>
        <p:blipFill>
          <a:blip r:embed="rId6"/>
          <a:srcRect l="0" r="0" t="0" b="0"/>
          <a:stretch/>
        </p:blipFill>
        <p:spPr>
          <a:xfrm>
            <a:off x="965200" y="4522465"/>
            <a:ext cx="279400" cy="279400"/>
          </a:xfrm>
          <a:prstGeom prst="rect">
            <a:avLst/>
          </a:prstGeom>
        </p:spPr>
      </p:pic>
      <p:sp>
        <p:nvSpPr>
          <p:cNvPr id="26" name="Text 18"/>
          <p:cNvSpPr/>
          <p:nvPr/>
        </p:nvSpPr>
        <p:spPr>
          <a:xfrm>
            <a:off x="1447800" y="4537708"/>
            <a:ext cx="1831340"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1D1A"/>
                </a:solidFill>
                <a:latin typeface="Inter" pitchFamily="34" charset="0"/>
                <a:ea typeface="Inter" pitchFamily="34" charset="-122"/>
                <a:cs typeface="Inter" pitchFamily="34" charset="-120"/>
              </a:rPr>
              <a:t>We record</a:t>
            </a:r>
            <a:endParaRPr lang="en-US" sz="1400" dirty="0"/>
          </a:p>
        </p:txBody>
      </p:sp>
      <p:sp>
        <p:nvSpPr>
          <p:cNvPr id="27" name="Text 19"/>
          <p:cNvSpPr/>
          <p:nvPr/>
        </p:nvSpPr>
        <p:spPr>
          <a:xfrm>
            <a:off x="3352800" y="4550730"/>
            <a:ext cx="811022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A run log per setup: versions, settings, timings, and every follow-up I type</a:t>
            </a:r>
            <a:endParaRPr lang="en-US" sz="1300" dirty="0"/>
          </a:p>
        </p:txBody>
      </p:sp>
      <p:sp>
        <p:nvSpPr>
          <p:cNvPr id="28" name="Text 2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29 / 59</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EXAMPLE</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A fixed test for the progression</a:t>
            </a:r>
            <a:endParaRPr lang="en-US" sz="3200" dirty="0"/>
          </a:p>
        </p:txBody>
      </p:sp>
      <p:sp>
        <p:nvSpPr>
          <p:cNvPr id="4" name="Text 2"/>
          <p:cNvSpPr/>
          <p:nvPr/>
        </p:nvSpPr>
        <p:spPr>
          <a:xfrm>
            <a:off x="812800" y="1676400"/>
            <a:ext cx="9810750"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574D"/>
                </a:solidFill>
                <a:latin typeface="Inter" pitchFamily="34" charset="0"/>
                <a:ea typeface="Inter" pitchFamily="34" charset="-122"/>
                <a:cs typeface="Inter" pitchFamily="34" charset="-120"/>
              </a:rPr>
              <a:t>To compare setups fairly, each one gets </a:t>
            </a:r>
            <a:r>
              <a:rPr lang="en-US" sz="1400" b="1" dirty="0">
                <a:solidFill>
                  <a:srgbClr val="5F574D"/>
                </a:solidFill>
                <a:latin typeface="Inter" pitchFamily="34" charset="0"/>
                <a:ea typeface="Inter" pitchFamily="34" charset="-122"/>
                <a:cs typeface="Inter" pitchFamily="34" charset="-120"/>
              </a:rPr>
              <a:t>the identical brief</a:t>
            </a:r>
            <a:r>
              <a:rPr lang="en-US" sz="1400" dirty="0">
                <a:solidFill>
                  <a:srgbClr val="5F574D"/>
                </a:solidFill>
                <a:latin typeface="Inter" pitchFamily="34" charset="0"/>
                <a:ea typeface="Inter" pitchFamily="34" charset="-122"/>
                <a:cs typeface="Inter" pitchFamily="34" charset="-120"/>
              </a:rPr>
              <a:t>. That brief is seed.md — so any difference in results comes from the setup, not from how we asked.</a:t>
            </a:r>
            <a:endParaRPr lang="en-US" sz="1400" dirty="0"/>
          </a:p>
        </p:txBody>
      </p:sp>
      <p:sp>
        <p:nvSpPr>
          <p:cNvPr id="5" name="Shape 3"/>
          <p:cNvSpPr/>
          <p:nvPr/>
        </p:nvSpPr>
        <p:spPr>
          <a:xfrm>
            <a:off x="819150" y="2927350"/>
            <a:ext cx="2654300" cy="2301240"/>
          </a:xfrm>
          <a:prstGeom prst="roundRect">
            <a:avLst>
              <a:gd name="adj" fmla="val 3035"/>
            </a:avLst>
          </a:prstGeom>
          <a:solidFill>
            <a:srgbClr val="FFFDF8"/>
          </a:solidFill>
          <a:ln w="12700">
            <a:solidFill>
              <a:srgbClr val="1F1D1A"/>
            </a:solidFill>
            <a:prstDash val="solid"/>
          </a:ln>
        </p:spPr>
      </p:sp>
      <p:pic>
        <p:nvPicPr>
          <p:cNvPr id="6" name="Image 0" descr="Book">    </p:cNvPr>
          <p:cNvPicPr>
            <a:picLocks noChangeAspect="1"/>
          </p:cNvPicPr>
          <p:nvPr/>
        </p:nvPicPr>
        <p:blipFill>
          <a:blip r:embed="rId1"/>
          <a:srcRect l="0" r="0" t="0" b="0"/>
          <a:stretch/>
        </p:blipFill>
        <p:spPr>
          <a:xfrm>
            <a:off x="1027430" y="3135635"/>
            <a:ext cx="355600" cy="355600"/>
          </a:xfrm>
          <a:prstGeom prst="rect">
            <a:avLst/>
          </a:prstGeom>
        </p:spPr>
      </p:pic>
      <p:sp>
        <p:nvSpPr>
          <p:cNvPr id="7" name="Text 4"/>
          <p:cNvSpPr/>
          <p:nvPr/>
        </p:nvSpPr>
        <p:spPr>
          <a:xfrm>
            <a:off x="1027430" y="3580135"/>
            <a:ext cx="2304872"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1F1D1A"/>
                </a:solidFill>
                <a:latin typeface="JetBrains Mono" pitchFamily="49" charset="0"/>
                <a:ea typeface="JetBrains Mono" pitchFamily="49" charset="-122"/>
                <a:cs typeface="JetBrains Mono" pitchFamily="49" charset="-120"/>
              </a:rPr>
              <a:t>seed.md</a:t>
            </a:r>
            <a:endParaRPr lang="en-US" sz="2000" dirty="0"/>
          </a:p>
        </p:txBody>
      </p:sp>
      <p:sp>
        <p:nvSpPr>
          <p:cNvPr id="8" name="Text 5"/>
          <p:cNvSpPr/>
          <p:nvPr/>
        </p:nvSpPr>
        <p:spPr>
          <a:xfrm>
            <a:off x="1027430" y="4024635"/>
            <a:ext cx="230487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v2 · frozen 3 Oct 2026</a:t>
            </a:r>
            <a:endParaRPr lang="en-US" sz="1200" dirty="0"/>
          </a:p>
        </p:txBody>
      </p:sp>
      <p:sp>
        <p:nvSpPr>
          <p:cNvPr id="9" name="Text 6"/>
          <p:cNvSpPr/>
          <p:nvPr/>
        </p:nvSpPr>
        <p:spPr>
          <a:xfrm>
            <a:off x="1027430" y="4326892"/>
            <a:ext cx="2304872"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 written research brief: the problem, our guesses, the questions, the rules.</a:t>
            </a:r>
            <a:endParaRPr lang="en-US" sz="1300" dirty="0"/>
          </a:p>
        </p:txBody>
      </p:sp>
      <p:pic>
        <p:nvPicPr>
          <p:cNvPr id="10" name="Image 1" descr="connector">    </p:cNvPr>
          <p:cNvPicPr>
            <a:picLocks noChangeAspect="1"/>
          </p:cNvPicPr>
          <p:nvPr/>
        </p:nvPicPr>
        <p:blipFill>
          <a:blip r:embed="rId2"/>
          <a:srcRect l="0" r="0" t="0" b="0"/>
          <a:stretch/>
        </p:blipFill>
        <p:spPr>
          <a:xfrm>
            <a:off x="3479800" y="2946400"/>
            <a:ext cx="2235200" cy="1295400"/>
          </a:xfrm>
          <a:prstGeom prst="rect">
            <a:avLst/>
          </a:prstGeom>
        </p:spPr>
      </p:pic>
      <p:sp>
        <p:nvSpPr>
          <p:cNvPr id="11" name="Shape 7"/>
          <p:cNvSpPr/>
          <p:nvPr/>
        </p:nvSpPr>
        <p:spPr>
          <a:xfrm>
            <a:off x="5715000" y="2667000"/>
            <a:ext cx="5664200" cy="746760"/>
          </a:xfrm>
          <a:prstGeom prst="roundRect">
            <a:avLst>
              <a:gd name="adj" fmla="val 10204"/>
            </a:avLst>
          </a:prstGeom>
          <a:solidFill>
            <a:srgbClr val="ECE4D6"/>
          </a:solidFill>
          <a:ln/>
        </p:spPr>
      </p:sp>
      <p:sp>
        <p:nvSpPr>
          <p:cNvPr id="12" name="Text 8"/>
          <p:cNvSpPr/>
          <p:nvPr/>
        </p:nvSpPr>
        <p:spPr>
          <a:xfrm>
            <a:off x="5918200" y="2900685"/>
            <a:ext cx="3048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1</a:t>
            </a:r>
            <a:endParaRPr lang="en-US" sz="2200" dirty="0"/>
          </a:p>
        </p:txBody>
      </p:sp>
      <p:sp>
        <p:nvSpPr>
          <p:cNvPr id="13" name="Text 9"/>
          <p:cNvSpPr/>
          <p:nvPr/>
        </p:nvSpPr>
        <p:spPr>
          <a:xfrm>
            <a:off x="6350000" y="2794000"/>
            <a:ext cx="234084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Chat</a:t>
            </a:r>
            <a:endParaRPr lang="en-US" sz="1500" dirty="0"/>
          </a:p>
        </p:txBody>
      </p:sp>
      <p:sp>
        <p:nvSpPr>
          <p:cNvPr id="14" name="Text 10"/>
          <p:cNvSpPr/>
          <p:nvPr/>
        </p:nvSpPr>
        <p:spPr>
          <a:xfrm>
            <a:off x="6350000" y="3073400"/>
            <a:ext cx="272719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the brief as the opening prompt</a:t>
            </a:r>
            <a:endParaRPr lang="en-US" sz="1200" dirty="0"/>
          </a:p>
        </p:txBody>
      </p:sp>
      <p:pic>
        <p:nvPicPr>
          <p:cNvPr id="15" name="Image 2" descr="connector">    </p:cNvPr>
          <p:cNvPicPr>
            <a:picLocks noChangeAspect="1"/>
          </p:cNvPicPr>
          <p:nvPr/>
        </p:nvPicPr>
        <p:blipFill>
          <a:blip r:embed="rId3"/>
          <a:srcRect l="0" r="0" t="0" b="0"/>
          <a:stretch/>
        </p:blipFill>
        <p:spPr>
          <a:xfrm>
            <a:off x="3479800" y="3771900"/>
            <a:ext cx="2235200" cy="469900"/>
          </a:xfrm>
          <a:prstGeom prst="rect">
            <a:avLst/>
          </a:prstGeom>
        </p:spPr>
      </p:pic>
      <p:sp>
        <p:nvSpPr>
          <p:cNvPr id="16" name="Shape 11"/>
          <p:cNvSpPr/>
          <p:nvPr/>
        </p:nvSpPr>
        <p:spPr>
          <a:xfrm>
            <a:off x="5715000" y="3492500"/>
            <a:ext cx="5664200" cy="746760"/>
          </a:xfrm>
          <a:prstGeom prst="roundRect">
            <a:avLst>
              <a:gd name="adj" fmla="val 10204"/>
            </a:avLst>
          </a:prstGeom>
          <a:solidFill>
            <a:srgbClr val="ECE4D6"/>
          </a:solidFill>
          <a:ln/>
        </p:spPr>
      </p:sp>
      <p:sp>
        <p:nvSpPr>
          <p:cNvPr id="17" name="Text 12"/>
          <p:cNvSpPr/>
          <p:nvPr/>
        </p:nvSpPr>
        <p:spPr>
          <a:xfrm>
            <a:off x="5918200" y="3726185"/>
            <a:ext cx="3048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2</a:t>
            </a:r>
            <a:endParaRPr lang="en-US" sz="2200" dirty="0"/>
          </a:p>
        </p:txBody>
      </p:sp>
      <p:sp>
        <p:nvSpPr>
          <p:cNvPr id="18" name="Text 13"/>
          <p:cNvSpPr/>
          <p:nvPr/>
        </p:nvSpPr>
        <p:spPr>
          <a:xfrm>
            <a:off x="6350000" y="3619500"/>
            <a:ext cx="216774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Claude Code, bare</a:t>
            </a:r>
            <a:endParaRPr lang="en-US" sz="1500" dirty="0"/>
          </a:p>
        </p:txBody>
      </p:sp>
      <p:sp>
        <p:nvSpPr>
          <p:cNvPr id="19" name="Text 14"/>
          <p:cNvSpPr/>
          <p:nvPr/>
        </p:nvSpPr>
        <p:spPr>
          <a:xfrm>
            <a:off x="6350000" y="3898900"/>
            <a:ext cx="252552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the brief as the first message</a:t>
            </a:r>
            <a:endParaRPr lang="en-US" sz="1200" dirty="0"/>
          </a:p>
        </p:txBody>
      </p:sp>
      <p:pic>
        <p:nvPicPr>
          <p:cNvPr id="20" name="Image 3" descr="connector">    </p:cNvPr>
          <p:cNvPicPr>
            <a:picLocks noChangeAspect="1"/>
          </p:cNvPicPr>
          <p:nvPr/>
        </p:nvPicPr>
        <p:blipFill>
          <a:blip r:embed="rId4"/>
          <a:srcRect l="0" r="0" t="0" b="0"/>
          <a:stretch/>
        </p:blipFill>
        <p:spPr>
          <a:xfrm>
            <a:off x="3479800" y="4140200"/>
            <a:ext cx="2235200" cy="558800"/>
          </a:xfrm>
          <a:prstGeom prst="rect">
            <a:avLst/>
          </a:prstGeom>
        </p:spPr>
      </p:pic>
      <p:sp>
        <p:nvSpPr>
          <p:cNvPr id="21" name="Shape 15"/>
          <p:cNvSpPr/>
          <p:nvPr/>
        </p:nvSpPr>
        <p:spPr>
          <a:xfrm>
            <a:off x="5715000" y="4318000"/>
            <a:ext cx="5664200" cy="746760"/>
          </a:xfrm>
          <a:prstGeom prst="roundRect">
            <a:avLst>
              <a:gd name="adj" fmla="val 10204"/>
            </a:avLst>
          </a:prstGeom>
          <a:solidFill>
            <a:srgbClr val="ECE4D6"/>
          </a:solidFill>
          <a:ln/>
        </p:spPr>
      </p:sp>
      <p:sp>
        <p:nvSpPr>
          <p:cNvPr id="22" name="Text 16"/>
          <p:cNvSpPr/>
          <p:nvPr/>
        </p:nvSpPr>
        <p:spPr>
          <a:xfrm>
            <a:off x="5918200" y="4551685"/>
            <a:ext cx="3048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B4492F"/>
                </a:solidFill>
                <a:latin typeface="Fraunces" pitchFamily="18" charset="0"/>
                <a:ea typeface="Fraunces" pitchFamily="18" charset="-122"/>
                <a:cs typeface="Fraunces" pitchFamily="18" charset="-120"/>
              </a:rPr>
              <a:t>3</a:t>
            </a:r>
            <a:endParaRPr lang="en-US" sz="2200" dirty="0"/>
          </a:p>
        </p:txBody>
      </p:sp>
      <p:sp>
        <p:nvSpPr>
          <p:cNvPr id="23" name="Text 17"/>
          <p:cNvSpPr/>
          <p:nvPr/>
        </p:nvSpPr>
        <p:spPr>
          <a:xfrm>
            <a:off x="6350000" y="4445000"/>
            <a:ext cx="3305133"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1D1A"/>
                </a:solidFill>
                <a:latin typeface="Inter" pitchFamily="34" charset="0"/>
                <a:ea typeface="Inter" pitchFamily="34" charset="-122"/>
                <a:cs typeface="Inter" pitchFamily="34" charset="-120"/>
              </a:rPr>
              <a:t>Claude Code + files</a:t>
            </a:r>
            <a:endParaRPr lang="en-US" sz="1500" dirty="0"/>
          </a:p>
        </p:txBody>
      </p:sp>
      <p:sp>
        <p:nvSpPr>
          <p:cNvPr id="24" name="Text 18"/>
          <p:cNvSpPr/>
          <p:nvPr/>
        </p:nvSpPr>
        <p:spPr>
          <a:xfrm>
            <a:off x="6350000" y="4724400"/>
            <a:ext cx="385064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the brief split into notes.md and CLAUDE.md</a:t>
            </a:r>
            <a:endParaRPr lang="en-US" sz="1200" dirty="0"/>
          </a:p>
        </p:txBody>
      </p:sp>
      <p:pic>
        <p:nvPicPr>
          <p:cNvPr id="25" name="Image 4" descr="connector">    </p:cNvPr>
          <p:cNvPicPr>
            <a:picLocks noChangeAspect="1"/>
          </p:cNvPicPr>
          <p:nvPr/>
        </p:nvPicPr>
        <p:blipFill>
          <a:blip r:embed="rId5"/>
          <a:srcRect l="0" r="0" t="0" b="0"/>
          <a:stretch/>
        </p:blipFill>
        <p:spPr>
          <a:xfrm>
            <a:off x="3479800" y="4140200"/>
            <a:ext cx="2235200" cy="1384300"/>
          </a:xfrm>
          <a:prstGeom prst="rect">
            <a:avLst/>
          </a:prstGeom>
        </p:spPr>
      </p:pic>
      <p:sp>
        <p:nvSpPr>
          <p:cNvPr id="26" name="Shape 19"/>
          <p:cNvSpPr/>
          <p:nvPr/>
        </p:nvSpPr>
        <p:spPr>
          <a:xfrm>
            <a:off x="5715000" y="5143500"/>
            <a:ext cx="5664200" cy="746760"/>
          </a:xfrm>
          <a:prstGeom prst="roundRect">
            <a:avLst>
              <a:gd name="adj" fmla="val 10204"/>
            </a:avLst>
          </a:prstGeom>
          <a:solidFill>
            <a:srgbClr val="1F1D1A"/>
          </a:solidFill>
          <a:ln/>
        </p:spPr>
      </p:sp>
      <p:sp>
        <p:nvSpPr>
          <p:cNvPr id="27" name="Text 20"/>
          <p:cNvSpPr/>
          <p:nvPr/>
        </p:nvSpPr>
        <p:spPr>
          <a:xfrm>
            <a:off x="5918200" y="5377185"/>
            <a:ext cx="304800" cy="304800"/>
          </a:xfrm>
          <a:prstGeom prst="rect">
            <a:avLst/>
          </a:prstGeom>
          <a:noFill/>
          <a:ln/>
        </p:spPr>
        <p:txBody>
          <a:bodyPr wrap="square" lIns="0" tIns="0" rIns="0" bIns="0" rtlCol="0" anchor="t">
            <a:normAutofit/>
          </a:bodyPr>
          <a:lstStyle/>
          <a:p>
            <a:pPr algn="l" indent="0" marL="0">
              <a:lnSpc>
                <a:spcPts val="2200"/>
              </a:lnSpc>
              <a:buNone/>
            </a:pPr>
            <a:r>
              <a:rPr lang="en-US" sz="2200" dirty="0">
                <a:solidFill>
                  <a:srgbClr val="E8896D"/>
                </a:solidFill>
                <a:latin typeface="Fraunces" pitchFamily="18" charset="0"/>
                <a:ea typeface="Fraunces" pitchFamily="18" charset="-122"/>
                <a:cs typeface="Fraunces" pitchFamily="18" charset="-120"/>
              </a:rPr>
              <a:t>4</a:t>
            </a:r>
            <a:endParaRPr lang="en-US" sz="2200" dirty="0"/>
          </a:p>
        </p:txBody>
      </p:sp>
      <p:sp>
        <p:nvSpPr>
          <p:cNvPr id="28" name="Text 21"/>
          <p:cNvSpPr/>
          <p:nvPr/>
        </p:nvSpPr>
        <p:spPr>
          <a:xfrm>
            <a:off x="6350000" y="5270500"/>
            <a:ext cx="329565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1E9"/>
                </a:solidFill>
                <a:latin typeface="Inter" pitchFamily="34" charset="0"/>
                <a:ea typeface="Inter" pitchFamily="34" charset="-122"/>
                <a:cs typeface="Inter" pitchFamily="34" charset="-120"/>
              </a:rPr>
              <a:t>Claude Code + skills &amp; agents</a:t>
            </a:r>
            <a:endParaRPr lang="en-US" sz="1500" dirty="0"/>
          </a:p>
        </p:txBody>
      </p:sp>
      <p:sp>
        <p:nvSpPr>
          <p:cNvPr id="29" name="Text 22"/>
          <p:cNvSpPr/>
          <p:nvPr/>
        </p:nvSpPr>
        <p:spPr>
          <a:xfrm>
            <a:off x="6350000" y="5549900"/>
            <a:ext cx="2828766"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6F1E9"/>
                </a:solidFill>
                <a:latin typeface="Inter" pitchFamily="34" charset="0"/>
                <a:ea typeface="Inter" pitchFamily="34" charset="-122"/>
                <a:cs typeface="Inter" pitchFamily="34" charset="-120"/>
              </a:rPr>
              <a:t>as 3, plus skill and subagent files</a:t>
            </a:r>
            <a:endParaRPr lang="en-US" sz="1200" dirty="0"/>
          </a:p>
        </p:txBody>
      </p:sp>
      <p:sp>
        <p:nvSpPr>
          <p:cNvPr id="30" name="Text 23"/>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30 / 59</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EXPERIMENT</a:t>
            </a:r>
            <a:endParaRPr lang="en-US" sz="1200" dirty="0"/>
          </a:p>
        </p:txBody>
      </p:sp>
      <p:sp>
        <p:nvSpPr>
          <p:cNvPr id="3" name="Text 1"/>
          <p:cNvSpPr/>
          <p:nvPr>
            <p:ph type="title"/>
          </p:nvPr>
        </p:nvSpPr>
        <p:spPr>
          <a:xfrm>
            <a:off x="812800" y="1102358"/>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One seed, four setups</a:t>
            </a:r>
            <a:endParaRPr lang="en-US" sz="3200" dirty="0"/>
          </a:p>
        </p:txBody>
      </p:sp>
      <p:sp>
        <p:nvSpPr>
          <p:cNvPr id="4" name="Text 2"/>
          <p:cNvSpPr/>
          <p:nvPr/>
        </p:nvSpPr>
        <p:spPr>
          <a:xfrm>
            <a:off x="812800" y="1905000"/>
            <a:ext cx="497078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5F574D"/>
                </a:solidFill>
                <a:latin typeface="Inter" pitchFamily="34" charset="0"/>
                <a:ea typeface="Inter" pitchFamily="34" charset="-122"/>
                <a:cs typeface="Inter" pitchFamily="34" charset="-120"/>
              </a:rPr>
              <a:t>Same Sections 1–7. Same model. Only the packaging changes.</a:t>
            </a:r>
            <a:endParaRPr lang="en-US" sz="1500" dirty="0"/>
          </a:p>
        </p:txBody>
      </p:sp>
      <p:sp>
        <p:nvSpPr>
          <p:cNvPr id="5" name="Shape 3"/>
          <p:cNvSpPr/>
          <p:nvPr/>
        </p:nvSpPr>
        <p:spPr>
          <a:xfrm>
            <a:off x="812800" y="3873500"/>
            <a:ext cx="2489200" cy="2171700"/>
          </a:xfrm>
          <a:custGeom>
            <a:avLst/>
            <a:gdLst/>
            <a:ahLst/>
            <a:cxnLst/>
            <a:rect l="l" t="t" r="r" b="b"/>
            <a:pathLst>
              <a:path w="2489200" h="2171700">
                <a:moveTo>
                  <a:pt x="101600" y="0"/>
                </a:moveTo>
                <a:lnTo>
                  <a:pt x="2387600" y="0"/>
                </a:lnTo>
                <a:arcTo hR="101600" wR="101600" stAng="16200000" swAng="5400000"/>
                <a:lnTo>
                  <a:pt x="2489200" y="2171700"/>
                </a:lnTo>
                <a:lnTo>
                  <a:pt x="0" y="2171700"/>
                </a:lnTo>
                <a:lnTo>
                  <a:pt x="0" y="101600"/>
                </a:lnTo>
                <a:arcTo hR="101600" wR="101600" stAng="10800000" swAng="5400000"/>
                <a:close/>
              </a:path>
            </a:pathLst>
          </a:custGeom>
          <a:solidFill>
            <a:srgbClr val="ECE4D6"/>
          </a:solidFill>
          <a:ln/>
        </p:spPr>
      </p:sp>
      <p:sp>
        <p:nvSpPr>
          <p:cNvPr id="6" name="Text 4"/>
          <p:cNvSpPr/>
          <p:nvPr/>
        </p:nvSpPr>
        <p:spPr>
          <a:xfrm>
            <a:off x="1016000" y="4076700"/>
            <a:ext cx="2145284"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B4492F"/>
                </a:solidFill>
                <a:latin typeface="Fraunces" pitchFamily="18" charset="0"/>
                <a:ea typeface="Fraunces" pitchFamily="18" charset="-122"/>
                <a:cs typeface="Fraunces" pitchFamily="18" charset="-120"/>
              </a:rPr>
              <a:t>1</a:t>
            </a:r>
            <a:endParaRPr lang="en-US" sz="2400" dirty="0"/>
          </a:p>
        </p:txBody>
      </p:sp>
      <p:sp>
        <p:nvSpPr>
          <p:cNvPr id="7" name="Text 5"/>
          <p:cNvSpPr/>
          <p:nvPr/>
        </p:nvSpPr>
        <p:spPr>
          <a:xfrm>
            <a:off x="1016000" y="4457700"/>
            <a:ext cx="2145284" cy="27368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1F1D1A"/>
                </a:solidFill>
                <a:latin typeface="Fraunces" pitchFamily="18" charset="0"/>
                <a:ea typeface="Fraunces" pitchFamily="18" charset="-122"/>
                <a:cs typeface="Fraunces" pitchFamily="18" charset="-120"/>
              </a:rPr>
              <a:t>Chat</a:t>
            </a:r>
            <a:endParaRPr lang="en-US" sz="1700" dirty="0"/>
          </a:p>
        </p:txBody>
      </p:sp>
      <p:sp>
        <p:nvSpPr>
          <p:cNvPr id="8" name="Text 6"/>
          <p:cNvSpPr/>
          <p:nvPr/>
        </p:nvSpPr>
        <p:spPr>
          <a:xfrm>
            <a:off x="1016000" y="4782195"/>
            <a:ext cx="2145284"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Seed pasted as the opening prompt</a:t>
            </a:r>
            <a:endParaRPr lang="en-US" sz="1300" dirty="0"/>
          </a:p>
        </p:txBody>
      </p:sp>
      <p:sp>
        <p:nvSpPr>
          <p:cNvPr id="9" name="Text 7"/>
          <p:cNvSpPr/>
          <p:nvPr/>
        </p:nvSpPr>
        <p:spPr>
          <a:xfrm>
            <a:off x="1016000" y="5304160"/>
            <a:ext cx="2145284" cy="471170"/>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B4492F"/>
                </a:solidFill>
                <a:latin typeface="Inter" pitchFamily="34" charset="0"/>
                <a:ea typeface="Inter" pitchFamily="34" charset="-122"/>
                <a:cs typeface="Inter" pitchFamily="34" charset="-120"/>
              </a:rPr>
              <a:t>Context: one conversation</a:t>
            </a:r>
            <a:endParaRPr lang="en-US" sz="1300" dirty="0"/>
          </a:p>
        </p:txBody>
      </p:sp>
      <p:sp>
        <p:nvSpPr>
          <p:cNvPr id="10" name="Shape 8"/>
          <p:cNvSpPr/>
          <p:nvPr/>
        </p:nvSpPr>
        <p:spPr>
          <a:xfrm>
            <a:off x="3505200" y="3206750"/>
            <a:ext cx="2489200" cy="2838450"/>
          </a:xfrm>
          <a:custGeom>
            <a:avLst/>
            <a:gdLst/>
            <a:ahLst/>
            <a:cxnLst/>
            <a:rect l="l" t="t" r="r" b="b"/>
            <a:pathLst>
              <a:path w="2489200" h="2838450">
                <a:moveTo>
                  <a:pt x="101600" y="0"/>
                </a:moveTo>
                <a:lnTo>
                  <a:pt x="2387600" y="0"/>
                </a:lnTo>
                <a:arcTo hR="101600" wR="101600" stAng="16200000" swAng="5400000"/>
                <a:lnTo>
                  <a:pt x="2489200" y="2838450"/>
                </a:lnTo>
                <a:lnTo>
                  <a:pt x="0" y="2838450"/>
                </a:lnTo>
                <a:lnTo>
                  <a:pt x="0" y="101600"/>
                </a:lnTo>
                <a:arcTo hR="101600" wR="101600" stAng="10800000" swAng="5400000"/>
                <a:close/>
              </a:path>
            </a:pathLst>
          </a:custGeom>
          <a:solidFill>
            <a:srgbClr val="E2D6C3"/>
          </a:solidFill>
          <a:ln/>
        </p:spPr>
      </p:sp>
      <p:sp>
        <p:nvSpPr>
          <p:cNvPr id="11" name="Text 9"/>
          <p:cNvSpPr/>
          <p:nvPr/>
        </p:nvSpPr>
        <p:spPr>
          <a:xfrm>
            <a:off x="3708400" y="3409950"/>
            <a:ext cx="2145284"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B4492F"/>
                </a:solidFill>
                <a:latin typeface="Fraunces" pitchFamily="18" charset="0"/>
                <a:ea typeface="Fraunces" pitchFamily="18" charset="-122"/>
                <a:cs typeface="Fraunces" pitchFamily="18" charset="-120"/>
              </a:rPr>
              <a:t>2</a:t>
            </a:r>
            <a:endParaRPr lang="en-US" sz="2400" dirty="0"/>
          </a:p>
        </p:txBody>
      </p:sp>
      <p:sp>
        <p:nvSpPr>
          <p:cNvPr id="12" name="Text 10"/>
          <p:cNvSpPr/>
          <p:nvPr/>
        </p:nvSpPr>
        <p:spPr>
          <a:xfrm>
            <a:off x="3708400" y="3790950"/>
            <a:ext cx="2145284" cy="27368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1F1D1A"/>
                </a:solidFill>
                <a:latin typeface="Fraunces" pitchFamily="18" charset="0"/>
                <a:ea typeface="Fraunces" pitchFamily="18" charset="-122"/>
                <a:cs typeface="Fraunces" pitchFamily="18" charset="-120"/>
              </a:rPr>
              <a:t>Claude Code, bare</a:t>
            </a:r>
            <a:endParaRPr lang="en-US" sz="1700" dirty="0"/>
          </a:p>
        </p:txBody>
      </p:sp>
      <p:sp>
        <p:nvSpPr>
          <p:cNvPr id="13" name="Text 11"/>
          <p:cNvSpPr/>
          <p:nvPr/>
        </p:nvSpPr>
        <p:spPr>
          <a:xfrm>
            <a:off x="3708400" y="4115445"/>
            <a:ext cx="2286000"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Seed as the first message</a:t>
            </a:r>
            <a:endParaRPr lang="en-US" sz="1300" dirty="0"/>
          </a:p>
        </p:txBody>
      </p:sp>
      <p:sp>
        <p:nvSpPr>
          <p:cNvPr id="14" name="Text 12"/>
          <p:cNvSpPr/>
          <p:nvPr/>
        </p:nvSpPr>
        <p:spPr>
          <a:xfrm>
            <a:off x="3708400" y="4414515"/>
            <a:ext cx="2145284" cy="24828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B4492F"/>
                </a:solidFill>
                <a:latin typeface="Inter" pitchFamily="34" charset="0"/>
                <a:ea typeface="Inter" pitchFamily="34" charset="-122"/>
                <a:cs typeface="Inter" pitchFamily="34" charset="-120"/>
              </a:rPr>
              <a:t>+ a shell, files, Python</a:t>
            </a:r>
            <a:endParaRPr lang="en-US" sz="1300" dirty="0"/>
          </a:p>
        </p:txBody>
      </p:sp>
      <p:sp>
        <p:nvSpPr>
          <p:cNvPr id="15" name="Shape 13"/>
          <p:cNvSpPr/>
          <p:nvPr/>
        </p:nvSpPr>
        <p:spPr>
          <a:xfrm>
            <a:off x="6197600" y="2540000"/>
            <a:ext cx="2489200" cy="3505200"/>
          </a:xfrm>
          <a:custGeom>
            <a:avLst/>
            <a:gdLst/>
            <a:ahLst/>
            <a:cxnLst/>
            <a:rect l="l" t="t" r="r" b="b"/>
            <a:pathLst>
              <a:path w="2489200" h="3505200">
                <a:moveTo>
                  <a:pt x="101600" y="0"/>
                </a:moveTo>
                <a:lnTo>
                  <a:pt x="2387600" y="0"/>
                </a:lnTo>
                <a:arcTo hR="101600" wR="101600" stAng="16200000" swAng="5400000"/>
                <a:lnTo>
                  <a:pt x="2489200" y="3505200"/>
                </a:lnTo>
                <a:lnTo>
                  <a:pt x="0" y="3505200"/>
                </a:lnTo>
                <a:lnTo>
                  <a:pt x="0" y="101600"/>
                </a:lnTo>
                <a:arcTo hR="101600" wR="101600" stAng="10800000" swAng="5400000"/>
                <a:close/>
              </a:path>
            </a:pathLst>
          </a:custGeom>
          <a:solidFill>
            <a:srgbClr val="D6C3A6"/>
          </a:solidFill>
          <a:ln/>
        </p:spPr>
      </p:sp>
      <p:sp>
        <p:nvSpPr>
          <p:cNvPr id="16" name="Text 14"/>
          <p:cNvSpPr/>
          <p:nvPr/>
        </p:nvSpPr>
        <p:spPr>
          <a:xfrm>
            <a:off x="6400800" y="2743200"/>
            <a:ext cx="2145284"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B4492F"/>
                </a:solidFill>
                <a:latin typeface="Fraunces" pitchFamily="18" charset="0"/>
                <a:ea typeface="Fraunces" pitchFamily="18" charset="-122"/>
                <a:cs typeface="Fraunces" pitchFamily="18" charset="-120"/>
              </a:rPr>
              <a:t>3</a:t>
            </a:r>
            <a:endParaRPr lang="en-US" sz="2400" dirty="0"/>
          </a:p>
        </p:txBody>
      </p:sp>
      <p:sp>
        <p:nvSpPr>
          <p:cNvPr id="17" name="Text 15"/>
          <p:cNvSpPr/>
          <p:nvPr/>
        </p:nvSpPr>
        <p:spPr>
          <a:xfrm>
            <a:off x="6400800" y="3124200"/>
            <a:ext cx="2145284" cy="27368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1F1D1A"/>
                </a:solidFill>
                <a:latin typeface="Fraunces" pitchFamily="18" charset="0"/>
                <a:ea typeface="Fraunces" pitchFamily="18" charset="-122"/>
                <a:cs typeface="Fraunces" pitchFamily="18" charset="-120"/>
              </a:rPr>
              <a:t>+ Project files</a:t>
            </a:r>
            <a:endParaRPr lang="en-US" sz="1700" dirty="0"/>
          </a:p>
        </p:txBody>
      </p:sp>
      <p:sp>
        <p:nvSpPr>
          <p:cNvPr id="18" name="Text 16"/>
          <p:cNvSpPr/>
          <p:nvPr/>
        </p:nvSpPr>
        <p:spPr>
          <a:xfrm>
            <a:off x="6400800" y="3448695"/>
            <a:ext cx="2145284"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§1–4, 7 → notes.md</a:t>
            </a:r>
            <a:endParaRPr lang="en-US" sz="1300" dirty="0"/>
          </a:p>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§5–6 → CLAUDE.md</a:t>
            </a:r>
            <a:endParaRPr lang="en-US" sz="1300" dirty="0"/>
          </a:p>
        </p:txBody>
      </p:sp>
      <p:sp>
        <p:nvSpPr>
          <p:cNvPr id="19" name="Text 17"/>
          <p:cNvSpPr/>
          <p:nvPr/>
        </p:nvSpPr>
        <p:spPr>
          <a:xfrm>
            <a:off x="6400800" y="3970660"/>
            <a:ext cx="2145284" cy="471170"/>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B4492F"/>
                </a:solidFill>
                <a:latin typeface="Inter" pitchFamily="34" charset="0"/>
                <a:ea typeface="Inter" pitchFamily="34" charset="-122"/>
                <a:cs typeface="Inter" pitchFamily="34" charset="-120"/>
              </a:rPr>
              <a:t>+ rules that persist across sessions</a:t>
            </a:r>
            <a:endParaRPr lang="en-US" sz="1300" dirty="0"/>
          </a:p>
        </p:txBody>
      </p:sp>
      <p:sp>
        <p:nvSpPr>
          <p:cNvPr id="20" name="Shape 18"/>
          <p:cNvSpPr/>
          <p:nvPr/>
        </p:nvSpPr>
        <p:spPr>
          <a:xfrm>
            <a:off x="8890000" y="1873250"/>
            <a:ext cx="2489200" cy="4171950"/>
          </a:xfrm>
          <a:custGeom>
            <a:avLst/>
            <a:gdLst/>
            <a:ahLst/>
            <a:cxnLst/>
            <a:rect l="l" t="t" r="r" b="b"/>
            <a:pathLst>
              <a:path w="2489200" h="4171950">
                <a:moveTo>
                  <a:pt x="101600" y="0"/>
                </a:moveTo>
                <a:lnTo>
                  <a:pt x="2387600" y="0"/>
                </a:lnTo>
                <a:arcTo hR="101600" wR="101600" stAng="16200000" swAng="5400000"/>
                <a:lnTo>
                  <a:pt x="2489200" y="4171950"/>
                </a:lnTo>
                <a:lnTo>
                  <a:pt x="0" y="4171950"/>
                </a:lnTo>
                <a:lnTo>
                  <a:pt x="0" y="101600"/>
                </a:lnTo>
                <a:arcTo hR="101600" wR="101600" stAng="10800000" swAng="5400000"/>
                <a:close/>
              </a:path>
            </a:pathLst>
          </a:custGeom>
          <a:solidFill>
            <a:srgbClr val="1F1D1A"/>
          </a:solidFill>
          <a:ln/>
        </p:spPr>
      </p:sp>
      <p:sp>
        <p:nvSpPr>
          <p:cNvPr id="21" name="Text 19"/>
          <p:cNvSpPr/>
          <p:nvPr/>
        </p:nvSpPr>
        <p:spPr>
          <a:xfrm>
            <a:off x="9093200" y="2076450"/>
            <a:ext cx="2145284"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E8896D"/>
                </a:solidFill>
                <a:latin typeface="Fraunces" pitchFamily="18" charset="0"/>
                <a:ea typeface="Fraunces" pitchFamily="18" charset="-122"/>
                <a:cs typeface="Fraunces" pitchFamily="18" charset="-120"/>
              </a:rPr>
              <a:t>4</a:t>
            </a:r>
            <a:endParaRPr lang="en-US" sz="2400" dirty="0"/>
          </a:p>
        </p:txBody>
      </p:sp>
      <p:sp>
        <p:nvSpPr>
          <p:cNvPr id="22" name="Text 20"/>
          <p:cNvSpPr/>
          <p:nvPr/>
        </p:nvSpPr>
        <p:spPr>
          <a:xfrm>
            <a:off x="9093200" y="2457450"/>
            <a:ext cx="2286000" cy="273685"/>
          </a:xfrm>
          <a:prstGeom prst="rect">
            <a:avLst/>
          </a:prstGeom>
          <a:noFill/>
          <a:ln/>
        </p:spPr>
        <p:txBody>
          <a:bodyPr wrap="square" lIns="0" tIns="0" rIns="0" bIns="0" rtlCol="0" anchor="t">
            <a:normAutofit/>
          </a:bodyPr>
          <a:lstStyle/>
          <a:p>
            <a:pPr algn="l" indent="0" marL="0">
              <a:lnSpc>
                <a:spcPts val="1955"/>
              </a:lnSpc>
              <a:buNone/>
            </a:pPr>
            <a:r>
              <a:rPr lang="en-US" sz="1700" b="1" dirty="0">
                <a:solidFill>
                  <a:srgbClr val="F6F1E9"/>
                </a:solidFill>
                <a:latin typeface="Fraunces" pitchFamily="18" charset="0"/>
                <a:ea typeface="Fraunces" pitchFamily="18" charset="-122"/>
                <a:cs typeface="Fraunces" pitchFamily="18" charset="-120"/>
              </a:rPr>
              <a:t>+ Skills &amp; subagents</a:t>
            </a:r>
            <a:endParaRPr lang="en-US" sz="1700" dirty="0"/>
          </a:p>
        </p:txBody>
      </p:sp>
      <p:sp>
        <p:nvSpPr>
          <p:cNvPr id="23" name="Text 21"/>
          <p:cNvSpPr/>
          <p:nvPr/>
        </p:nvSpPr>
        <p:spPr>
          <a:xfrm>
            <a:off x="9093200" y="2781945"/>
            <a:ext cx="2145284" cy="471170"/>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F6F1E9"/>
                </a:solidFill>
                <a:latin typeface="Inter" pitchFamily="34" charset="0"/>
                <a:ea typeface="Inter" pitchFamily="34" charset="-122"/>
                <a:cs typeface="Inter" pitchFamily="34" charset="-120"/>
              </a:rPr>
              <a:t>As 3, plus skill and agent files</a:t>
            </a:r>
            <a:endParaRPr lang="en-US" sz="1300" dirty="0"/>
          </a:p>
        </p:txBody>
      </p:sp>
      <p:sp>
        <p:nvSpPr>
          <p:cNvPr id="24" name="Text 22"/>
          <p:cNvSpPr/>
          <p:nvPr/>
        </p:nvSpPr>
        <p:spPr>
          <a:xfrm>
            <a:off x="9093200" y="3303910"/>
            <a:ext cx="2145284" cy="471170"/>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E8896D"/>
                </a:solidFill>
                <a:latin typeface="Inter" pitchFamily="34" charset="0"/>
                <a:ea typeface="Inter" pitchFamily="34" charset="-122"/>
                <a:cs typeface="Inter" pitchFamily="34" charset="-120"/>
              </a:rPr>
              <a:t>+ reusable workflows, delegation</a:t>
            </a:r>
            <a:endParaRPr lang="en-US" sz="1300" dirty="0"/>
          </a:p>
        </p:txBody>
      </p:sp>
      <p:sp>
        <p:nvSpPr>
          <p:cNvPr id="25" name="Text 23"/>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31 / 59</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EXPERIMENT</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The four setups, on the map</a:t>
            </a:r>
            <a:endParaRPr lang="en-US" sz="3200" dirty="0"/>
          </a:p>
        </p:txBody>
      </p:sp>
      <p:pic>
        <p:nvPicPr>
          <p:cNvPr id="4" name="Image 0" descr="connector">    </p:cNvPr>
          <p:cNvPicPr>
            <a:picLocks noChangeAspect="1"/>
          </p:cNvPicPr>
          <p:nvPr/>
        </p:nvPicPr>
        <p:blipFill>
          <a:blip r:embed="rId1"/>
          <a:srcRect l="0" r="0" t="0" b="0"/>
          <a:stretch/>
        </p:blipFill>
        <p:spPr>
          <a:xfrm>
            <a:off x="2616200" y="1854200"/>
            <a:ext cx="101600" cy="3657600"/>
          </a:xfrm>
          <a:prstGeom prst="rect">
            <a:avLst/>
          </a:prstGeom>
        </p:spPr>
      </p:pic>
      <p:pic>
        <p:nvPicPr>
          <p:cNvPr id="5" name="Image 1" descr="connector">    </p:cNvPr>
          <p:cNvPicPr>
            <a:picLocks noChangeAspect="1"/>
          </p:cNvPicPr>
          <p:nvPr/>
        </p:nvPicPr>
        <p:blipFill>
          <a:blip r:embed="rId2"/>
          <a:srcRect l="0" r="0" t="0" b="0"/>
          <a:stretch/>
        </p:blipFill>
        <p:spPr>
          <a:xfrm>
            <a:off x="2616200" y="5410200"/>
            <a:ext cx="8737600" cy="101600"/>
          </a:xfrm>
          <a:prstGeom prst="rect">
            <a:avLst/>
          </a:prstGeom>
        </p:spPr>
      </p:pic>
      <p:sp>
        <p:nvSpPr>
          <p:cNvPr id="6" name="Text 2"/>
          <p:cNvSpPr/>
          <p:nvPr/>
        </p:nvSpPr>
        <p:spPr>
          <a:xfrm>
            <a:off x="761365" y="4838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Current session</a:t>
            </a:r>
            <a:endParaRPr lang="en-US" sz="1200" dirty="0"/>
          </a:p>
        </p:txBody>
      </p:sp>
      <p:sp>
        <p:nvSpPr>
          <p:cNvPr id="7" name="Text 3"/>
          <p:cNvSpPr/>
          <p:nvPr/>
        </p:nvSpPr>
        <p:spPr>
          <a:xfrm>
            <a:off x="761365" y="3949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Projects &amp; memory</a:t>
            </a:r>
            <a:endParaRPr lang="en-US" sz="1200" dirty="0"/>
          </a:p>
        </p:txBody>
      </p:sp>
      <p:sp>
        <p:nvSpPr>
          <p:cNvPr id="8" name="Text 4"/>
          <p:cNvSpPr/>
          <p:nvPr/>
        </p:nvSpPr>
        <p:spPr>
          <a:xfrm>
            <a:off x="761365" y="3060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CLAUDE.md files</a:t>
            </a:r>
            <a:endParaRPr lang="en-US" sz="1200" dirty="0"/>
          </a:p>
        </p:txBody>
      </p:sp>
      <p:sp>
        <p:nvSpPr>
          <p:cNvPr id="9" name="Text 5"/>
          <p:cNvSpPr/>
          <p:nvPr/>
        </p:nvSpPr>
        <p:spPr>
          <a:xfrm>
            <a:off x="761365" y="2171700"/>
            <a:ext cx="1765935"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Skills &amp; subagents</a:t>
            </a:r>
            <a:endParaRPr lang="en-US" sz="1200" dirty="0"/>
          </a:p>
        </p:txBody>
      </p:sp>
      <p:sp>
        <p:nvSpPr>
          <p:cNvPr id="10" name="Text 6"/>
          <p:cNvSpPr/>
          <p:nvPr/>
        </p:nvSpPr>
        <p:spPr>
          <a:xfrm>
            <a:off x="2640330" y="5575300"/>
            <a:ext cx="183134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A sandbox</a:t>
            </a:r>
            <a:endParaRPr lang="en-US" sz="1200" dirty="0"/>
          </a:p>
        </p:txBody>
      </p:sp>
      <p:sp>
        <p:nvSpPr>
          <p:cNvPr id="11" name="Text 7"/>
          <p:cNvSpPr/>
          <p:nvPr/>
        </p:nvSpPr>
        <p:spPr>
          <a:xfrm>
            <a:off x="4545330" y="5575300"/>
            <a:ext cx="183134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Browser &amp; apps</a:t>
            </a:r>
            <a:endParaRPr lang="en-US" sz="1200" dirty="0"/>
          </a:p>
        </p:txBody>
      </p:sp>
      <p:sp>
        <p:nvSpPr>
          <p:cNvPr id="12" name="Text 8"/>
          <p:cNvSpPr/>
          <p:nvPr/>
        </p:nvSpPr>
        <p:spPr>
          <a:xfrm>
            <a:off x="6450330" y="5575300"/>
            <a:ext cx="183134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Your files</a:t>
            </a:r>
            <a:endParaRPr lang="en-US" sz="1200" dirty="0"/>
          </a:p>
        </p:txBody>
      </p:sp>
      <p:sp>
        <p:nvSpPr>
          <p:cNvPr id="13" name="Text 9"/>
          <p:cNvSpPr/>
          <p:nvPr/>
        </p:nvSpPr>
        <p:spPr>
          <a:xfrm>
            <a:off x="8228330" y="5575300"/>
            <a:ext cx="1831340" cy="23876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Repo &amp; terminal</a:t>
            </a:r>
            <a:endParaRPr lang="en-US" sz="1200" dirty="0"/>
          </a:p>
        </p:txBody>
      </p:sp>
      <p:sp>
        <p:nvSpPr>
          <p:cNvPr id="14" name="Text 10"/>
          <p:cNvSpPr/>
          <p:nvPr/>
        </p:nvSpPr>
        <p:spPr>
          <a:xfrm>
            <a:off x="2794000" y="1841500"/>
            <a:ext cx="2616200"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Inter" pitchFamily="34" charset="0"/>
                <a:ea typeface="Inter" pitchFamily="34" charset="-122"/>
                <a:cs typeface="Inter" pitchFamily="34" charset="-120"/>
              </a:rPr>
              <a:t>↑ memory</a:t>
            </a:r>
            <a:endParaRPr lang="en-US" sz="1200" dirty="0"/>
          </a:p>
        </p:txBody>
      </p:sp>
      <p:sp>
        <p:nvSpPr>
          <p:cNvPr id="15" name="Text 11"/>
          <p:cNvSpPr/>
          <p:nvPr/>
        </p:nvSpPr>
        <p:spPr>
          <a:xfrm>
            <a:off x="10109200" y="5130800"/>
            <a:ext cx="1193800" cy="23876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B4492F"/>
                </a:solidFill>
                <a:latin typeface="Inter" pitchFamily="34" charset="0"/>
                <a:ea typeface="Inter" pitchFamily="34" charset="-122"/>
                <a:cs typeface="Inter" pitchFamily="34" charset="-120"/>
              </a:rPr>
              <a:t>reach →</a:t>
            </a:r>
            <a:endParaRPr lang="en-US" sz="1200" dirty="0"/>
          </a:p>
        </p:txBody>
      </p:sp>
      <p:sp>
        <p:nvSpPr>
          <p:cNvPr id="16" name="Text 12"/>
          <p:cNvSpPr/>
          <p:nvPr/>
        </p:nvSpPr>
        <p:spPr>
          <a:xfrm>
            <a:off x="2800350" y="3917950"/>
            <a:ext cx="1574800" cy="299720"/>
          </a:xfrm>
          <a:custGeom>
            <a:avLst/>
            <a:gdLst/>
            <a:ahLst/>
            <a:cxnLst/>
            <a:rect l="l" t="t" r="r" b="b"/>
            <a:pathLst>
              <a:path w="1574800" h="299720">
                <a:moveTo>
                  <a:pt x="149860" y="0"/>
                </a:moveTo>
                <a:lnTo>
                  <a:pt x="1424940" y="0"/>
                </a:lnTo>
                <a:arcTo hR="149860" wR="149860" stAng="16200000" swAng="5400000"/>
                <a:lnTo>
                  <a:pt x="15748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B9AD9A"/>
            </a:solidFill>
            <a:prstDash val="solid"/>
          </a:ln>
        </p:spPr>
        <p:txBody>
          <a:bodyPr wrap="square" lIns="55880" tIns="43180" rIns="55880" bIns="1778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Chat · Projects</a:t>
            </a:r>
            <a:endParaRPr lang="en-US" sz="1200" dirty="0"/>
          </a:p>
        </p:txBody>
      </p:sp>
      <p:sp>
        <p:nvSpPr>
          <p:cNvPr id="17" name="Text 13"/>
          <p:cNvSpPr/>
          <p:nvPr/>
        </p:nvSpPr>
        <p:spPr>
          <a:xfrm>
            <a:off x="4546600" y="3689350"/>
            <a:ext cx="1828800" cy="299720"/>
          </a:xfrm>
          <a:custGeom>
            <a:avLst/>
            <a:gdLst/>
            <a:ahLst/>
            <a:cxnLst/>
            <a:rect l="l" t="t" r="r" b="b"/>
            <a:pathLst>
              <a:path w="1828800" h="299720">
                <a:moveTo>
                  <a:pt x="149860" y="0"/>
                </a:moveTo>
                <a:lnTo>
                  <a:pt x="1678940" y="0"/>
                </a:lnTo>
                <a:arcTo hR="149860" wR="149860" stAng="16200000" swAng="5400000"/>
                <a:lnTo>
                  <a:pt x="18288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B9AD9A"/>
            </a:solidFill>
            <a:prstDash val="solid"/>
          </a:ln>
        </p:spPr>
        <p:txBody>
          <a:bodyPr wrap="square" lIns="55880" tIns="43180" rIns="55880" bIns="1778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Chrome · Excel · PPT</a:t>
            </a:r>
            <a:endParaRPr lang="en-US" sz="1200" dirty="0"/>
          </a:p>
        </p:txBody>
      </p:sp>
      <p:sp>
        <p:nvSpPr>
          <p:cNvPr id="18" name="Text 14"/>
          <p:cNvSpPr/>
          <p:nvPr/>
        </p:nvSpPr>
        <p:spPr>
          <a:xfrm>
            <a:off x="6927850" y="3689350"/>
            <a:ext cx="876300" cy="299720"/>
          </a:xfrm>
          <a:custGeom>
            <a:avLst/>
            <a:gdLst/>
            <a:ahLst/>
            <a:cxnLst/>
            <a:rect l="l" t="t" r="r" b="b"/>
            <a:pathLst>
              <a:path w="876300" h="299720">
                <a:moveTo>
                  <a:pt x="149860" y="0"/>
                </a:moveTo>
                <a:lnTo>
                  <a:pt x="726440" y="0"/>
                </a:lnTo>
                <a:arcTo hR="149860" wR="149860" stAng="16200000" swAng="5400000"/>
                <a:lnTo>
                  <a:pt x="876300" y="149860"/>
                </a:lnTo>
                <a:arcTo hR="149860" wR="149860" stAng="0" swAng="5400000"/>
                <a:lnTo>
                  <a:pt x="149860" y="299720"/>
                </a:lnTo>
                <a:arcTo hR="149860" wR="149860" stAng="5400000" swAng="5400000"/>
                <a:lnTo>
                  <a:pt x="0" y="149860"/>
                </a:lnTo>
                <a:arcTo hR="149860" wR="149860" stAng="10800000" swAng="5400000"/>
                <a:close/>
              </a:path>
            </a:pathLst>
          </a:custGeom>
          <a:solidFill>
            <a:srgbClr val="F6F1E9"/>
          </a:solidFill>
          <a:ln w="12700">
            <a:solidFill>
              <a:srgbClr val="B9AD9A"/>
            </a:solidFill>
            <a:prstDash val="solid"/>
          </a:ln>
        </p:spPr>
        <p:txBody>
          <a:bodyPr wrap="square" lIns="55880" tIns="43180" rIns="55880" bIns="17780" rtlCol="0" anchor="t">
            <a:normAutofit/>
          </a:bodyPr>
          <a:lstStyle/>
          <a:p>
            <a:pPr algn="ctr" indent="0" marL="0">
              <a:lnSpc>
                <a:spcPts val="1680"/>
              </a:lnSpc>
              <a:buNone/>
            </a:pPr>
            <a:r>
              <a:rPr lang="en-US" sz="1200" dirty="0">
                <a:solidFill>
                  <a:srgbClr val="5F574D"/>
                </a:solidFill>
                <a:latin typeface="Inter" pitchFamily="34" charset="0"/>
                <a:ea typeface="Inter" pitchFamily="34" charset="-122"/>
                <a:cs typeface="Inter" pitchFamily="34" charset="-120"/>
              </a:rPr>
              <a:t>Cowork</a:t>
            </a:r>
            <a:endParaRPr lang="en-US" sz="1200" dirty="0"/>
          </a:p>
        </p:txBody>
      </p:sp>
      <p:pic>
        <p:nvPicPr>
          <p:cNvPr id="19" name="Image 2" descr="connector">    </p:cNvPr>
          <p:cNvPicPr>
            <a:picLocks noChangeAspect="1"/>
          </p:cNvPicPr>
          <p:nvPr/>
        </p:nvPicPr>
        <p:blipFill>
          <a:blip r:embed="rId3"/>
          <a:srcRect l="0" r="0" t="0" b="0"/>
          <a:stretch/>
        </p:blipFill>
        <p:spPr>
          <a:xfrm>
            <a:off x="3771900" y="4889500"/>
            <a:ext cx="5156200" cy="127000"/>
          </a:xfrm>
          <a:prstGeom prst="rect">
            <a:avLst/>
          </a:prstGeom>
        </p:spPr>
      </p:pic>
      <p:pic>
        <p:nvPicPr>
          <p:cNvPr id="20" name="Image 3" descr="connector">    </p:cNvPr>
          <p:cNvPicPr>
            <a:picLocks noChangeAspect="1"/>
          </p:cNvPicPr>
          <p:nvPr/>
        </p:nvPicPr>
        <p:blipFill>
          <a:blip r:embed="rId4"/>
          <a:srcRect l="0" r="0" t="0" b="0"/>
          <a:stretch/>
        </p:blipFill>
        <p:spPr>
          <a:xfrm>
            <a:off x="9080500" y="3390900"/>
            <a:ext cx="127000" cy="1346200"/>
          </a:xfrm>
          <a:prstGeom prst="rect">
            <a:avLst/>
          </a:prstGeom>
        </p:spPr>
      </p:pic>
      <p:pic>
        <p:nvPicPr>
          <p:cNvPr id="21" name="Image 4" descr="connector">    </p:cNvPr>
          <p:cNvPicPr>
            <a:picLocks noChangeAspect="1"/>
          </p:cNvPicPr>
          <p:nvPr/>
        </p:nvPicPr>
        <p:blipFill>
          <a:blip r:embed="rId5"/>
          <a:srcRect l="0" r="0" t="0" b="0"/>
          <a:stretch/>
        </p:blipFill>
        <p:spPr>
          <a:xfrm>
            <a:off x="9080500" y="2501900"/>
            <a:ext cx="127000" cy="457200"/>
          </a:xfrm>
          <a:prstGeom prst="rect">
            <a:avLst/>
          </a:prstGeom>
        </p:spPr>
      </p:pic>
      <p:pic>
        <p:nvPicPr>
          <p:cNvPr id="22" name="Image 5" descr="ellipse">    </p:cNvPr>
          <p:cNvPicPr>
            <a:picLocks noChangeAspect="1"/>
          </p:cNvPicPr>
          <p:nvPr/>
        </p:nvPicPr>
        <p:blipFill>
          <a:blip r:embed="rId6"/>
          <a:srcRect l="0" r="0" t="0" b="0"/>
          <a:stretch/>
        </p:blipFill>
        <p:spPr>
          <a:xfrm>
            <a:off x="3327400" y="4724400"/>
            <a:ext cx="457200" cy="457200"/>
          </a:xfrm>
          <a:prstGeom prst="rect">
            <a:avLst/>
          </a:prstGeom>
        </p:spPr>
      </p:pic>
      <p:sp>
        <p:nvSpPr>
          <p:cNvPr id="23" name="Text 15"/>
          <p:cNvSpPr/>
          <p:nvPr/>
        </p:nvSpPr>
        <p:spPr>
          <a:xfrm>
            <a:off x="3302000" y="4724400"/>
            <a:ext cx="508000" cy="482600"/>
          </a:xfrm>
          <a:prstGeom prst="rect">
            <a:avLst/>
          </a:prstGeom>
          <a:noFill/>
          <a:ln/>
        </p:spPr>
        <p:txBody>
          <a:bodyPr wrap="square" lIns="0" tIns="0" rIns="0" bIns="0" rtlCol="0" anchor="t">
            <a:normAutofit/>
          </a:bodyPr>
          <a:lstStyle/>
          <a:p>
            <a:pPr algn="ctr" indent="0" marL="0">
              <a:lnSpc>
                <a:spcPts val="3600"/>
              </a:lnSpc>
              <a:buNone/>
            </a:pPr>
            <a:r>
              <a:rPr lang="en-US" sz="1600" b="1" dirty="0">
                <a:solidFill>
                  <a:srgbClr val="F6F1E9"/>
                </a:solidFill>
                <a:latin typeface="Inter" pitchFamily="34" charset="0"/>
                <a:ea typeface="Inter" pitchFamily="34" charset="-122"/>
                <a:cs typeface="Inter" pitchFamily="34" charset="-120"/>
              </a:rPr>
              <a:t>1</a:t>
            </a:r>
            <a:endParaRPr lang="en-US" sz="1600" dirty="0"/>
          </a:p>
        </p:txBody>
      </p:sp>
      <p:pic>
        <p:nvPicPr>
          <p:cNvPr id="24" name="Image 6" descr="ellipse">    </p:cNvPr>
          <p:cNvPicPr>
            <a:picLocks noChangeAspect="1"/>
          </p:cNvPicPr>
          <p:nvPr/>
        </p:nvPicPr>
        <p:blipFill>
          <a:blip r:embed="rId7"/>
          <a:srcRect l="0" r="0" t="0" b="0"/>
          <a:stretch/>
        </p:blipFill>
        <p:spPr>
          <a:xfrm>
            <a:off x="8915400" y="4724400"/>
            <a:ext cx="457200" cy="457200"/>
          </a:xfrm>
          <a:prstGeom prst="rect">
            <a:avLst/>
          </a:prstGeom>
        </p:spPr>
      </p:pic>
      <p:sp>
        <p:nvSpPr>
          <p:cNvPr id="25" name="Text 16"/>
          <p:cNvSpPr/>
          <p:nvPr/>
        </p:nvSpPr>
        <p:spPr>
          <a:xfrm>
            <a:off x="8890000" y="4724400"/>
            <a:ext cx="508000" cy="482600"/>
          </a:xfrm>
          <a:prstGeom prst="rect">
            <a:avLst/>
          </a:prstGeom>
          <a:noFill/>
          <a:ln/>
        </p:spPr>
        <p:txBody>
          <a:bodyPr wrap="square" lIns="0" tIns="0" rIns="0" bIns="0" rtlCol="0" anchor="t">
            <a:normAutofit/>
          </a:bodyPr>
          <a:lstStyle/>
          <a:p>
            <a:pPr algn="ctr" indent="0" marL="0">
              <a:lnSpc>
                <a:spcPts val="3600"/>
              </a:lnSpc>
              <a:buNone/>
            </a:pPr>
            <a:r>
              <a:rPr lang="en-US" sz="1600" b="1" dirty="0">
                <a:solidFill>
                  <a:srgbClr val="F6F1E9"/>
                </a:solidFill>
                <a:latin typeface="Inter" pitchFamily="34" charset="0"/>
                <a:ea typeface="Inter" pitchFamily="34" charset="-122"/>
                <a:cs typeface="Inter" pitchFamily="34" charset="-120"/>
              </a:rPr>
              <a:t>2</a:t>
            </a:r>
            <a:endParaRPr lang="en-US" sz="1600" dirty="0"/>
          </a:p>
        </p:txBody>
      </p:sp>
      <p:pic>
        <p:nvPicPr>
          <p:cNvPr id="26" name="Image 7" descr="ellipse">    </p:cNvPr>
          <p:cNvPicPr>
            <a:picLocks noChangeAspect="1"/>
          </p:cNvPicPr>
          <p:nvPr/>
        </p:nvPicPr>
        <p:blipFill>
          <a:blip r:embed="rId8"/>
          <a:srcRect l="0" r="0" t="0" b="0"/>
          <a:stretch/>
        </p:blipFill>
        <p:spPr>
          <a:xfrm>
            <a:off x="8915400" y="2946400"/>
            <a:ext cx="457200" cy="457200"/>
          </a:xfrm>
          <a:prstGeom prst="rect">
            <a:avLst/>
          </a:prstGeom>
        </p:spPr>
      </p:pic>
      <p:sp>
        <p:nvSpPr>
          <p:cNvPr id="27" name="Text 17"/>
          <p:cNvSpPr/>
          <p:nvPr/>
        </p:nvSpPr>
        <p:spPr>
          <a:xfrm>
            <a:off x="8890000" y="2946400"/>
            <a:ext cx="508000" cy="482600"/>
          </a:xfrm>
          <a:prstGeom prst="rect">
            <a:avLst/>
          </a:prstGeom>
          <a:noFill/>
          <a:ln/>
        </p:spPr>
        <p:txBody>
          <a:bodyPr wrap="square" lIns="0" tIns="0" rIns="0" bIns="0" rtlCol="0" anchor="t">
            <a:normAutofit/>
          </a:bodyPr>
          <a:lstStyle/>
          <a:p>
            <a:pPr algn="ctr" indent="0" marL="0">
              <a:lnSpc>
                <a:spcPts val="3600"/>
              </a:lnSpc>
              <a:buNone/>
            </a:pPr>
            <a:r>
              <a:rPr lang="en-US" sz="1600" b="1" dirty="0">
                <a:solidFill>
                  <a:srgbClr val="F6F1E9"/>
                </a:solidFill>
                <a:latin typeface="Inter" pitchFamily="34" charset="0"/>
                <a:ea typeface="Inter" pitchFamily="34" charset="-122"/>
                <a:cs typeface="Inter" pitchFamily="34" charset="-120"/>
              </a:rPr>
              <a:t>3</a:t>
            </a:r>
            <a:endParaRPr lang="en-US" sz="1600" dirty="0"/>
          </a:p>
        </p:txBody>
      </p:sp>
      <p:pic>
        <p:nvPicPr>
          <p:cNvPr id="28" name="Image 8" descr="ellipse">    </p:cNvPr>
          <p:cNvPicPr>
            <a:picLocks noChangeAspect="1"/>
          </p:cNvPicPr>
          <p:nvPr/>
        </p:nvPicPr>
        <p:blipFill>
          <a:blip r:embed="rId9"/>
          <a:srcRect l="0" r="0" t="0" b="0"/>
          <a:stretch/>
        </p:blipFill>
        <p:spPr>
          <a:xfrm>
            <a:off x="8915400" y="2057400"/>
            <a:ext cx="457200" cy="457200"/>
          </a:xfrm>
          <a:prstGeom prst="rect">
            <a:avLst/>
          </a:prstGeom>
        </p:spPr>
      </p:pic>
      <p:sp>
        <p:nvSpPr>
          <p:cNvPr id="29" name="Text 18"/>
          <p:cNvSpPr/>
          <p:nvPr/>
        </p:nvSpPr>
        <p:spPr>
          <a:xfrm>
            <a:off x="8890000" y="2057400"/>
            <a:ext cx="508000" cy="482600"/>
          </a:xfrm>
          <a:prstGeom prst="rect">
            <a:avLst/>
          </a:prstGeom>
          <a:noFill/>
          <a:ln/>
        </p:spPr>
        <p:txBody>
          <a:bodyPr wrap="square" lIns="0" tIns="0" rIns="0" bIns="0" rtlCol="0" anchor="t">
            <a:normAutofit/>
          </a:bodyPr>
          <a:lstStyle/>
          <a:p>
            <a:pPr algn="ctr" indent="0" marL="0">
              <a:lnSpc>
                <a:spcPts val="3600"/>
              </a:lnSpc>
              <a:buNone/>
            </a:pPr>
            <a:r>
              <a:rPr lang="en-US" sz="1600" b="1" dirty="0">
                <a:solidFill>
                  <a:srgbClr val="F6F1E9"/>
                </a:solidFill>
                <a:latin typeface="Inter" pitchFamily="34" charset="0"/>
                <a:ea typeface="Inter" pitchFamily="34" charset="-122"/>
                <a:cs typeface="Inter" pitchFamily="34" charset="-120"/>
              </a:rPr>
              <a:t>4</a:t>
            </a:r>
            <a:endParaRPr lang="en-US" sz="1600" dirty="0"/>
          </a:p>
        </p:txBody>
      </p:sp>
      <p:sp>
        <p:nvSpPr>
          <p:cNvPr id="30" name="Text 19"/>
          <p:cNvSpPr/>
          <p:nvPr/>
        </p:nvSpPr>
        <p:spPr>
          <a:xfrm>
            <a:off x="3835400" y="4381500"/>
            <a:ext cx="1962150" cy="223520"/>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1F1D1A"/>
                </a:solidFill>
                <a:latin typeface="Inter" pitchFamily="34" charset="0"/>
                <a:ea typeface="Inter" pitchFamily="34" charset="-122"/>
                <a:cs typeface="Inter" pitchFamily="34" charset="-120"/>
              </a:rPr>
              <a:t>Chat, memory off</a:t>
            </a:r>
            <a:endParaRPr lang="en-US" sz="1300" dirty="0"/>
          </a:p>
        </p:txBody>
      </p:sp>
      <p:sp>
        <p:nvSpPr>
          <p:cNvPr id="31" name="Text 20"/>
          <p:cNvSpPr/>
          <p:nvPr/>
        </p:nvSpPr>
        <p:spPr>
          <a:xfrm>
            <a:off x="9499600" y="4838700"/>
            <a:ext cx="1831340" cy="223520"/>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1F1D1A"/>
                </a:solidFill>
                <a:latin typeface="Inter" pitchFamily="34" charset="0"/>
                <a:ea typeface="Inter" pitchFamily="34" charset="-122"/>
                <a:cs typeface="Inter" pitchFamily="34" charset="-120"/>
              </a:rPr>
              <a:t>Code, bare</a:t>
            </a:r>
            <a:endParaRPr lang="en-US" sz="1300" dirty="0"/>
          </a:p>
        </p:txBody>
      </p:sp>
      <p:sp>
        <p:nvSpPr>
          <p:cNvPr id="32" name="Text 21"/>
          <p:cNvSpPr/>
          <p:nvPr/>
        </p:nvSpPr>
        <p:spPr>
          <a:xfrm>
            <a:off x="9499600" y="2984500"/>
            <a:ext cx="1831340" cy="421640"/>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1F1D1A"/>
                </a:solidFill>
                <a:latin typeface="Inter" pitchFamily="34" charset="0"/>
                <a:ea typeface="Inter" pitchFamily="34" charset="-122"/>
                <a:cs typeface="Inter" pitchFamily="34" charset="-120"/>
              </a:rPr>
              <a:t>+ notes.md, CLAUDE.md</a:t>
            </a:r>
            <a:endParaRPr lang="en-US" sz="1300" dirty="0"/>
          </a:p>
        </p:txBody>
      </p:sp>
      <p:sp>
        <p:nvSpPr>
          <p:cNvPr id="33" name="Text 22"/>
          <p:cNvSpPr/>
          <p:nvPr/>
        </p:nvSpPr>
        <p:spPr>
          <a:xfrm>
            <a:off x="9499600" y="2095500"/>
            <a:ext cx="1831340" cy="223520"/>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1F1D1A"/>
                </a:solidFill>
                <a:latin typeface="Inter" pitchFamily="34" charset="0"/>
                <a:ea typeface="Inter" pitchFamily="34" charset="-122"/>
                <a:cs typeface="Inter" pitchFamily="34" charset="-120"/>
              </a:rPr>
              <a:t>+ skills &amp; subagents</a:t>
            </a:r>
            <a:endParaRPr lang="en-US" sz="1300" dirty="0"/>
          </a:p>
        </p:txBody>
      </p:sp>
      <p:sp>
        <p:nvSpPr>
          <p:cNvPr id="34" name="Text 23"/>
          <p:cNvSpPr/>
          <p:nvPr/>
        </p:nvSpPr>
        <p:spPr>
          <a:xfrm>
            <a:off x="5588000" y="1841500"/>
            <a:ext cx="3270250"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Numbered circles = the four setups we run today</a:t>
            </a:r>
            <a:endParaRPr lang="en-US" sz="1200" dirty="0"/>
          </a:p>
        </p:txBody>
      </p:sp>
      <p:sp>
        <p:nvSpPr>
          <p:cNvPr id="35" name="Text 2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32 / 59</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BRIEF</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The top of seed.md, read closely</a:t>
            </a:r>
            <a:endParaRPr lang="en-US" sz="3200" dirty="0"/>
          </a:p>
        </p:txBody>
      </p:sp>
      <p:sp>
        <p:nvSpPr>
          <p:cNvPr id="4" name="Shape 2"/>
          <p:cNvSpPr/>
          <p:nvPr/>
        </p:nvSpPr>
        <p:spPr>
          <a:xfrm>
            <a:off x="812800" y="1727200"/>
            <a:ext cx="6477000" cy="3891280"/>
          </a:xfrm>
          <a:prstGeom prst="roundRect">
            <a:avLst>
              <a:gd name="adj" fmla="val 2611"/>
            </a:avLst>
          </a:prstGeom>
          <a:solidFill>
            <a:srgbClr val="1F1D1A"/>
          </a:solidFill>
          <a:ln/>
        </p:spPr>
      </p:sp>
      <p:sp>
        <p:nvSpPr>
          <p:cNvPr id="5" name="Text 3"/>
          <p:cNvSpPr/>
          <p:nvPr/>
        </p:nvSpPr>
        <p:spPr>
          <a:xfrm>
            <a:off x="1016000" y="190500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E8896D"/>
                </a:solidFill>
                <a:latin typeface="JetBrains Mono" pitchFamily="49" charset="0"/>
                <a:ea typeface="JetBrains Mono" pitchFamily="49" charset="-122"/>
                <a:cs typeface="JetBrains Mono" pitchFamily="49" charset="-120"/>
              </a:rPr>
              <a:t># seed.md — Electric-field dynamics in 1D plasmas</a:t>
            </a:r>
            <a:endParaRPr lang="en-US" sz="1200" dirty="0"/>
          </a:p>
        </p:txBody>
      </p:sp>
      <p:sp>
        <p:nvSpPr>
          <p:cNvPr id="6" name="Text 4"/>
          <p:cNvSpPr/>
          <p:nvPr/>
        </p:nvSpPr>
        <p:spPr>
          <a:xfrm>
            <a:off x="1016000" y="234697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&lt;!-- EXPERIMENTER HEADER (not given to any approach)</a:t>
            </a:r>
            <a:endParaRPr lang="en-US" sz="1200" dirty="0"/>
          </a:p>
        </p:txBody>
      </p:sp>
      <p:sp>
        <p:nvSpPr>
          <p:cNvPr id="7" name="Text 5"/>
          <p:cNvSpPr/>
          <p:nvPr/>
        </p:nvSpPr>
        <p:spPr>
          <a:xfrm>
            <a:off x="1016000" y="256793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Version: v2, 2026-10-03. Freeze before the first… ①</a:t>
            </a:r>
            <a:endParaRPr lang="en-US" sz="1200" dirty="0"/>
          </a:p>
        </p:txBody>
      </p:sp>
      <p:sp>
        <p:nvSpPr>
          <p:cNvPr id="8" name="Text 6"/>
          <p:cNvSpPr/>
          <p:nvPr/>
        </p:nvSpPr>
        <p:spPr>
          <a:xfrm>
            <a:off x="1016000" y="2788915"/>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Detailed results … are WITHHELD → answer_key.md ②</a:t>
            </a:r>
            <a:endParaRPr lang="en-US" sz="1200" dirty="0"/>
          </a:p>
        </p:txBody>
      </p:sp>
      <p:sp>
        <p:nvSpPr>
          <p:cNvPr id="9" name="Text 7"/>
          <p:cNvSpPr/>
          <p:nvPr/>
        </p:nvSpPr>
        <p:spPr>
          <a:xfrm>
            <a:off x="1016000" y="300990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Every approach receives Sections 1–7, unchanged. ③</a:t>
            </a:r>
            <a:endParaRPr lang="en-US" sz="1200" dirty="0"/>
          </a:p>
        </p:txBody>
      </p:sp>
      <p:sp>
        <p:nvSpPr>
          <p:cNvPr id="10" name="Text 8"/>
          <p:cNvSpPr/>
          <p:nvPr/>
        </p:nvSpPr>
        <p:spPr>
          <a:xfrm>
            <a:off x="1016000" y="3230885"/>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Approach 1 (chat): pasted as the opening prompt</a:t>
            </a:r>
            <a:endParaRPr lang="en-US" sz="1200" dirty="0"/>
          </a:p>
        </p:txBody>
      </p:sp>
      <p:sp>
        <p:nvSpPr>
          <p:cNvPr id="11" name="Text 9"/>
          <p:cNvSpPr/>
          <p:nvPr/>
        </p:nvSpPr>
        <p:spPr>
          <a:xfrm>
            <a:off x="1016000" y="345187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Approach 2 (Code bare): pasted as first message</a:t>
            </a:r>
            <a:endParaRPr lang="en-US" sz="1200" dirty="0"/>
          </a:p>
        </p:txBody>
      </p:sp>
      <p:sp>
        <p:nvSpPr>
          <p:cNvPr id="12" name="Text 10"/>
          <p:cNvSpPr/>
          <p:nvPr/>
        </p:nvSpPr>
        <p:spPr>
          <a:xfrm>
            <a:off x="1016000" y="367283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Approach 3 (+ files): §1–4,7 → notes.md;</a:t>
            </a:r>
            <a:endParaRPr lang="en-US" sz="1200" dirty="0"/>
          </a:p>
        </p:txBody>
      </p:sp>
      <p:sp>
        <p:nvSpPr>
          <p:cNvPr id="13" name="Text 11"/>
          <p:cNvSpPr/>
          <p:nvPr/>
        </p:nvSpPr>
        <p:spPr>
          <a:xfrm>
            <a:off x="1016000" y="3893815"/>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§5–6 → CLAUDE.md</a:t>
            </a:r>
            <a:endParaRPr lang="en-US" sz="1200" dirty="0"/>
          </a:p>
        </p:txBody>
      </p:sp>
      <p:sp>
        <p:nvSpPr>
          <p:cNvPr id="14" name="Text 12"/>
          <p:cNvSpPr/>
          <p:nvPr/>
        </p:nvSpPr>
        <p:spPr>
          <a:xfrm>
            <a:off x="1016000" y="411480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Approach 4 (+ skills/agents): as 3, plus files</a:t>
            </a:r>
            <a:endParaRPr lang="en-US" sz="1200" dirty="0"/>
          </a:p>
        </p:txBody>
      </p:sp>
      <p:sp>
        <p:nvSpPr>
          <p:cNvPr id="15" name="Text 13"/>
          <p:cNvSpPr/>
          <p:nvPr/>
        </p:nvSpPr>
        <p:spPr>
          <a:xfrm>
            <a:off x="1016000" y="4335785"/>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Before each approach: memory paused, chat ④</a:t>
            </a:r>
            <a:endParaRPr lang="en-US" sz="1200" dirty="0"/>
          </a:p>
        </p:txBody>
      </p:sp>
      <p:sp>
        <p:nvSpPr>
          <p:cNvPr id="16" name="Text 14"/>
          <p:cNvSpPr/>
          <p:nvPr/>
        </p:nvSpPr>
        <p:spPr>
          <a:xfrm>
            <a:off x="1016000" y="455677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  search off, ~/.claude/CLAUDE.md empty, same model.</a:t>
            </a:r>
            <a:endParaRPr lang="en-US" sz="1200" dirty="0"/>
          </a:p>
        </p:txBody>
      </p:sp>
      <p:sp>
        <p:nvSpPr>
          <p:cNvPr id="17" name="Text 15"/>
          <p:cNvSpPr/>
          <p:nvPr/>
        </p:nvSpPr>
        <p:spPr>
          <a:xfrm>
            <a:off x="1016000" y="477773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--&gt;</a:t>
            </a:r>
            <a:endParaRPr lang="en-US" sz="1200" dirty="0"/>
          </a:p>
        </p:txBody>
      </p:sp>
      <p:sp>
        <p:nvSpPr>
          <p:cNvPr id="18" name="Text 16"/>
          <p:cNvSpPr/>
          <p:nvPr/>
        </p:nvSpPr>
        <p:spPr>
          <a:xfrm>
            <a:off x="1016000" y="4998715"/>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E8896D"/>
                </a:solidFill>
                <a:latin typeface="JetBrains Mono" pitchFamily="49" charset="0"/>
                <a:ea typeface="JetBrains Mono" pitchFamily="49" charset="-122"/>
                <a:cs typeface="JetBrains Mono" pitchFamily="49" charset="-120"/>
              </a:rPr>
              <a:t>## 1. Goal ⑤</a:t>
            </a:r>
            <a:endParaRPr lang="en-US" sz="1200" dirty="0"/>
          </a:p>
        </p:txBody>
      </p:sp>
      <p:sp>
        <p:nvSpPr>
          <p:cNvPr id="19" name="Text 17"/>
          <p:cNvSpPr/>
          <p:nvPr/>
        </p:nvSpPr>
        <p:spPr>
          <a:xfrm>
            <a:off x="1016000" y="5219700"/>
            <a:ext cx="625271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Write a journal paper (target: JPP) on how E(x,t)…</a:t>
            </a:r>
            <a:endParaRPr lang="en-US" sz="1200" dirty="0"/>
          </a:p>
        </p:txBody>
      </p:sp>
      <p:sp>
        <p:nvSpPr>
          <p:cNvPr id="20" name="Shape 18"/>
          <p:cNvSpPr/>
          <p:nvPr/>
        </p:nvSpPr>
        <p:spPr>
          <a:xfrm>
            <a:off x="7543800" y="1821185"/>
            <a:ext cx="3835400" cy="782320"/>
          </a:xfrm>
          <a:prstGeom prst="roundRect">
            <a:avLst>
              <a:gd name="adj" fmla="val 9740"/>
            </a:avLst>
          </a:prstGeom>
          <a:solidFill>
            <a:srgbClr val="ECE4D6"/>
          </a:solidFill>
          <a:ln/>
        </p:spPr>
      </p:sp>
      <p:sp>
        <p:nvSpPr>
          <p:cNvPr id="21" name="Text 19"/>
          <p:cNvSpPr/>
          <p:nvPr/>
        </p:nvSpPr>
        <p:spPr>
          <a:xfrm>
            <a:off x="7670800" y="1884685"/>
            <a:ext cx="264689" cy="254000"/>
          </a:xfrm>
          <a:prstGeom prst="rect">
            <a:avLst/>
          </a:prstGeom>
          <a:noFill/>
          <a:ln/>
        </p:spPr>
        <p:txBody>
          <a:bodyPr wrap="square" lIns="0" tIns="0" rIns="0" bIns="0" rtlCol="0" anchor="t">
            <a:normAutofit/>
          </a:bodyPr>
          <a:lstStyle/>
          <a:p>
            <a:pPr algn="l" indent="0" marL="0">
              <a:lnSpc>
                <a:spcPts val="1800"/>
              </a:lnSpc>
              <a:buNone/>
            </a:pPr>
            <a:r>
              <a:rPr lang="en-US" sz="1800" dirty="0">
                <a:solidFill>
                  <a:srgbClr val="B4492F"/>
                </a:solidFill>
                <a:latin typeface="Inter" pitchFamily="34" charset="0"/>
                <a:ea typeface="Inter" pitchFamily="34" charset="-122"/>
                <a:cs typeface="Inter" pitchFamily="34" charset="-120"/>
              </a:rPr>
              <a:t>①</a:t>
            </a:r>
            <a:endParaRPr lang="en-US" sz="1800" dirty="0"/>
          </a:p>
        </p:txBody>
      </p:sp>
      <p:sp>
        <p:nvSpPr>
          <p:cNvPr id="22" name="Text 20"/>
          <p:cNvSpPr/>
          <p:nvPr/>
        </p:nvSpPr>
        <p:spPr>
          <a:xfrm>
            <a:off x="7998989" y="1884685"/>
            <a:ext cx="3350807"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Frozen</a:t>
            </a:r>
            <a:endParaRPr lang="en-US" sz="1300" dirty="0"/>
          </a:p>
        </p:txBody>
      </p:sp>
      <p:sp>
        <p:nvSpPr>
          <p:cNvPr id="23" name="Text 21"/>
          <p:cNvSpPr/>
          <p:nvPr/>
        </p:nvSpPr>
        <p:spPr>
          <a:xfrm>
            <a:off x="7998989" y="2128515"/>
            <a:ext cx="3350807"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No edits mid-study. Changes become v3, with a note.</a:t>
            </a:r>
            <a:endParaRPr lang="en-US" sz="1200" dirty="0"/>
          </a:p>
        </p:txBody>
      </p:sp>
      <p:sp>
        <p:nvSpPr>
          <p:cNvPr id="24" name="Shape 22"/>
          <p:cNvSpPr/>
          <p:nvPr/>
        </p:nvSpPr>
        <p:spPr>
          <a:xfrm>
            <a:off x="7543800" y="2654300"/>
            <a:ext cx="3835400" cy="782320"/>
          </a:xfrm>
          <a:prstGeom prst="roundRect">
            <a:avLst>
              <a:gd name="adj" fmla="val 9740"/>
            </a:avLst>
          </a:prstGeom>
          <a:solidFill>
            <a:srgbClr val="ECE4D6"/>
          </a:solidFill>
          <a:ln/>
        </p:spPr>
      </p:sp>
      <p:sp>
        <p:nvSpPr>
          <p:cNvPr id="25" name="Text 23"/>
          <p:cNvSpPr/>
          <p:nvPr/>
        </p:nvSpPr>
        <p:spPr>
          <a:xfrm>
            <a:off x="7670800" y="2717800"/>
            <a:ext cx="264689" cy="254000"/>
          </a:xfrm>
          <a:prstGeom prst="rect">
            <a:avLst/>
          </a:prstGeom>
          <a:noFill/>
          <a:ln/>
        </p:spPr>
        <p:txBody>
          <a:bodyPr wrap="square" lIns="0" tIns="0" rIns="0" bIns="0" rtlCol="0" anchor="t">
            <a:normAutofit/>
          </a:bodyPr>
          <a:lstStyle/>
          <a:p>
            <a:pPr algn="l" indent="0" marL="0">
              <a:lnSpc>
                <a:spcPts val="1800"/>
              </a:lnSpc>
              <a:buNone/>
            </a:pPr>
            <a:r>
              <a:rPr lang="en-US" sz="1800" dirty="0">
                <a:solidFill>
                  <a:srgbClr val="B4492F"/>
                </a:solidFill>
                <a:latin typeface="Inter" pitchFamily="34" charset="0"/>
                <a:ea typeface="Inter" pitchFamily="34" charset="-122"/>
                <a:cs typeface="Inter" pitchFamily="34" charset="-120"/>
              </a:rPr>
              <a:t>②</a:t>
            </a:r>
            <a:endParaRPr lang="en-US" sz="1800" dirty="0"/>
          </a:p>
        </p:txBody>
      </p:sp>
      <p:sp>
        <p:nvSpPr>
          <p:cNvPr id="26" name="Text 24"/>
          <p:cNvSpPr/>
          <p:nvPr/>
        </p:nvSpPr>
        <p:spPr>
          <a:xfrm>
            <a:off x="7998989" y="2717800"/>
            <a:ext cx="3350807"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Blind</a:t>
            </a:r>
            <a:endParaRPr lang="en-US" sz="1300" dirty="0"/>
          </a:p>
        </p:txBody>
      </p:sp>
      <p:sp>
        <p:nvSpPr>
          <p:cNvPr id="27" name="Text 25"/>
          <p:cNvSpPr/>
          <p:nvPr/>
        </p:nvSpPr>
        <p:spPr>
          <a:xfrm>
            <a:off x="7998989" y="2961630"/>
            <a:ext cx="3350807"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My earlier answers are withheld in answer_key.md.</a:t>
            </a:r>
            <a:endParaRPr lang="en-US" sz="1200" dirty="0"/>
          </a:p>
        </p:txBody>
      </p:sp>
      <p:sp>
        <p:nvSpPr>
          <p:cNvPr id="28" name="Shape 26"/>
          <p:cNvSpPr/>
          <p:nvPr/>
        </p:nvSpPr>
        <p:spPr>
          <a:xfrm>
            <a:off x="7543800" y="3487415"/>
            <a:ext cx="3835400" cy="782320"/>
          </a:xfrm>
          <a:prstGeom prst="roundRect">
            <a:avLst>
              <a:gd name="adj" fmla="val 9740"/>
            </a:avLst>
          </a:prstGeom>
          <a:solidFill>
            <a:srgbClr val="ECE4D6"/>
          </a:solidFill>
          <a:ln/>
        </p:spPr>
      </p:sp>
      <p:sp>
        <p:nvSpPr>
          <p:cNvPr id="29" name="Text 27"/>
          <p:cNvSpPr/>
          <p:nvPr/>
        </p:nvSpPr>
        <p:spPr>
          <a:xfrm>
            <a:off x="7670800" y="3550915"/>
            <a:ext cx="264689" cy="254000"/>
          </a:xfrm>
          <a:prstGeom prst="rect">
            <a:avLst/>
          </a:prstGeom>
          <a:noFill/>
          <a:ln/>
        </p:spPr>
        <p:txBody>
          <a:bodyPr wrap="square" lIns="0" tIns="0" rIns="0" bIns="0" rtlCol="0" anchor="t">
            <a:normAutofit/>
          </a:bodyPr>
          <a:lstStyle/>
          <a:p>
            <a:pPr algn="l" indent="0" marL="0">
              <a:lnSpc>
                <a:spcPts val="1800"/>
              </a:lnSpc>
              <a:buNone/>
            </a:pPr>
            <a:r>
              <a:rPr lang="en-US" sz="1800" dirty="0">
                <a:solidFill>
                  <a:srgbClr val="B4492F"/>
                </a:solidFill>
                <a:latin typeface="Inter" pitchFamily="34" charset="0"/>
                <a:ea typeface="Inter" pitchFamily="34" charset="-122"/>
                <a:cs typeface="Inter" pitchFamily="34" charset="-120"/>
              </a:rPr>
              <a:t>③</a:t>
            </a:r>
            <a:endParaRPr lang="en-US" sz="1800" dirty="0"/>
          </a:p>
        </p:txBody>
      </p:sp>
      <p:sp>
        <p:nvSpPr>
          <p:cNvPr id="30" name="Text 28"/>
          <p:cNvSpPr/>
          <p:nvPr/>
        </p:nvSpPr>
        <p:spPr>
          <a:xfrm>
            <a:off x="7998989" y="3550915"/>
            <a:ext cx="3350807"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Same content</a:t>
            </a:r>
            <a:endParaRPr lang="en-US" sz="1300" dirty="0"/>
          </a:p>
        </p:txBody>
      </p:sp>
      <p:sp>
        <p:nvSpPr>
          <p:cNvPr id="31" name="Text 29"/>
          <p:cNvSpPr/>
          <p:nvPr/>
        </p:nvSpPr>
        <p:spPr>
          <a:xfrm>
            <a:off x="7998989" y="3794770"/>
            <a:ext cx="3350807" cy="4368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Only the packaging changes between setups.</a:t>
            </a:r>
            <a:endParaRPr lang="en-US" sz="1200" dirty="0"/>
          </a:p>
        </p:txBody>
      </p:sp>
      <p:sp>
        <p:nvSpPr>
          <p:cNvPr id="32" name="Shape 30"/>
          <p:cNvSpPr/>
          <p:nvPr/>
        </p:nvSpPr>
        <p:spPr>
          <a:xfrm>
            <a:off x="7543800" y="4320530"/>
            <a:ext cx="3835400" cy="576580"/>
          </a:xfrm>
          <a:prstGeom prst="roundRect">
            <a:avLst>
              <a:gd name="adj" fmla="val 13216"/>
            </a:avLst>
          </a:prstGeom>
          <a:solidFill>
            <a:srgbClr val="ECE4D6"/>
          </a:solidFill>
          <a:ln/>
        </p:spPr>
      </p:sp>
      <p:sp>
        <p:nvSpPr>
          <p:cNvPr id="33" name="Text 31"/>
          <p:cNvSpPr/>
          <p:nvPr/>
        </p:nvSpPr>
        <p:spPr>
          <a:xfrm>
            <a:off x="7670800" y="4384030"/>
            <a:ext cx="264689" cy="254000"/>
          </a:xfrm>
          <a:prstGeom prst="rect">
            <a:avLst/>
          </a:prstGeom>
          <a:noFill/>
          <a:ln/>
        </p:spPr>
        <p:txBody>
          <a:bodyPr wrap="square" lIns="0" tIns="0" rIns="0" bIns="0" rtlCol="0" anchor="t">
            <a:normAutofit/>
          </a:bodyPr>
          <a:lstStyle/>
          <a:p>
            <a:pPr algn="l" indent="0" marL="0">
              <a:lnSpc>
                <a:spcPts val="1800"/>
              </a:lnSpc>
              <a:buNone/>
            </a:pPr>
            <a:r>
              <a:rPr lang="en-US" sz="1800" dirty="0">
                <a:solidFill>
                  <a:srgbClr val="B4492F"/>
                </a:solidFill>
                <a:latin typeface="Inter" pitchFamily="34" charset="0"/>
                <a:ea typeface="Inter" pitchFamily="34" charset="-122"/>
                <a:cs typeface="Inter" pitchFamily="34" charset="-120"/>
              </a:rPr>
              <a:t>④</a:t>
            </a:r>
            <a:endParaRPr lang="en-US" sz="1800" dirty="0"/>
          </a:p>
        </p:txBody>
      </p:sp>
      <p:sp>
        <p:nvSpPr>
          <p:cNvPr id="34" name="Text 32"/>
          <p:cNvSpPr/>
          <p:nvPr/>
        </p:nvSpPr>
        <p:spPr>
          <a:xfrm>
            <a:off x="7998989" y="4384030"/>
            <a:ext cx="3350807"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Controlled</a:t>
            </a:r>
            <a:endParaRPr lang="en-US" sz="1300" dirty="0"/>
          </a:p>
        </p:txBody>
      </p:sp>
      <p:sp>
        <p:nvSpPr>
          <p:cNvPr id="35" name="Text 33"/>
          <p:cNvSpPr/>
          <p:nvPr/>
        </p:nvSpPr>
        <p:spPr>
          <a:xfrm>
            <a:off x="7998989" y="4627885"/>
            <a:ext cx="3350807"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Settings checked before every run.</a:t>
            </a:r>
            <a:endParaRPr lang="en-US" sz="1200" dirty="0"/>
          </a:p>
        </p:txBody>
      </p:sp>
      <p:sp>
        <p:nvSpPr>
          <p:cNvPr id="36" name="Shape 34"/>
          <p:cNvSpPr/>
          <p:nvPr/>
        </p:nvSpPr>
        <p:spPr>
          <a:xfrm>
            <a:off x="7543800" y="4947915"/>
            <a:ext cx="3835400" cy="576580"/>
          </a:xfrm>
          <a:prstGeom prst="roundRect">
            <a:avLst>
              <a:gd name="adj" fmla="val 13216"/>
            </a:avLst>
          </a:prstGeom>
          <a:solidFill>
            <a:srgbClr val="ECE4D6"/>
          </a:solidFill>
          <a:ln/>
        </p:spPr>
      </p:sp>
      <p:sp>
        <p:nvSpPr>
          <p:cNvPr id="37" name="Text 35"/>
          <p:cNvSpPr/>
          <p:nvPr/>
        </p:nvSpPr>
        <p:spPr>
          <a:xfrm>
            <a:off x="7670800" y="5011415"/>
            <a:ext cx="264689" cy="254000"/>
          </a:xfrm>
          <a:prstGeom prst="rect">
            <a:avLst/>
          </a:prstGeom>
          <a:noFill/>
          <a:ln/>
        </p:spPr>
        <p:txBody>
          <a:bodyPr wrap="square" lIns="0" tIns="0" rIns="0" bIns="0" rtlCol="0" anchor="t">
            <a:normAutofit/>
          </a:bodyPr>
          <a:lstStyle/>
          <a:p>
            <a:pPr algn="l" indent="0" marL="0">
              <a:lnSpc>
                <a:spcPts val="1800"/>
              </a:lnSpc>
              <a:buNone/>
            </a:pPr>
            <a:r>
              <a:rPr lang="en-US" sz="1800" dirty="0">
                <a:solidFill>
                  <a:srgbClr val="B4492F"/>
                </a:solidFill>
                <a:latin typeface="Inter" pitchFamily="34" charset="0"/>
                <a:ea typeface="Inter" pitchFamily="34" charset="-122"/>
                <a:cs typeface="Inter" pitchFamily="34" charset="-120"/>
              </a:rPr>
              <a:t>⑤</a:t>
            </a:r>
            <a:endParaRPr lang="en-US" sz="1800" dirty="0"/>
          </a:p>
        </p:txBody>
      </p:sp>
      <p:sp>
        <p:nvSpPr>
          <p:cNvPr id="38" name="Text 36"/>
          <p:cNvSpPr/>
          <p:nvPr/>
        </p:nvSpPr>
        <p:spPr>
          <a:xfrm>
            <a:off x="7998989" y="5011415"/>
            <a:ext cx="3350807"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The task</a:t>
            </a:r>
            <a:endParaRPr lang="en-US" sz="1300" dirty="0"/>
          </a:p>
        </p:txBody>
      </p:sp>
      <p:sp>
        <p:nvSpPr>
          <p:cNvPr id="39" name="Text 37"/>
          <p:cNvSpPr/>
          <p:nvPr/>
        </p:nvSpPr>
        <p:spPr>
          <a:xfrm>
            <a:off x="7998989" y="5255270"/>
            <a:ext cx="3350807"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Sections 1–7: identical for every setup.</a:t>
            </a:r>
            <a:endParaRPr lang="en-US" sz="1200" dirty="0"/>
          </a:p>
        </p:txBody>
      </p:sp>
      <p:sp>
        <p:nvSpPr>
          <p:cNvPr id="40" name="Text 38"/>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33 / 59</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EXAMPLE</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Inside seed.md</a:t>
            </a:r>
            <a:endParaRPr lang="en-US" sz="3200" dirty="0"/>
          </a:p>
        </p:txBody>
      </p:sp>
      <p:sp>
        <p:nvSpPr>
          <p:cNvPr id="4" name="Shape 2"/>
          <p:cNvSpPr/>
          <p:nvPr/>
        </p:nvSpPr>
        <p:spPr>
          <a:xfrm>
            <a:off x="819150" y="1733550"/>
            <a:ext cx="10553700" cy="393700"/>
          </a:xfrm>
          <a:prstGeom prst="roundRect">
            <a:avLst>
              <a:gd name="adj" fmla="val 14516"/>
            </a:avLst>
          </a:prstGeom>
          <a:solidFill>
            <a:srgbClr val="F6F1E9"/>
          </a:solidFill>
          <a:ln w="12700">
            <a:solidFill>
              <a:srgbClr val="B9AD9A"/>
            </a:solidFill>
            <a:prstDash val="dash"/>
          </a:ln>
        </p:spPr>
      </p:sp>
      <p:sp>
        <p:nvSpPr>
          <p:cNvPr id="5" name="Text 3"/>
          <p:cNvSpPr/>
          <p:nvPr/>
        </p:nvSpPr>
        <p:spPr>
          <a:xfrm>
            <a:off x="1002030" y="1814835"/>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a:t>
            </a:r>
            <a:endParaRPr lang="en-US" sz="1300" dirty="0"/>
          </a:p>
        </p:txBody>
      </p:sp>
      <p:sp>
        <p:nvSpPr>
          <p:cNvPr id="6" name="Text 4"/>
          <p:cNvSpPr/>
          <p:nvPr/>
        </p:nvSpPr>
        <p:spPr>
          <a:xfrm>
            <a:off x="1560830" y="1814835"/>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5F574D"/>
                </a:solidFill>
                <a:latin typeface="Inter" pitchFamily="34" charset="0"/>
                <a:ea typeface="Inter" pitchFamily="34" charset="-122"/>
                <a:cs typeface="Inter" pitchFamily="34" charset="-120"/>
              </a:rPr>
              <a:t>Experimenter header</a:t>
            </a:r>
            <a:endParaRPr lang="en-US" sz="1300" dirty="0"/>
          </a:p>
        </p:txBody>
      </p:sp>
      <p:sp>
        <p:nvSpPr>
          <p:cNvPr id="7" name="Text 5"/>
          <p:cNvSpPr/>
          <p:nvPr/>
        </p:nvSpPr>
        <p:spPr>
          <a:xfrm>
            <a:off x="4507230" y="1827535"/>
            <a:ext cx="6883222"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F574D"/>
                </a:solidFill>
                <a:latin typeface="Inter" pitchFamily="34" charset="0"/>
                <a:ea typeface="Inter" pitchFamily="34" charset="-122"/>
                <a:cs typeface="Inter" pitchFamily="34" charset="-120"/>
              </a:rPr>
              <a:t>Version, packaging per setup, controls. Never shown to any setup.</a:t>
            </a:r>
            <a:endParaRPr lang="en-US" sz="1200" dirty="0"/>
          </a:p>
        </p:txBody>
      </p:sp>
      <p:sp>
        <p:nvSpPr>
          <p:cNvPr id="8" name="Shape 6"/>
          <p:cNvSpPr/>
          <p:nvPr/>
        </p:nvSpPr>
        <p:spPr>
          <a:xfrm>
            <a:off x="812800" y="2171700"/>
            <a:ext cx="10566400" cy="383540"/>
          </a:xfrm>
          <a:prstGeom prst="roundRect">
            <a:avLst>
              <a:gd name="adj" fmla="val 16556"/>
            </a:avLst>
          </a:prstGeom>
          <a:solidFill>
            <a:srgbClr val="ECE4D6"/>
          </a:solidFill>
          <a:ln/>
        </p:spPr>
      </p:sp>
      <p:sp>
        <p:nvSpPr>
          <p:cNvPr id="9" name="Text 7"/>
          <p:cNvSpPr/>
          <p:nvPr/>
        </p:nvSpPr>
        <p:spPr>
          <a:xfrm>
            <a:off x="990600" y="2247900"/>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§1</a:t>
            </a:r>
            <a:endParaRPr lang="en-US" sz="1300" dirty="0"/>
          </a:p>
        </p:txBody>
      </p:sp>
      <p:sp>
        <p:nvSpPr>
          <p:cNvPr id="10" name="Text 8"/>
          <p:cNvSpPr/>
          <p:nvPr/>
        </p:nvSpPr>
        <p:spPr>
          <a:xfrm>
            <a:off x="1549400" y="2247900"/>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Goal</a:t>
            </a:r>
            <a:endParaRPr lang="en-US" sz="1300" dirty="0"/>
          </a:p>
        </p:txBody>
      </p:sp>
      <p:sp>
        <p:nvSpPr>
          <p:cNvPr id="11" name="Text 9"/>
          <p:cNvSpPr/>
          <p:nvPr/>
        </p:nvSpPr>
        <p:spPr>
          <a:xfrm>
            <a:off x="4495800" y="2260600"/>
            <a:ext cx="6906768"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A paper on E(x,t) in a 1D plasma that unifies three literatures</a:t>
            </a:r>
            <a:endParaRPr lang="en-US" sz="1200" dirty="0"/>
          </a:p>
        </p:txBody>
      </p:sp>
      <p:sp>
        <p:nvSpPr>
          <p:cNvPr id="12" name="Shape 10"/>
          <p:cNvSpPr/>
          <p:nvPr/>
        </p:nvSpPr>
        <p:spPr>
          <a:xfrm>
            <a:off x="812800" y="2593330"/>
            <a:ext cx="10566400" cy="383540"/>
          </a:xfrm>
          <a:prstGeom prst="roundRect">
            <a:avLst>
              <a:gd name="adj" fmla="val 16556"/>
            </a:avLst>
          </a:prstGeom>
          <a:solidFill>
            <a:srgbClr val="ECE4D6"/>
          </a:solidFill>
          <a:ln/>
        </p:spPr>
      </p:sp>
      <p:sp>
        <p:nvSpPr>
          <p:cNvPr id="13" name="Text 11"/>
          <p:cNvSpPr/>
          <p:nvPr/>
        </p:nvSpPr>
        <p:spPr>
          <a:xfrm>
            <a:off x="990600" y="2669530"/>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§2</a:t>
            </a:r>
            <a:endParaRPr lang="en-US" sz="1300" dirty="0"/>
          </a:p>
        </p:txBody>
      </p:sp>
      <p:sp>
        <p:nvSpPr>
          <p:cNvPr id="14" name="Text 12"/>
          <p:cNvSpPr/>
          <p:nvPr/>
        </p:nvSpPr>
        <p:spPr>
          <a:xfrm>
            <a:off x="1549400" y="2669530"/>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Model</a:t>
            </a:r>
            <a:endParaRPr lang="en-US" sz="1300" dirty="0"/>
          </a:p>
        </p:txBody>
      </p:sp>
      <p:sp>
        <p:nvSpPr>
          <p:cNvPr id="15" name="Text 13"/>
          <p:cNvSpPr/>
          <p:nvPr/>
        </p:nvSpPr>
        <p:spPr>
          <a:xfrm>
            <a:off x="4495800" y="2682230"/>
            <a:ext cx="6906768"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Vlasov–BGK electrons, two collision models, closures, screened ions</a:t>
            </a:r>
            <a:endParaRPr lang="en-US" sz="1200" dirty="0"/>
          </a:p>
        </p:txBody>
      </p:sp>
      <p:sp>
        <p:nvSpPr>
          <p:cNvPr id="16" name="Shape 14"/>
          <p:cNvSpPr/>
          <p:nvPr/>
        </p:nvSpPr>
        <p:spPr>
          <a:xfrm>
            <a:off x="812800" y="3014985"/>
            <a:ext cx="10566400" cy="383540"/>
          </a:xfrm>
          <a:prstGeom prst="roundRect">
            <a:avLst>
              <a:gd name="adj" fmla="val 16556"/>
            </a:avLst>
          </a:prstGeom>
          <a:solidFill>
            <a:srgbClr val="ECE4D6"/>
          </a:solidFill>
          <a:ln/>
        </p:spPr>
      </p:sp>
      <p:sp>
        <p:nvSpPr>
          <p:cNvPr id="17" name="Shape 15"/>
          <p:cNvSpPr/>
          <p:nvPr/>
        </p:nvSpPr>
        <p:spPr>
          <a:xfrm>
            <a:off x="812800" y="3014985"/>
            <a:ext cx="10566400" cy="383540"/>
          </a:xfrm>
          <a:custGeom>
            <a:avLst/>
            <a:gdLst/>
            <a:ahLst/>
            <a:cxnLst/>
            <a:rect l="l" t="t" r="r" b="b"/>
            <a:pathLst>
              <a:path w="10566400" h="383540">
                <a:moveTo>
                  <a:pt x="63500" y="383540"/>
                </a:moveTo>
                <a:lnTo>
                  <a:pt x="63500" y="383540"/>
                </a:lnTo>
                <a:arcTo hR="63500" wR="63500" stAng="5400000" swAng="5400000"/>
                <a:lnTo>
                  <a:pt x="0" y="63500"/>
                </a:lnTo>
                <a:arcTo hR="63500" wR="63500" stAng="10800000" swAng="5400000"/>
                <a:lnTo>
                  <a:pt x="63500" y="0"/>
                </a:lnTo>
                <a:arcTo hR="63500" wR="12700" stAng="16200000" swAng="-5400000"/>
                <a:lnTo>
                  <a:pt x="50800" y="320040"/>
                </a:lnTo>
                <a:arcTo hR="63500" wR="12700" stAng="10800000" swAng="-5400000"/>
                <a:close/>
              </a:path>
            </a:pathLst>
          </a:custGeom>
          <a:solidFill>
            <a:srgbClr val="B4492F"/>
          </a:solidFill>
          <a:ln/>
        </p:spPr>
      </p:sp>
      <p:sp>
        <p:nvSpPr>
          <p:cNvPr id="18" name="Text 16"/>
          <p:cNvSpPr/>
          <p:nvPr/>
        </p:nvSpPr>
        <p:spPr>
          <a:xfrm>
            <a:off x="1040130" y="3091185"/>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§3</a:t>
            </a:r>
            <a:endParaRPr lang="en-US" sz="1300" dirty="0"/>
          </a:p>
        </p:txBody>
      </p:sp>
      <p:sp>
        <p:nvSpPr>
          <p:cNvPr id="19" name="Text 17"/>
          <p:cNvSpPr/>
          <p:nvPr/>
        </p:nvSpPr>
        <p:spPr>
          <a:xfrm>
            <a:off x="1598930" y="3091185"/>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What we think might be true</a:t>
            </a:r>
            <a:endParaRPr lang="en-US" sz="1300" dirty="0"/>
          </a:p>
        </p:txBody>
      </p:sp>
      <p:sp>
        <p:nvSpPr>
          <p:cNvPr id="20" name="Text 18"/>
          <p:cNvSpPr/>
          <p:nvPr/>
        </p:nvSpPr>
        <p:spPr>
          <a:xfrm>
            <a:off x="4545330" y="3103885"/>
            <a:ext cx="6855752"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Working guesses — Klein–Gordon form, Green function, ion dispersion. Any may be wrong.</a:t>
            </a:r>
            <a:endParaRPr lang="en-US" sz="1200" dirty="0"/>
          </a:p>
        </p:txBody>
      </p:sp>
      <p:sp>
        <p:nvSpPr>
          <p:cNvPr id="21" name="Shape 19"/>
          <p:cNvSpPr/>
          <p:nvPr/>
        </p:nvSpPr>
        <p:spPr>
          <a:xfrm>
            <a:off x="812800" y="3436615"/>
            <a:ext cx="10566400" cy="383540"/>
          </a:xfrm>
          <a:prstGeom prst="roundRect">
            <a:avLst>
              <a:gd name="adj" fmla="val 16556"/>
            </a:avLst>
          </a:prstGeom>
          <a:solidFill>
            <a:srgbClr val="ECE4D6"/>
          </a:solidFill>
          <a:ln/>
        </p:spPr>
      </p:sp>
      <p:sp>
        <p:nvSpPr>
          <p:cNvPr id="22" name="Text 20"/>
          <p:cNvSpPr/>
          <p:nvPr/>
        </p:nvSpPr>
        <p:spPr>
          <a:xfrm>
            <a:off x="990600" y="3512815"/>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§4</a:t>
            </a:r>
            <a:endParaRPr lang="en-US" sz="1300" dirty="0"/>
          </a:p>
        </p:txBody>
      </p:sp>
      <p:sp>
        <p:nvSpPr>
          <p:cNvPr id="23" name="Text 21"/>
          <p:cNvSpPr/>
          <p:nvPr/>
        </p:nvSpPr>
        <p:spPr>
          <a:xfrm>
            <a:off x="1549400" y="3512815"/>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Questions</a:t>
            </a:r>
            <a:endParaRPr lang="en-US" sz="1300" dirty="0"/>
          </a:p>
        </p:txBody>
      </p:sp>
      <p:sp>
        <p:nvSpPr>
          <p:cNvPr id="24" name="Text 22"/>
          <p:cNvSpPr/>
          <p:nvPr/>
        </p:nvSpPr>
        <p:spPr>
          <a:xfrm>
            <a:off x="4495800" y="3525515"/>
            <a:ext cx="6906768"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Seven questions, from derivation to novelty</a:t>
            </a:r>
            <a:endParaRPr lang="en-US" sz="1200" dirty="0"/>
          </a:p>
        </p:txBody>
      </p:sp>
      <p:sp>
        <p:nvSpPr>
          <p:cNvPr id="25" name="Shape 23"/>
          <p:cNvSpPr/>
          <p:nvPr/>
        </p:nvSpPr>
        <p:spPr>
          <a:xfrm>
            <a:off x="812800" y="3858270"/>
            <a:ext cx="10566400" cy="383540"/>
          </a:xfrm>
          <a:prstGeom prst="roundRect">
            <a:avLst>
              <a:gd name="adj" fmla="val 16556"/>
            </a:avLst>
          </a:prstGeom>
          <a:solidFill>
            <a:srgbClr val="ECE4D6"/>
          </a:solidFill>
          <a:ln/>
        </p:spPr>
      </p:sp>
      <p:sp>
        <p:nvSpPr>
          <p:cNvPr id="26" name="Shape 24"/>
          <p:cNvSpPr/>
          <p:nvPr/>
        </p:nvSpPr>
        <p:spPr>
          <a:xfrm>
            <a:off x="812800" y="3858270"/>
            <a:ext cx="10566400" cy="383540"/>
          </a:xfrm>
          <a:custGeom>
            <a:avLst/>
            <a:gdLst/>
            <a:ahLst/>
            <a:cxnLst/>
            <a:rect l="l" t="t" r="r" b="b"/>
            <a:pathLst>
              <a:path w="10566400" h="383540">
                <a:moveTo>
                  <a:pt x="63500" y="383540"/>
                </a:moveTo>
                <a:lnTo>
                  <a:pt x="63500" y="383540"/>
                </a:lnTo>
                <a:arcTo hR="63500" wR="63500" stAng="5400000" swAng="5400000"/>
                <a:lnTo>
                  <a:pt x="0" y="63500"/>
                </a:lnTo>
                <a:arcTo hR="63500" wR="63500" stAng="10800000" swAng="5400000"/>
                <a:lnTo>
                  <a:pt x="63500" y="0"/>
                </a:lnTo>
                <a:arcTo hR="63500" wR="12700" stAng="16200000" swAng="-5400000"/>
                <a:lnTo>
                  <a:pt x="50800" y="320040"/>
                </a:lnTo>
                <a:arcTo hR="63500" wR="12700" stAng="10800000" swAng="-5400000"/>
                <a:close/>
              </a:path>
            </a:pathLst>
          </a:custGeom>
          <a:solidFill>
            <a:srgbClr val="B4492F"/>
          </a:solidFill>
          <a:ln/>
        </p:spPr>
      </p:sp>
      <p:sp>
        <p:nvSpPr>
          <p:cNvPr id="27" name="Text 25"/>
          <p:cNvSpPr/>
          <p:nvPr/>
        </p:nvSpPr>
        <p:spPr>
          <a:xfrm>
            <a:off x="1040130" y="3934470"/>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§5</a:t>
            </a:r>
            <a:endParaRPr lang="en-US" sz="1300" dirty="0"/>
          </a:p>
        </p:txBody>
      </p:sp>
      <p:sp>
        <p:nvSpPr>
          <p:cNvPr id="28" name="Text 26"/>
          <p:cNvSpPr/>
          <p:nvPr/>
        </p:nvSpPr>
        <p:spPr>
          <a:xfrm>
            <a:off x="1598930" y="3934470"/>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Working rules</a:t>
            </a:r>
            <a:endParaRPr lang="en-US" sz="1300" dirty="0"/>
          </a:p>
        </p:txBody>
      </p:sp>
      <p:sp>
        <p:nvSpPr>
          <p:cNvPr id="29" name="Text 27"/>
          <p:cNvSpPr/>
          <p:nvPr/>
        </p:nvSpPr>
        <p:spPr>
          <a:xfrm>
            <a:off x="4545330" y="3947170"/>
            <a:ext cx="6855752"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Check every result; never invent a citation; keep shown apart from believed</a:t>
            </a:r>
            <a:endParaRPr lang="en-US" sz="1200" dirty="0"/>
          </a:p>
        </p:txBody>
      </p:sp>
      <p:sp>
        <p:nvSpPr>
          <p:cNvPr id="30" name="Shape 28"/>
          <p:cNvSpPr/>
          <p:nvPr/>
        </p:nvSpPr>
        <p:spPr>
          <a:xfrm>
            <a:off x="812800" y="4279900"/>
            <a:ext cx="10566400" cy="383540"/>
          </a:xfrm>
          <a:prstGeom prst="roundRect">
            <a:avLst>
              <a:gd name="adj" fmla="val 16556"/>
            </a:avLst>
          </a:prstGeom>
          <a:solidFill>
            <a:srgbClr val="ECE4D6"/>
          </a:solidFill>
          <a:ln/>
        </p:spPr>
      </p:sp>
      <p:sp>
        <p:nvSpPr>
          <p:cNvPr id="31" name="Text 29"/>
          <p:cNvSpPr/>
          <p:nvPr/>
        </p:nvSpPr>
        <p:spPr>
          <a:xfrm>
            <a:off x="990600" y="4356100"/>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§6</a:t>
            </a:r>
            <a:endParaRPr lang="en-US" sz="1300" dirty="0"/>
          </a:p>
        </p:txBody>
      </p:sp>
      <p:sp>
        <p:nvSpPr>
          <p:cNvPr id="32" name="Text 30"/>
          <p:cNvSpPr/>
          <p:nvPr/>
        </p:nvSpPr>
        <p:spPr>
          <a:xfrm>
            <a:off x="1549400" y="4356100"/>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Deliverables</a:t>
            </a:r>
            <a:endParaRPr lang="en-US" sz="1300" dirty="0"/>
          </a:p>
        </p:txBody>
      </p:sp>
      <p:sp>
        <p:nvSpPr>
          <p:cNvPr id="33" name="Text 31"/>
          <p:cNvSpPr/>
          <p:nvPr/>
        </p:nvSpPr>
        <p:spPr>
          <a:xfrm>
            <a:off x="4495800" y="4368800"/>
            <a:ext cx="6906768"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Derivations, literature map, novelty verdict, numerics, paper draft</a:t>
            </a:r>
            <a:endParaRPr lang="en-US" sz="1200" dirty="0"/>
          </a:p>
        </p:txBody>
      </p:sp>
      <p:sp>
        <p:nvSpPr>
          <p:cNvPr id="34" name="Shape 32"/>
          <p:cNvSpPr/>
          <p:nvPr/>
        </p:nvSpPr>
        <p:spPr>
          <a:xfrm>
            <a:off x="812800" y="4701530"/>
            <a:ext cx="10566400" cy="383540"/>
          </a:xfrm>
          <a:prstGeom prst="roundRect">
            <a:avLst>
              <a:gd name="adj" fmla="val 16556"/>
            </a:avLst>
          </a:prstGeom>
          <a:solidFill>
            <a:srgbClr val="ECE4D6"/>
          </a:solidFill>
          <a:ln/>
        </p:spPr>
      </p:sp>
      <p:sp>
        <p:nvSpPr>
          <p:cNvPr id="35" name="Text 33"/>
          <p:cNvSpPr/>
          <p:nvPr/>
        </p:nvSpPr>
        <p:spPr>
          <a:xfrm>
            <a:off x="990600" y="4777730"/>
            <a:ext cx="45720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JetBrains Mono" pitchFamily="49" charset="0"/>
                <a:ea typeface="JetBrains Mono" pitchFamily="49" charset="-122"/>
                <a:cs typeface="JetBrains Mono" pitchFamily="49" charset="-120"/>
              </a:rPr>
              <a:t>§7</a:t>
            </a:r>
            <a:endParaRPr lang="en-US" sz="1300" dirty="0"/>
          </a:p>
        </p:txBody>
      </p:sp>
      <p:sp>
        <p:nvSpPr>
          <p:cNvPr id="36" name="Text 34"/>
          <p:cNvSpPr/>
          <p:nvPr/>
        </p:nvSpPr>
        <p:spPr>
          <a:xfrm>
            <a:off x="1549400" y="4777730"/>
            <a:ext cx="2877820"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Out of scope</a:t>
            </a:r>
            <a:endParaRPr lang="en-US" sz="1300" dirty="0"/>
          </a:p>
        </p:txBody>
      </p:sp>
      <p:sp>
        <p:nvSpPr>
          <p:cNvPr id="37" name="Text 35"/>
          <p:cNvSpPr/>
          <p:nvPr/>
        </p:nvSpPr>
        <p:spPr>
          <a:xfrm>
            <a:off x="4495800" y="4790430"/>
            <a:ext cx="6906768"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Experiments, strong coupling, drifting plasmas</a:t>
            </a:r>
            <a:endParaRPr lang="en-US" sz="1200" dirty="0"/>
          </a:p>
        </p:txBody>
      </p:sp>
      <p:sp>
        <p:nvSpPr>
          <p:cNvPr id="38" name="Text 36"/>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34 / 59</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TASK</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A research program, not a single prompt</a:t>
            </a:r>
            <a:endParaRPr lang="en-US" sz="3200" dirty="0"/>
          </a:p>
        </p:txBody>
      </p:sp>
      <p:sp>
        <p:nvSpPr>
          <p:cNvPr id="4" name="Shape 2"/>
          <p:cNvSpPr/>
          <p:nvPr/>
        </p:nvSpPr>
        <p:spPr>
          <a:xfrm>
            <a:off x="812800" y="1854200"/>
            <a:ext cx="1747520" cy="2148840"/>
          </a:xfrm>
          <a:prstGeom prst="roundRect">
            <a:avLst>
              <a:gd name="adj" fmla="val 5814"/>
            </a:avLst>
          </a:prstGeom>
          <a:solidFill>
            <a:srgbClr val="ECE4D6"/>
          </a:solidFill>
          <a:ln/>
        </p:spPr>
      </p:sp>
      <p:sp>
        <p:nvSpPr>
          <p:cNvPr id="5" name="Text 3"/>
          <p:cNvSpPr/>
          <p:nvPr/>
        </p:nvSpPr>
        <p:spPr>
          <a:xfrm>
            <a:off x="990600" y="2057400"/>
            <a:ext cx="1442720"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B4492F"/>
                </a:solidFill>
                <a:latin typeface="Fraunces" pitchFamily="18" charset="0"/>
                <a:ea typeface="Fraunces" pitchFamily="18" charset="-122"/>
                <a:cs typeface="Fraunces" pitchFamily="18" charset="-120"/>
              </a:rPr>
              <a:t>1</a:t>
            </a:r>
            <a:endParaRPr lang="en-US" sz="2200" dirty="0"/>
          </a:p>
        </p:txBody>
      </p:sp>
      <p:sp>
        <p:nvSpPr>
          <p:cNvPr id="6" name="Text 4"/>
          <p:cNvSpPr/>
          <p:nvPr/>
        </p:nvSpPr>
        <p:spPr>
          <a:xfrm>
            <a:off x="990600" y="2524770"/>
            <a:ext cx="14427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Derive</a:t>
            </a:r>
            <a:endParaRPr lang="en-US" sz="1800" dirty="0"/>
          </a:p>
        </p:txBody>
      </p:sp>
      <p:sp>
        <p:nvSpPr>
          <p:cNvPr id="7" name="Text 5"/>
          <p:cNvSpPr/>
          <p:nvPr/>
        </p:nvSpPr>
        <p:spPr>
          <a:xfrm>
            <a:off x="990600" y="2875285"/>
            <a:ext cx="1442720"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Fluid equations, field equation, Green function — Q1–3, 5–6</a:t>
            </a:r>
            <a:endParaRPr lang="en-US" sz="1300" dirty="0"/>
          </a:p>
        </p:txBody>
      </p:sp>
      <p:pic>
        <p:nvPicPr>
          <p:cNvPr id="8" name="Image 0" descr="connector">    </p:cNvPr>
          <p:cNvPicPr>
            <a:picLocks noChangeAspect="1"/>
          </p:cNvPicPr>
          <p:nvPr/>
        </p:nvPicPr>
        <p:blipFill>
          <a:blip r:embed="rId1"/>
          <a:srcRect l="0" r="0" t="0" b="0"/>
          <a:stretch/>
        </p:blipFill>
        <p:spPr>
          <a:xfrm>
            <a:off x="2611120" y="2865115"/>
            <a:ext cx="355600" cy="127000"/>
          </a:xfrm>
          <a:prstGeom prst="rect">
            <a:avLst/>
          </a:prstGeom>
        </p:spPr>
      </p:pic>
      <p:sp>
        <p:nvSpPr>
          <p:cNvPr id="9" name="Shape 6"/>
          <p:cNvSpPr/>
          <p:nvPr/>
        </p:nvSpPr>
        <p:spPr>
          <a:xfrm>
            <a:off x="3017520" y="1854200"/>
            <a:ext cx="1747520" cy="2148840"/>
          </a:xfrm>
          <a:prstGeom prst="roundRect">
            <a:avLst>
              <a:gd name="adj" fmla="val 5814"/>
            </a:avLst>
          </a:prstGeom>
          <a:solidFill>
            <a:srgbClr val="ECE4D6"/>
          </a:solidFill>
          <a:ln/>
        </p:spPr>
      </p:sp>
      <p:sp>
        <p:nvSpPr>
          <p:cNvPr id="10" name="Text 7"/>
          <p:cNvSpPr/>
          <p:nvPr/>
        </p:nvSpPr>
        <p:spPr>
          <a:xfrm>
            <a:off x="3195320" y="2057400"/>
            <a:ext cx="1442720"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B4492F"/>
                </a:solidFill>
                <a:latin typeface="Fraunces" pitchFamily="18" charset="0"/>
                <a:ea typeface="Fraunces" pitchFamily="18" charset="-122"/>
                <a:cs typeface="Fraunces" pitchFamily="18" charset="-120"/>
              </a:rPr>
              <a:t>2</a:t>
            </a:r>
            <a:endParaRPr lang="en-US" sz="2200" dirty="0"/>
          </a:p>
        </p:txBody>
      </p:sp>
      <p:sp>
        <p:nvSpPr>
          <p:cNvPr id="11" name="Text 8"/>
          <p:cNvSpPr/>
          <p:nvPr/>
        </p:nvSpPr>
        <p:spPr>
          <a:xfrm>
            <a:off x="3195320" y="2524770"/>
            <a:ext cx="14427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Verify</a:t>
            </a:r>
            <a:endParaRPr lang="en-US" sz="1800" dirty="0"/>
          </a:p>
        </p:txBody>
      </p:sp>
      <p:sp>
        <p:nvSpPr>
          <p:cNvPr id="12" name="Text 9"/>
          <p:cNvSpPr/>
          <p:nvPr/>
        </p:nvSpPr>
        <p:spPr>
          <a:xfrm>
            <a:off x="3195320" y="2875285"/>
            <a:ext cx="1442720"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Every result checked: SymPy, a known limit, or numerics</a:t>
            </a:r>
            <a:endParaRPr lang="en-US" sz="1300" dirty="0"/>
          </a:p>
        </p:txBody>
      </p:sp>
      <p:pic>
        <p:nvPicPr>
          <p:cNvPr id="13" name="Image 1" descr="connector">    </p:cNvPr>
          <p:cNvPicPr>
            <a:picLocks noChangeAspect="1"/>
          </p:cNvPicPr>
          <p:nvPr/>
        </p:nvPicPr>
        <p:blipFill>
          <a:blip r:embed="rId2"/>
          <a:srcRect l="0" r="0" t="0" b="0"/>
          <a:stretch/>
        </p:blipFill>
        <p:spPr>
          <a:xfrm>
            <a:off x="4815840" y="2865115"/>
            <a:ext cx="355600" cy="127000"/>
          </a:xfrm>
          <a:prstGeom prst="rect">
            <a:avLst/>
          </a:prstGeom>
        </p:spPr>
      </p:pic>
      <p:sp>
        <p:nvSpPr>
          <p:cNvPr id="14" name="Shape 10"/>
          <p:cNvSpPr/>
          <p:nvPr/>
        </p:nvSpPr>
        <p:spPr>
          <a:xfrm>
            <a:off x="5222240" y="1854200"/>
            <a:ext cx="1747520" cy="2148840"/>
          </a:xfrm>
          <a:prstGeom prst="roundRect">
            <a:avLst>
              <a:gd name="adj" fmla="val 5814"/>
            </a:avLst>
          </a:prstGeom>
          <a:solidFill>
            <a:srgbClr val="ECE4D6"/>
          </a:solidFill>
          <a:ln/>
        </p:spPr>
      </p:sp>
      <p:sp>
        <p:nvSpPr>
          <p:cNvPr id="15" name="Text 11"/>
          <p:cNvSpPr/>
          <p:nvPr/>
        </p:nvSpPr>
        <p:spPr>
          <a:xfrm>
            <a:off x="5400040" y="2057400"/>
            <a:ext cx="1442720"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B4492F"/>
                </a:solidFill>
                <a:latin typeface="Fraunces" pitchFamily="18" charset="0"/>
                <a:ea typeface="Fraunces" pitchFamily="18" charset="-122"/>
                <a:cs typeface="Fraunces" pitchFamily="18" charset="-120"/>
              </a:rPr>
              <a:t>3</a:t>
            </a:r>
            <a:endParaRPr lang="en-US" sz="2200" dirty="0"/>
          </a:p>
        </p:txBody>
      </p:sp>
      <p:sp>
        <p:nvSpPr>
          <p:cNvPr id="16" name="Text 12"/>
          <p:cNvSpPr/>
          <p:nvPr/>
        </p:nvSpPr>
        <p:spPr>
          <a:xfrm>
            <a:off x="5400040" y="2524770"/>
            <a:ext cx="14427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Search</a:t>
            </a:r>
            <a:endParaRPr lang="en-US" sz="1800" dirty="0"/>
          </a:p>
        </p:txBody>
      </p:sp>
      <p:sp>
        <p:nvSpPr>
          <p:cNvPr id="17" name="Text 13"/>
          <p:cNvSpPr/>
          <p:nvPr/>
        </p:nvSpPr>
        <p:spPr>
          <a:xfrm>
            <a:off x="5400040" y="2875285"/>
            <a:ext cx="1442720"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Literature in three communities, and novelty verdicts — Q7</a:t>
            </a:r>
            <a:endParaRPr lang="en-US" sz="1300" dirty="0"/>
          </a:p>
        </p:txBody>
      </p:sp>
      <p:pic>
        <p:nvPicPr>
          <p:cNvPr id="18" name="Image 2" descr="connector">    </p:cNvPr>
          <p:cNvPicPr>
            <a:picLocks noChangeAspect="1"/>
          </p:cNvPicPr>
          <p:nvPr/>
        </p:nvPicPr>
        <p:blipFill>
          <a:blip r:embed="rId3"/>
          <a:srcRect l="0" r="0" t="0" b="0"/>
          <a:stretch/>
        </p:blipFill>
        <p:spPr>
          <a:xfrm>
            <a:off x="7020560" y="2865115"/>
            <a:ext cx="355600" cy="127000"/>
          </a:xfrm>
          <a:prstGeom prst="rect">
            <a:avLst/>
          </a:prstGeom>
        </p:spPr>
      </p:pic>
      <p:sp>
        <p:nvSpPr>
          <p:cNvPr id="19" name="Shape 14"/>
          <p:cNvSpPr/>
          <p:nvPr/>
        </p:nvSpPr>
        <p:spPr>
          <a:xfrm>
            <a:off x="7426960" y="1854200"/>
            <a:ext cx="1747520" cy="2148840"/>
          </a:xfrm>
          <a:prstGeom prst="roundRect">
            <a:avLst>
              <a:gd name="adj" fmla="val 5814"/>
            </a:avLst>
          </a:prstGeom>
          <a:solidFill>
            <a:srgbClr val="ECE4D6"/>
          </a:solidFill>
          <a:ln/>
        </p:spPr>
      </p:sp>
      <p:sp>
        <p:nvSpPr>
          <p:cNvPr id="20" name="Text 15"/>
          <p:cNvSpPr/>
          <p:nvPr/>
        </p:nvSpPr>
        <p:spPr>
          <a:xfrm>
            <a:off x="7604760" y="2057400"/>
            <a:ext cx="1442720"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B4492F"/>
                </a:solidFill>
                <a:latin typeface="Fraunces" pitchFamily="18" charset="0"/>
                <a:ea typeface="Fraunces" pitchFamily="18" charset="-122"/>
                <a:cs typeface="Fraunces" pitchFamily="18" charset="-120"/>
              </a:rPr>
              <a:t>4</a:t>
            </a:r>
            <a:endParaRPr lang="en-US" sz="2200" dirty="0"/>
          </a:p>
        </p:txBody>
      </p:sp>
      <p:sp>
        <p:nvSpPr>
          <p:cNvPr id="21" name="Text 16"/>
          <p:cNvSpPr/>
          <p:nvPr/>
        </p:nvSpPr>
        <p:spPr>
          <a:xfrm>
            <a:off x="7604760" y="2524770"/>
            <a:ext cx="14427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Simulate</a:t>
            </a:r>
            <a:endParaRPr lang="en-US" sz="1800" dirty="0"/>
          </a:p>
        </p:txBody>
      </p:sp>
      <p:sp>
        <p:nvSpPr>
          <p:cNvPr id="22" name="Text 17"/>
          <p:cNvSpPr/>
          <p:nvPr/>
        </p:nvSpPr>
        <p:spPr>
          <a:xfrm>
            <a:off x="7604760" y="2875285"/>
            <a:ext cx="1442720"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Analytic vs numerical E(x,t); ion dispersion across κ</a:t>
            </a:r>
            <a:endParaRPr lang="en-US" sz="1300" dirty="0"/>
          </a:p>
        </p:txBody>
      </p:sp>
      <p:pic>
        <p:nvPicPr>
          <p:cNvPr id="23" name="Image 3" descr="connector">    </p:cNvPr>
          <p:cNvPicPr>
            <a:picLocks noChangeAspect="1"/>
          </p:cNvPicPr>
          <p:nvPr/>
        </p:nvPicPr>
        <p:blipFill>
          <a:blip r:embed="rId4"/>
          <a:srcRect l="0" r="0" t="0" b="0"/>
          <a:stretch/>
        </p:blipFill>
        <p:spPr>
          <a:xfrm>
            <a:off x="9225280" y="2865115"/>
            <a:ext cx="355600" cy="127000"/>
          </a:xfrm>
          <a:prstGeom prst="rect">
            <a:avLst/>
          </a:prstGeom>
        </p:spPr>
      </p:pic>
      <p:sp>
        <p:nvSpPr>
          <p:cNvPr id="24" name="Shape 18"/>
          <p:cNvSpPr/>
          <p:nvPr/>
        </p:nvSpPr>
        <p:spPr>
          <a:xfrm>
            <a:off x="9631680" y="1969765"/>
            <a:ext cx="1747520" cy="1917700"/>
          </a:xfrm>
          <a:prstGeom prst="roundRect">
            <a:avLst>
              <a:gd name="adj" fmla="val 5814"/>
            </a:avLst>
          </a:prstGeom>
          <a:solidFill>
            <a:srgbClr val="ECE4D6"/>
          </a:solidFill>
          <a:ln/>
        </p:spPr>
      </p:sp>
      <p:sp>
        <p:nvSpPr>
          <p:cNvPr id="25" name="Text 19"/>
          <p:cNvSpPr/>
          <p:nvPr/>
        </p:nvSpPr>
        <p:spPr>
          <a:xfrm>
            <a:off x="9809480" y="2172965"/>
            <a:ext cx="1442720" cy="41656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B4492F"/>
                </a:solidFill>
                <a:latin typeface="Fraunces" pitchFamily="18" charset="0"/>
                <a:ea typeface="Fraunces" pitchFamily="18" charset="-122"/>
                <a:cs typeface="Fraunces" pitchFamily="18" charset="-120"/>
              </a:rPr>
              <a:t>5</a:t>
            </a:r>
            <a:endParaRPr lang="en-US" sz="2200" dirty="0"/>
          </a:p>
        </p:txBody>
      </p:sp>
      <p:sp>
        <p:nvSpPr>
          <p:cNvPr id="26" name="Text 20"/>
          <p:cNvSpPr/>
          <p:nvPr/>
        </p:nvSpPr>
        <p:spPr>
          <a:xfrm>
            <a:off x="9809480" y="2640335"/>
            <a:ext cx="1442720"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Write</a:t>
            </a:r>
            <a:endParaRPr lang="en-US" sz="1800" dirty="0"/>
          </a:p>
        </p:txBody>
      </p:sp>
      <p:sp>
        <p:nvSpPr>
          <p:cNvPr id="27" name="Text 21"/>
          <p:cNvSpPr/>
          <p:nvPr/>
        </p:nvSpPr>
        <p:spPr>
          <a:xfrm>
            <a:off x="9809480" y="2990850"/>
            <a:ext cx="1442720"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Outline, introduction, one LaTeX section</a:t>
            </a:r>
            <a:endParaRPr lang="en-US" sz="1300" dirty="0"/>
          </a:p>
        </p:txBody>
      </p:sp>
      <p:sp>
        <p:nvSpPr>
          <p:cNvPr id="28" name="Text 22"/>
          <p:cNvSpPr/>
          <p:nvPr/>
        </p:nvSpPr>
        <p:spPr>
          <a:xfrm>
            <a:off x="812800" y="53213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The working rules from seed.md §5 — these are what we grade:</a:t>
            </a:r>
            <a:endParaRPr lang="en-US" sz="1200" dirty="0"/>
          </a:p>
        </p:txBody>
      </p:sp>
      <p:sp>
        <p:nvSpPr>
          <p:cNvPr id="29" name="Text 23"/>
          <p:cNvSpPr/>
          <p:nvPr/>
        </p:nvSpPr>
        <p:spPr>
          <a:xfrm>
            <a:off x="812800" y="5661670"/>
            <a:ext cx="2140585" cy="383540"/>
          </a:xfrm>
          <a:prstGeom prst="roundRect">
            <a:avLst>
              <a:gd name="adj" fmla="val 50000"/>
            </a:avLst>
          </a:prstGeom>
          <a:solidFill>
            <a:srgbClr val="1F1D1A"/>
          </a:solidFill>
          <a:ln/>
        </p:spPr>
        <p:txBody>
          <a:bodyPr wrap="none" lIns="0" tIns="0" rIns="0" bIns="0" rtlCol="0" anchor="ctr">
            <a:normAutofit/>
          </a:bodyPr>
          <a:lstStyle/>
          <a:p>
            <a:pPr algn="ctr" indent="0" marL="0">
              <a:lnSpc>
                <a:spcPts val="1820"/>
              </a:lnSpc>
              <a:buNone/>
            </a:pPr>
            <a:r>
              <a:rPr lang="en-US" sz="1300" b="1" dirty="0">
                <a:solidFill>
                  <a:srgbClr val="F6F1E9"/>
                </a:solidFill>
                <a:latin typeface="Inter" pitchFamily="34" charset="0"/>
                <a:ea typeface="Inter" pitchFamily="34" charset="-122"/>
                <a:cs typeface="Inter" pitchFamily="34" charset="-120"/>
              </a:rPr>
              <a:t>Never invent a citation</a:t>
            </a:r>
            <a:endParaRPr lang="en-US" sz="1300" dirty="0"/>
          </a:p>
        </p:txBody>
      </p:sp>
      <p:sp>
        <p:nvSpPr>
          <p:cNvPr id="30" name="Text 24"/>
          <p:cNvSpPr/>
          <p:nvPr/>
        </p:nvSpPr>
        <p:spPr>
          <a:xfrm>
            <a:off x="3080385" y="5661670"/>
            <a:ext cx="2931266" cy="383540"/>
          </a:xfrm>
          <a:prstGeom prst="roundRect">
            <a:avLst>
              <a:gd name="adj" fmla="val 50000"/>
            </a:avLst>
          </a:prstGeom>
          <a:solidFill>
            <a:srgbClr val="1F1D1A"/>
          </a:solidFill>
          <a:ln/>
        </p:spPr>
        <p:txBody>
          <a:bodyPr wrap="none" lIns="0" tIns="0" rIns="0" bIns="0" rtlCol="0" anchor="ctr">
            <a:normAutofit/>
          </a:bodyPr>
          <a:lstStyle/>
          <a:p>
            <a:pPr algn="ctr" indent="0" marL="0">
              <a:lnSpc>
                <a:spcPts val="1820"/>
              </a:lnSpc>
              <a:buNone/>
            </a:pPr>
            <a:r>
              <a:rPr lang="en-US" sz="1300" b="1" dirty="0">
                <a:solidFill>
                  <a:srgbClr val="F6F1E9"/>
                </a:solidFill>
                <a:latin typeface="Inter" pitchFamily="34" charset="0"/>
                <a:ea typeface="Inter" pitchFamily="34" charset="-122"/>
                <a:cs typeface="Inter" pitchFamily="34" charset="-120"/>
              </a:rPr>
              <a:t>Keep shown apart from believed</a:t>
            </a:r>
            <a:endParaRPr lang="en-US" sz="1300" dirty="0"/>
          </a:p>
        </p:txBody>
      </p:sp>
      <p:sp>
        <p:nvSpPr>
          <p:cNvPr id="31" name="Text 25"/>
          <p:cNvSpPr/>
          <p:nvPr/>
        </p:nvSpPr>
        <p:spPr>
          <a:xfrm>
            <a:off x="6138651" y="5661670"/>
            <a:ext cx="3090016" cy="383540"/>
          </a:xfrm>
          <a:prstGeom prst="roundRect">
            <a:avLst>
              <a:gd name="adj" fmla="val 50000"/>
            </a:avLst>
          </a:prstGeom>
          <a:solidFill>
            <a:srgbClr val="1F1D1A"/>
          </a:solidFill>
          <a:ln/>
        </p:spPr>
        <p:txBody>
          <a:bodyPr wrap="none" lIns="0" tIns="0" rIns="0" bIns="0" rtlCol="0" anchor="ctr">
            <a:normAutofit/>
          </a:bodyPr>
          <a:lstStyle/>
          <a:p>
            <a:pPr algn="ctr" indent="0" marL="0">
              <a:lnSpc>
                <a:spcPts val="1820"/>
              </a:lnSpc>
              <a:buNone/>
            </a:pPr>
            <a:r>
              <a:rPr lang="en-US" sz="1300" b="1" dirty="0">
                <a:solidFill>
                  <a:srgbClr val="F6F1E9"/>
                </a:solidFill>
                <a:latin typeface="Inter" pitchFamily="34" charset="0"/>
                <a:ea typeface="Inter" pitchFamily="34" charset="-122"/>
                <a:cs typeface="Inter" pitchFamily="34" charset="-120"/>
              </a:rPr>
              <a:t>Every figure from rerunnable code</a:t>
            </a:r>
            <a:endParaRPr lang="en-US" sz="1300" dirty="0"/>
          </a:p>
        </p:txBody>
      </p:sp>
      <p:sp>
        <p:nvSpPr>
          <p:cNvPr id="32" name="Text 26"/>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35 / 59</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EXPERIMENT</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Controls: hold everything else fixed</a:t>
            </a:r>
            <a:endParaRPr lang="en-US" sz="3200" dirty="0"/>
          </a:p>
        </p:txBody>
      </p:sp>
      <p:sp>
        <p:nvSpPr>
          <p:cNvPr id="4" name="Shape 2"/>
          <p:cNvSpPr/>
          <p:nvPr/>
        </p:nvSpPr>
        <p:spPr>
          <a:xfrm>
            <a:off x="812800" y="1854200"/>
            <a:ext cx="1991360" cy="1948180"/>
          </a:xfrm>
          <a:prstGeom prst="roundRect">
            <a:avLst>
              <a:gd name="adj" fmla="val 5215"/>
            </a:avLst>
          </a:prstGeom>
          <a:solidFill>
            <a:srgbClr val="ECE4D6"/>
          </a:solidFill>
          <a:ln/>
        </p:spPr>
      </p:sp>
      <p:pic>
        <p:nvPicPr>
          <p:cNvPr id="5" name="Image 0" descr="Lock">    </p:cNvPr>
          <p:cNvPicPr>
            <a:picLocks noChangeAspect="1"/>
          </p:cNvPicPr>
          <p:nvPr/>
        </p:nvPicPr>
        <p:blipFill>
          <a:blip r:embed="rId1"/>
          <a:srcRect l="0" r="0" t="0" b="0"/>
          <a:stretch/>
        </p:blipFill>
        <p:spPr>
          <a:xfrm>
            <a:off x="965200" y="2057400"/>
            <a:ext cx="304800" cy="304800"/>
          </a:xfrm>
          <a:prstGeom prst="rect">
            <a:avLst/>
          </a:prstGeom>
        </p:spPr>
      </p:pic>
      <p:sp>
        <p:nvSpPr>
          <p:cNvPr id="6" name="Text 3"/>
          <p:cNvSpPr/>
          <p:nvPr/>
        </p:nvSpPr>
        <p:spPr>
          <a:xfrm>
            <a:off x="965200" y="2438400"/>
            <a:ext cx="1737360"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F1D1A"/>
                </a:solidFill>
                <a:latin typeface="Inter" pitchFamily="34" charset="0"/>
                <a:ea typeface="Inter" pitchFamily="34" charset="-122"/>
                <a:cs typeface="Inter" pitchFamily="34" charset="-120"/>
              </a:rPr>
              <a:t>Seed frozen</a:t>
            </a:r>
            <a:endParaRPr lang="en-US" sz="1400" dirty="0"/>
          </a:p>
        </p:txBody>
      </p:sp>
      <p:sp>
        <p:nvSpPr>
          <p:cNvPr id="7" name="Text 4"/>
          <p:cNvSpPr/>
          <p:nvPr/>
        </p:nvSpPr>
        <p:spPr>
          <a:xfrm>
            <a:off x="965200" y="2736850"/>
            <a:ext cx="1737360"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v2, dated. Later edits go in v3.</a:t>
            </a:r>
            <a:endParaRPr lang="en-US" sz="1200" dirty="0"/>
          </a:p>
        </p:txBody>
      </p:sp>
      <p:sp>
        <p:nvSpPr>
          <p:cNvPr id="8" name="Shape 5"/>
          <p:cNvSpPr/>
          <p:nvPr/>
        </p:nvSpPr>
        <p:spPr>
          <a:xfrm>
            <a:off x="2956560" y="1854200"/>
            <a:ext cx="1991360" cy="1948180"/>
          </a:xfrm>
          <a:prstGeom prst="roundRect">
            <a:avLst>
              <a:gd name="adj" fmla="val 5215"/>
            </a:avLst>
          </a:prstGeom>
          <a:solidFill>
            <a:srgbClr val="ECE4D6"/>
          </a:solidFill>
          <a:ln/>
        </p:spPr>
      </p:sp>
      <p:pic>
        <p:nvPicPr>
          <p:cNvPr id="9" name="Image 1" descr="Lock">    </p:cNvPr>
          <p:cNvPicPr>
            <a:picLocks noChangeAspect="1"/>
          </p:cNvPicPr>
          <p:nvPr/>
        </p:nvPicPr>
        <p:blipFill>
          <a:blip r:embed="rId2"/>
          <a:srcRect l="0" r="0" t="0" b="0"/>
          <a:stretch/>
        </p:blipFill>
        <p:spPr>
          <a:xfrm>
            <a:off x="3108960" y="2057400"/>
            <a:ext cx="304800" cy="304800"/>
          </a:xfrm>
          <a:prstGeom prst="rect">
            <a:avLst/>
          </a:prstGeom>
        </p:spPr>
      </p:pic>
      <p:sp>
        <p:nvSpPr>
          <p:cNvPr id="10" name="Text 6"/>
          <p:cNvSpPr/>
          <p:nvPr/>
        </p:nvSpPr>
        <p:spPr>
          <a:xfrm>
            <a:off x="3108960" y="2438400"/>
            <a:ext cx="1737360"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F1D1A"/>
                </a:solidFill>
                <a:latin typeface="Inter" pitchFamily="34" charset="0"/>
                <a:ea typeface="Inter" pitchFamily="34" charset="-122"/>
                <a:cs typeface="Inter" pitchFamily="34" charset="-120"/>
              </a:rPr>
              <a:t>Memory paused</a:t>
            </a:r>
            <a:endParaRPr lang="en-US" sz="1400" dirty="0"/>
          </a:p>
        </p:txBody>
      </p:sp>
      <p:sp>
        <p:nvSpPr>
          <p:cNvPr id="11" name="Text 7"/>
          <p:cNvSpPr/>
          <p:nvPr/>
        </p:nvSpPr>
        <p:spPr>
          <a:xfrm>
            <a:off x="3108960" y="2736850"/>
            <a:ext cx="1737360"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No carry-over from past chats</a:t>
            </a:r>
            <a:endParaRPr lang="en-US" sz="1200" dirty="0"/>
          </a:p>
        </p:txBody>
      </p:sp>
      <p:sp>
        <p:nvSpPr>
          <p:cNvPr id="12" name="Shape 8"/>
          <p:cNvSpPr/>
          <p:nvPr/>
        </p:nvSpPr>
        <p:spPr>
          <a:xfrm>
            <a:off x="5100320" y="1854200"/>
            <a:ext cx="1991360" cy="1948180"/>
          </a:xfrm>
          <a:prstGeom prst="roundRect">
            <a:avLst>
              <a:gd name="adj" fmla="val 5215"/>
            </a:avLst>
          </a:prstGeom>
          <a:solidFill>
            <a:srgbClr val="ECE4D6"/>
          </a:solidFill>
          <a:ln/>
        </p:spPr>
      </p:sp>
      <p:pic>
        <p:nvPicPr>
          <p:cNvPr id="13" name="Image 2" descr="Lock">    </p:cNvPr>
          <p:cNvPicPr>
            <a:picLocks noChangeAspect="1"/>
          </p:cNvPicPr>
          <p:nvPr/>
        </p:nvPicPr>
        <p:blipFill>
          <a:blip r:embed="rId3"/>
          <a:srcRect l="0" r="0" t="0" b="0"/>
          <a:stretch/>
        </p:blipFill>
        <p:spPr>
          <a:xfrm>
            <a:off x="5252720" y="2057400"/>
            <a:ext cx="304800" cy="304800"/>
          </a:xfrm>
          <a:prstGeom prst="rect">
            <a:avLst/>
          </a:prstGeom>
        </p:spPr>
      </p:pic>
      <p:sp>
        <p:nvSpPr>
          <p:cNvPr id="14" name="Text 9"/>
          <p:cNvSpPr/>
          <p:nvPr/>
        </p:nvSpPr>
        <p:spPr>
          <a:xfrm>
            <a:off x="5252720" y="2438400"/>
            <a:ext cx="1737360" cy="46990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F1D1A"/>
                </a:solidFill>
                <a:latin typeface="Inter" pitchFamily="34" charset="0"/>
                <a:ea typeface="Inter" pitchFamily="34" charset="-122"/>
                <a:cs typeface="Inter" pitchFamily="34" charset="-120"/>
              </a:rPr>
              <a:t>Past-chat search off</a:t>
            </a:r>
            <a:endParaRPr lang="en-US" sz="1400" dirty="0"/>
          </a:p>
        </p:txBody>
      </p:sp>
      <p:sp>
        <p:nvSpPr>
          <p:cNvPr id="15" name="Text 10"/>
          <p:cNvSpPr/>
          <p:nvPr/>
        </p:nvSpPr>
        <p:spPr>
          <a:xfrm>
            <a:off x="5252720" y="2959100"/>
            <a:ext cx="1737360"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“Search and reference chats” — it can’t find my earlier work</a:t>
            </a:r>
            <a:endParaRPr lang="en-US" sz="1200" dirty="0"/>
          </a:p>
        </p:txBody>
      </p:sp>
      <p:sp>
        <p:nvSpPr>
          <p:cNvPr id="16" name="Shape 11"/>
          <p:cNvSpPr/>
          <p:nvPr/>
        </p:nvSpPr>
        <p:spPr>
          <a:xfrm>
            <a:off x="7244080" y="1854200"/>
            <a:ext cx="1991360" cy="1948180"/>
          </a:xfrm>
          <a:prstGeom prst="roundRect">
            <a:avLst>
              <a:gd name="adj" fmla="val 5215"/>
            </a:avLst>
          </a:prstGeom>
          <a:solidFill>
            <a:srgbClr val="ECE4D6"/>
          </a:solidFill>
          <a:ln/>
        </p:spPr>
      </p:sp>
      <p:pic>
        <p:nvPicPr>
          <p:cNvPr id="17" name="Image 3" descr="Lock">    </p:cNvPr>
          <p:cNvPicPr>
            <a:picLocks noChangeAspect="1"/>
          </p:cNvPicPr>
          <p:nvPr/>
        </p:nvPicPr>
        <p:blipFill>
          <a:blip r:embed="rId4"/>
          <a:srcRect l="0" r="0" t="0" b="0"/>
          <a:stretch/>
        </p:blipFill>
        <p:spPr>
          <a:xfrm>
            <a:off x="7396480" y="2057400"/>
            <a:ext cx="304800" cy="304800"/>
          </a:xfrm>
          <a:prstGeom prst="rect">
            <a:avLst/>
          </a:prstGeom>
        </p:spPr>
      </p:pic>
      <p:sp>
        <p:nvSpPr>
          <p:cNvPr id="18" name="Text 12"/>
          <p:cNvSpPr/>
          <p:nvPr/>
        </p:nvSpPr>
        <p:spPr>
          <a:xfrm>
            <a:off x="7396480" y="2438400"/>
            <a:ext cx="1838960"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F1D1A"/>
                </a:solidFill>
                <a:latin typeface="Inter" pitchFamily="34" charset="0"/>
                <a:ea typeface="Inter" pitchFamily="34" charset="-122"/>
                <a:cs typeface="Inter" pitchFamily="34" charset="-120"/>
              </a:rPr>
              <a:t>Empty CLAUDE.md</a:t>
            </a:r>
            <a:endParaRPr lang="en-US" sz="1400" dirty="0"/>
          </a:p>
        </p:txBody>
      </p:sp>
      <p:sp>
        <p:nvSpPr>
          <p:cNvPr id="19" name="Text 13"/>
          <p:cNvSpPr/>
          <p:nvPr/>
        </p:nvSpPr>
        <p:spPr>
          <a:xfrm>
            <a:off x="7396480" y="2736850"/>
            <a:ext cx="1737360"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The global one in ~/.claude — no hidden rules</a:t>
            </a:r>
            <a:endParaRPr lang="en-US" sz="1200" dirty="0"/>
          </a:p>
        </p:txBody>
      </p:sp>
      <p:sp>
        <p:nvSpPr>
          <p:cNvPr id="20" name="Shape 14"/>
          <p:cNvSpPr/>
          <p:nvPr/>
        </p:nvSpPr>
        <p:spPr>
          <a:xfrm>
            <a:off x="9387840" y="1854200"/>
            <a:ext cx="1991360" cy="1948180"/>
          </a:xfrm>
          <a:prstGeom prst="roundRect">
            <a:avLst>
              <a:gd name="adj" fmla="val 5215"/>
            </a:avLst>
          </a:prstGeom>
          <a:solidFill>
            <a:srgbClr val="ECE4D6"/>
          </a:solidFill>
          <a:ln/>
        </p:spPr>
      </p:sp>
      <p:pic>
        <p:nvPicPr>
          <p:cNvPr id="21" name="Image 4" descr="Lock">    </p:cNvPr>
          <p:cNvPicPr>
            <a:picLocks noChangeAspect="1"/>
          </p:cNvPicPr>
          <p:nvPr/>
        </p:nvPicPr>
        <p:blipFill>
          <a:blip r:embed="rId5"/>
          <a:srcRect l="0" r="0" t="0" b="0"/>
          <a:stretch/>
        </p:blipFill>
        <p:spPr>
          <a:xfrm>
            <a:off x="9540240" y="2057400"/>
            <a:ext cx="304800" cy="304800"/>
          </a:xfrm>
          <a:prstGeom prst="rect">
            <a:avLst/>
          </a:prstGeom>
        </p:spPr>
      </p:pic>
      <p:sp>
        <p:nvSpPr>
          <p:cNvPr id="22" name="Text 15"/>
          <p:cNvSpPr/>
          <p:nvPr/>
        </p:nvSpPr>
        <p:spPr>
          <a:xfrm>
            <a:off x="9540240" y="2438400"/>
            <a:ext cx="1737360"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F1D1A"/>
                </a:solidFill>
                <a:latin typeface="Inter" pitchFamily="34" charset="0"/>
                <a:ea typeface="Inter" pitchFamily="34" charset="-122"/>
                <a:cs typeface="Inter" pitchFamily="34" charset="-120"/>
              </a:rPr>
              <a:t>Same model</a:t>
            </a:r>
            <a:endParaRPr lang="en-US" sz="1400" dirty="0"/>
          </a:p>
        </p:txBody>
      </p:sp>
      <p:sp>
        <p:nvSpPr>
          <p:cNvPr id="23" name="Text 16"/>
          <p:cNvSpPr/>
          <p:nvPr/>
        </p:nvSpPr>
        <p:spPr>
          <a:xfrm>
            <a:off x="9540240" y="2736850"/>
            <a:ext cx="173736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Inter" pitchFamily="34" charset="0"/>
                <a:ea typeface="Inter" pitchFamily="34" charset="-122"/>
                <a:cs typeface="Inter" pitchFamily="34" charset="-120"/>
              </a:rPr>
              <a:t>For all four runs</a:t>
            </a:r>
            <a:endParaRPr lang="en-US" sz="1200" dirty="0"/>
          </a:p>
        </p:txBody>
      </p:sp>
      <p:sp>
        <p:nvSpPr>
          <p:cNvPr id="24" name="Shape 17"/>
          <p:cNvSpPr/>
          <p:nvPr/>
        </p:nvSpPr>
        <p:spPr>
          <a:xfrm>
            <a:off x="812800" y="4107185"/>
            <a:ext cx="10566400" cy="1041400"/>
          </a:xfrm>
          <a:prstGeom prst="roundRect">
            <a:avLst>
              <a:gd name="adj" fmla="val 9756"/>
            </a:avLst>
          </a:prstGeom>
          <a:solidFill>
            <a:srgbClr val="1F1D1A"/>
          </a:solidFill>
          <a:ln/>
        </p:spPr>
      </p:sp>
      <p:pic>
        <p:nvPicPr>
          <p:cNvPr id="25" name="Image 5" descr="Key">    </p:cNvPr>
          <p:cNvPicPr>
            <a:picLocks noChangeAspect="1"/>
          </p:cNvPicPr>
          <p:nvPr/>
        </p:nvPicPr>
        <p:blipFill>
          <a:blip r:embed="rId6"/>
          <a:srcRect l="-252" r="-252" t="0" b="0"/>
          <a:stretch/>
        </p:blipFill>
        <p:spPr>
          <a:xfrm>
            <a:off x="1066800" y="4424685"/>
            <a:ext cx="338243" cy="406400"/>
          </a:xfrm>
          <a:prstGeom prst="rect">
            <a:avLst/>
          </a:prstGeom>
        </p:spPr>
      </p:pic>
      <p:sp>
        <p:nvSpPr>
          <p:cNvPr id="26" name="Text 18"/>
          <p:cNvSpPr/>
          <p:nvPr/>
        </p:nvSpPr>
        <p:spPr>
          <a:xfrm>
            <a:off x="1608243" y="4361185"/>
            <a:ext cx="9802466"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1E9"/>
                </a:solidFill>
                <a:latin typeface="Inter" pitchFamily="34" charset="0"/>
                <a:ea typeface="Inter" pitchFamily="34" charset="-122"/>
                <a:cs typeface="Inter" pitchFamily="34" charset="-120"/>
              </a:rPr>
              <a:t>answer_key.md</a:t>
            </a:r>
            <a:r>
              <a:rPr lang="en-US" sz="1500" dirty="0">
                <a:solidFill>
                  <a:srgbClr val="F6F1E9"/>
                </a:solidFill>
                <a:latin typeface="Inter" pitchFamily="34" charset="0"/>
                <a:ea typeface="Inter" pitchFamily="34" charset="-122"/>
                <a:cs typeface="Inter" pitchFamily="34" charset="-120"/>
              </a:rPr>
              <a:t> holds the original results, references and numerics. No setup sees it. We score every run against it afterwards.</a:t>
            </a:r>
            <a:endParaRPr lang="en-US" sz="1500" dirty="0"/>
          </a:p>
        </p:txBody>
      </p:sp>
      <p:sp>
        <p:nvSpPr>
          <p:cNvPr id="27" name="Text 1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36 / 59</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CONTROLS</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Same knobs, set the same way, in every setup</a:t>
            </a:r>
            <a:endParaRPr lang="en-US" sz="3200" dirty="0"/>
          </a:p>
        </p:txBody>
      </p:sp>
      <p:sp>
        <p:nvSpPr>
          <p:cNvPr id="4" name="Shape 2"/>
          <p:cNvSpPr/>
          <p:nvPr/>
        </p:nvSpPr>
        <p:spPr>
          <a:xfrm>
            <a:off x="812800" y="1707515"/>
            <a:ext cx="10566400" cy="0"/>
          </a:xfrm>
          <a:prstGeom prst="line">
            <a:avLst/>
          </a:prstGeom>
          <a:noFill/>
          <a:ln w="11430">
            <a:solidFill>
              <a:srgbClr val="141413">
                <a:alpha val="22000"/>
              </a:srgbClr>
            </a:solidFill>
            <a:prstDash val="solid"/>
          </a:ln>
        </p:spPr>
      </p:sp>
      <p:sp>
        <p:nvSpPr>
          <p:cNvPr id="5" name="Shape 3"/>
          <p:cNvSpPr/>
          <p:nvPr/>
        </p:nvSpPr>
        <p:spPr>
          <a:xfrm>
            <a:off x="818515" y="1701800"/>
            <a:ext cx="0" cy="3147060"/>
          </a:xfrm>
          <a:prstGeom prst="line">
            <a:avLst/>
          </a:prstGeom>
          <a:noFill/>
          <a:ln w="11430">
            <a:solidFill>
              <a:srgbClr val="141413">
                <a:alpha val="22000"/>
              </a:srgbClr>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00430" y="1789430"/>
          <a:ext cx="10402570" cy="2983230"/>
        </p:xfrm>
        <a:graphic>
          <a:graphicData uri="http://schemas.openxmlformats.org/drawingml/2006/table">
            <a:tbl>
              <a:tblPr/>
              <a:tblGrid>
                <a:gridCol w="1872463"/>
                <a:gridCol w="2704668"/>
                <a:gridCol w="2912720"/>
                <a:gridCol w="2912720"/>
              </a:tblGrid>
              <a:tr h="331470">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Knob</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Why it matters</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Chat · setup 1</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Claude Code · setups 2–4</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Model &amp; effort</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Results depend on it</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Picker: same model &amp; effort</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/model → the same</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Memory</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Could leak my earlier work</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Settings → Memory: both off</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Empty ~/.claude/CLAUDE.md</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Past chats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My original chat is findable</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Past-chat search off</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Fresh folder; no --resume</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Web search</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Literature questions need it</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On</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Allowed (WebSearch, WebFetch)</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Code execution</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§5 checks need it</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Code on · network off</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Runs in your own Python</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File access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What it reads is context</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No uploads</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Only that setup’s folder</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Instructions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Hidden rules change behavior</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None in Settings or Projects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Only what the setup adds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Your follow-ups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5F574D"/>
                          </a:solidFill>
                          <a:latin typeface="Inter" pitchFamily="34" charset="0"/>
                          <a:ea typeface="Inter" pitchFamily="34" charset="-122"/>
                          <a:cs typeface="Inter" pitchFamily="34" charset="-120"/>
                        </a:rPr>
                        <a:t>Each one is an intervention</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Log every one</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Log every one</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bl>
          </a:graphicData>
        </a:graphic>
      </p:graphicFrame>
      <p:sp>
        <p:nvSpPr>
          <p:cNvPr id="7" name="Text 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37 / 59</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THE EXPERIMENT · CONTROLS IN PRACTICE</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Setup 1, configured: what’s on, what’s off</a:t>
            </a:r>
            <a:endParaRPr lang="en-US" sz="3200" dirty="0"/>
          </a:p>
        </p:txBody>
      </p:sp>
      <p:sp>
        <p:nvSpPr>
          <p:cNvPr id="4" name="Shape 2"/>
          <p:cNvSpPr/>
          <p:nvPr/>
        </p:nvSpPr>
        <p:spPr>
          <a:xfrm>
            <a:off x="812800" y="1752600"/>
            <a:ext cx="3860800" cy="3048000"/>
          </a:xfrm>
          <a:prstGeom prst="roundRect">
            <a:avLst>
              <a:gd name="adj" fmla="val 3333"/>
            </a:avLst>
          </a:prstGeom>
          <a:solidFill>
            <a:srgbClr val="181715"/>
          </a:solidFill>
          <a:ln/>
        </p:spPr>
      </p:sp>
      <p:pic>
        <p:nvPicPr>
          <p:cNvPr id="5" name="Image 0" descr="The + menu in chat: Add files, Add to project, Skills, Add connector, Design system, Add plugins, Research, and Web search with a check mark">    </p:cNvPr>
          <p:cNvPicPr>
            <a:picLocks noChangeAspect="1"/>
          </p:cNvPicPr>
          <p:nvPr/>
        </p:nvPicPr>
        <p:blipFill>
          <a:blip r:embed="rId1"/>
          <a:stretch>
            <a:fillRect/>
          </a:stretch>
        </p:blipFill>
        <p:spPr>
          <a:xfrm>
            <a:off x="1707180" y="1752600"/>
            <a:ext cx="2072039" cy="3048000"/>
          </a:xfrm>
          <a:prstGeom prst="rect">
            <a:avLst/>
          </a:prstGeom>
        </p:spPr>
      </p:pic>
      <p:sp>
        <p:nvSpPr>
          <p:cNvPr id="6" name="Text 3"/>
          <p:cNvSpPr/>
          <p:nvPr/>
        </p:nvSpPr>
        <p:spPr>
          <a:xfrm>
            <a:off x="812800" y="4902200"/>
            <a:ext cx="1380807" cy="289560"/>
          </a:xfrm>
          <a:custGeom>
            <a:avLst/>
            <a:gdLst/>
            <a:ahLst/>
            <a:cxnLst/>
            <a:rect l="l" t="t" r="r" b="b"/>
            <a:pathLst>
              <a:path w="1380807" h="289560">
                <a:moveTo>
                  <a:pt x="144780" y="0"/>
                </a:moveTo>
                <a:lnTo>
                  <a:pt x="1236027" y="0"/>
                </a:lnTo>
                <a:arcTo hR="144780" wR="144780" stAng="16200000" swAng="5400000"/>
                <a:lnTo>
                  <a:pt x="1380807" y="144780"/>
                </a:lnTo>
                <a:arcTo hR="144780" wR="144780" stAng="0" swAng="5400000"/>
                <a:lnTo>
                  <a:pt x="144780" y="289560"/>
                </a:lnTo>
                <a:arcTo hR="144780" wR="144780" stAng="5400000" swAng="5400000"/>
                <a:lnTo>
                  <a:pt x="0" y="144780"/>
                </a:lnTo>
                <a:arcTo hR="144780" wR="144780" stAng="10800000" swAng="5400000"/>
                <a:close/>
              </a:path>
            </a:pathLst>
          </a:custGeom>
          <a:solidFill>
            <a:srgbClr val="3D7A4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Web search ON</a:t>
            </a:r>
            <a:endParaRPr lang="en-US" sz="1200" dirty="0"/>
          </a:p>
        </p:txBody>
      </p:sp>
      <p:sp>
        <p:nvSpPr>
          <p:cNvPr id="7" name="Text 4"/>
          <p:cNvSpPr/>
          <p:nvPr/>
        </p:nvSpPr>
        <p:spPr>
          <a:xfrm>
            <a:off x="812800" y="5267970"/>
            <a:ext cx="3976624"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The literature questions need it. Research, projects, skills and connectors stay off.</a:t>
            </a:r>
            <a:endParaRPr lang="en-US" sz="1200" dirty="0"/>
          </a:p>
        </p:txBody>
      </p:sp>
      <p:sp>
        <p:nvSpPr>
          <p:cNvPr id="8" name="Shape 5"/>
          <p:cNvSpPr/>
          <p:nvPr/>
        </p:nvSpPr>
        <p:spPr>
          <a:xfrm>
            <a:off x="5029200" y="1752600"/>
            <a:ext cx="6350000" cy="1333500"/>
          </a:xfrm>
          <a:prstGeom prst="roundRect">
            <a:avLst>
              <a:gd name="adj" fmla="val 7619"/>
            </a:avLst>
          </a:prstGeom>
          <a:solidFill>
            <a:srgbClr val="181715"/>
          </a:solidFill>
          <a:ln/>
        </p:spPr>
      </p:sp>
      <p:pic>
        <p:nvPicPr>
          <p:cNvPr id="9" name="Image 1" descr="Memory settings: Search and reference chats off; Generate memory from chats off">    </p:cNvPr>
          <p:cNvPicPr>
            <a:picLocks noChangeAspect="1"/>
          </p:cNvPicPr>
          <p:nvPr/>
        </p:nvPicPr>
        <p:blipFill>
          <a:blip r:embed="rId2"/>
          <a:stretch>
            <a:fillRect/>
          </a:stretch>
        </p:blipFill>
        <p:spPr>
          <a:xfrm>
            <a:off x="5215552" y="1752600"/>
            <a:ext cx="5977296" cy="1333500"/>
          </a:xfrm>
          <a:prstGeom prst="rect">
            <a:avLst/>
          </a:prstGeom>
        </p:spPr>
      </p:pic>
      <p:sp>
        <p:nvSpPr>
          <p:cNvPr id="10" name="Text 6"/>
          <p:cNvSpPr/>
          <p:nvPr/>
        </p:nvSpPr>
        <p:spPr>
          <a:xfrm>
            <a:off x="5029200" y="3187700"/>
            <a:ext cx="1610148" cy="289560"/>
          </a:xfrm>
          <a:custGeom>
            <a:avLst/>
            <a:gdLst/>
            <a:ahLst/>
            <a:cxnLst/>
            <a:rect l="l" t="t" r="r" b="b"/>
            <a:pathLst>
              <a:path w="1610148" h="289560">
                <a:moveTo>
                  <a:pt x="144780" y="0"/>
                </a:moveTo>
                <a:lnTo>
                  <a:pt x="1465368" y="0"/>
                </a:lnTo>
                <a:arcTo hR="144780" wR="144780" stAng="16200000" swAng="5400000"/>
                <a:lnTo>
                  <a:pt x="1610148" y="144780"/>
                </a:lnTo>
                <a:arcTo hR="144780" wR="144780" stAng="0" swAng="5400000"/>
                <a:lnTo>
                  <a:pt x="144780" y="289560"/>
                </a:lnTo>
                <a:arcTo hR="144780" wR="144780" stAng="5400000" swAng="5400000"/>
                <a:lnTo>
                  <a:pt x="0" y="144780"/>
                </a:lnTo>
                <a:arcTo hR="144780" wR="144780" stAng="10800000" swAng="5400000"/>
                <a:close/>
              </a:path>
            </a:pathLst>
          </a:custGeom>
          <a:solidFill>
            <a:srgbClr val="1F1D1A"/>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Memory: both OFF</a:t>
            </a:r>
            <a:endParaRPr lang="en-US" sz="1200" dirty="0"/>
          </a:p>
        </p:txBody>
      </p:sp>
      <p:sp>
        <p:nvSpPr>
          <p:cNvPr id="11" name="Text 7"/>
          <p:cNvSpPr/>
          <p:nvPr/>
        </p:nvSpPr>
        <p:spPr>
          <a:xfrm>
            <a:off x="6715548" y="3225800"/>
            <a:ext cx="4803561"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No carry-over from the chat where I first worked this out</a:t>
            </a:r>
            <a:endParaRPr lang="en-US" sz="1200" dirty="0"/>
          </a:p>
        </p:txBody>
      </p:sp>
      <p:sp>
        <p:nvSpPr>
          <p:cNvPr id="12" name="Shape 8"/>
          <p:cNvSpPr/>
          <p:nvPr/>
        </p:nvSpPr>
        <p:spPr>
          <a:xfrm>
            <a:off x="5029200" y="3578870"/>
            <a:ext cx="6350000" cy="1803400"/>
          </a:xfrm>
          <a:prstGeom prst="roundRect">
            <a:avLst>
              <a:gd name="adj" fmla="val 5634"/>
            </a:avLst>
          </a:prstGeom>
          <a:solidFill>
            <a:srgbClr val="181715"/>
          </a:solidFill>
          <a:ln/>
        </p:spPr>
      </p:sp>
      <p:pic>
        <p:nvPicPr>
          <p:cNvPr id="13" name="Image 2" descr="Code execution settings: Cloud code execution and file creation on; Allow network egress off">    </p:cNvPr>
          <p:cNvPicPr>
            <a:picLocks noChangeAspect="1"/>
          </p:cNvPicPr>
          <p:nvPr/>
        </p:nvPicPr>
        <p:blipFill>
          <a:blip r:embed="rId3"/>
          <a:stretch>
            <a:fillRect/>
          </a:stretch>
        </p:blipFill>
        <p:spPr>
          <a:xfrm>
            <a:off x="5222799" y="3578870"/>
            <a:ext cx="5962801" cy="1803400"/>
          </a:xfrm>
          <a:prstGeom prst="rect">
            <a:avLst/>
          </a:prstGeom>
        </p:spPr>
      </p:pic>
      <p:sp>
        <p:nvSpPr>
          <p:cNvPr id="14" name="Text 9"/>
          <p:cNvSpPr/>
          <p:nvPr/>
        </p:nvSpPr>
        <p:spPr>
          <a:xfrm>
            <a:off x="5029200" y="5483870"/>
            <a:ext cx="1965219" cy="289560"/>
          </a:xfrm>
          <a:custGeom>
            <a:avLst/>
            <a:gdLst/>
            <a:ahLst/>
            <a:cxnLst/>
            <a:rect l="l" t="t" r="r" b="b"/>
            <a:pathLst>
              <a:path w="1965219" h="289560">
                <a:moveTo>
                  <a:pt x="144780" y="0"/>
                </a:moveTo>
                <a:lnTo>
                  <a:pt x="1820439" y="0"/>
                </a:lnTo>
                <a:arcTo hR="144780" wR="144780" stAng="16200000" swAng="5400000"/>
                <a:lnTo>
                  <a:pt x="1965219" y="144780"/>
                </a:lnTo>
                <a:arcTo hR="144780" wR="144780" stAng="0" swAng="5400000"/>
                <a:lnTo>
                  <a:pt x="144780" y="289560"/>
                </a:lnTo>
                <a:arcTo hR="144780" wR="144780" stAng="5400000" swAng="5400000"/>
                <a:lnTo>
                  <a:pt x="0" y="144780"/>
                </a:lnTo>
                <a:arcTo hR="144780" wR="144780" stAng="10800000" swAng="5400000"/>
                <a:close/>
              </a:path>
            </a:pathLst>
          </a:custGeom>
          <a:solidFill>
            <a:srgbClr val="1F4466"/>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Code ON · network OFF</a:t>
            </a:r>
            <a:endParaRPr lang="en-US" sz="1200" dirty="0"/>
          </a:p>
        </p:txBody>
      </p:sp>
      <p:sp>
        <p:nvSpPr>
          <p:cNvPr id="15" name="Text 10"/>
          <p:cNvSpPr/>
          <p:nvPr/>
        </p:nvSpPr>
        <p:spPr>
          <a:xfrm>
            <a:off x="7070620" y="5521970"/>
            <a:ext cx="443783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1D1A"/>
                </a:solidFill>
                <a:latin typeface="Inter" pitchFamily="34" charset="0"/>
                <a:ea typeface="Inter" pitchFamily="34" charset="-122"/>
                <a:cs typeface="Inter" pitchFamily="34" charset="-120"/>
              </a:rPr>
              <a:t>It can run SymPy, but can’t install anything new</a:t>
            </a:r>
            <a:endParaRPr lang="en-US" sz="1200" dirty="0"/>
          </a:p>
        </p:txBody>
      </p:sp>
      <p:sp>
        <p:nvSpPr>
          <p:cNvPr id="16" name="Text 1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38 / 59</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GOOD SCIENCE · THREATS TO VALIDITY</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What could still bias the comparison</a:t>
            </a:r>
            <a:endParaRPr lang="en-US" sz="3200" dirty="0"/>
          </a:p>
        </p:txBody>
      </p:sp>
      <p:sp>
        <p:nvSpPr>
          <p:cNvPr id="4" name="Shape 2"/>
          <p:cNvSpPr/>
          <p:nvPr/>
        </p:nvSpPr>
        <p:spPr>
          <a:xfrm>
            <a:off x="812800" y="1727200"/>
            <a:ext cx="5219700" cy="1374140"/>
          </a:xfrm>
          <a:prstGeom prst="roundRect">
            <a:avLst>
              <a:gd name="adj" fmla="val 7394"/>
            </a:avLst>
          </a:prstGeom>
          <a:solidFill>
            <a:srgbClr val="ECE4D6"/>
          </a:solidFill>
          <a:ln/>
        </p:spPr>
      </p:sp>
      <p:pic>
        <p:nvPicPr>
          <p:cNvPr id="5" name="Image 0" descr="Lock">    </p:cNvPr>
          <p:cNvPicPr>
            <a:picLocks noChangeAspect="1"/>
          </p:cNvPicPr>
          <p:nvPr/>
        </p:nvPicPr>
        <p:blipFill>
          <a:blip r:embed="rId1"/>
          <a:srcRect l="0" r="0" t="0" b="0"/>
          <a:stretch/>
        </p:blipFill>
        <p:spPr>
          <a:xfrm>
            <a:off x="1016000" y="1905000"/>
            <a:ext cx="304800" cy="304800"/>
          </a:xfrm>
          <a:prstGeom prst="rect">
            <a:avLst/>
          </a:prstGeom>
        </p:spPr>
      </p:pic>
      <p:sp>
        <p:nvSpPr>
          <p:cNvPr id="6" name="Text 3"/>
          <p:cNvSpPr/>
          <p:nvPr/>
        </p:nvSpPr>
        <p:spPr>
          <a:xfrm>
            <a:off x="1473200" y="1905000"/>
            <a:ext cx="4486783"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Leakage</a:t>
            </a:r>
            <a:endParaRPr lang="en-US" sz="1800" dirty="0"/>
          </a:p>
        </p:txBody>
      </p:sp>
      <p:sp>
        <p:nvSpPr>
          <p:cNvPr id="7" name="Text 4"/>
          <p:cNvSpPr/>
          <p:nvPr/>
        </p:nvSpPr>
        <p:spPr>
          <a:xfrm>
            <a:off x="1473200" y="2230115"/>
            <a:ext cx="4486783"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Anything the agent can see is context: memory, past chats, stray files in the folder — even my phrasing. Close every door.</a:t>
            </a:r>
            <a:endParaRPr lang="en-US" sz="1300" dirty="0"/>
          </a:p>
        </p:txBody>
      </p:sp>
      <p:sp>
        <p:nvSpPr>
          <p:cNvPr id="8" name="Shape 5"/>
          <p:cNvSpPr/>
          <p:nvPr/>
        </p:nvSpPr>
        <p:spPr>
          <a:xfrm>
            <a:off x="6159500" y="1727200"/>
            <a:ext cx="5219700" cy="1374140"/>
          </a:xfrm>
          <a:prstGeom prst="roundRect">
            <a:avLst>
              <a:gd name="adj" fmla="val 7394"/>
            </a:avLst>
          </a:prstGeom>
          <a:solidFill>
            <a:srgbClr val="ECE4D6"/>
          </a:solidFill>
          <a:ln/>
        </p:spPr>
      </p:sp>
      <p:pic>
        <p:nvPicPr>
          <p:cNvPr id="9" name="Image 1" descr="Clock">    </p:cNvPr>
          <p:cNvPicPr>
            <a:picLocks noChangeAspect="1"/>
          </p:cNvPicPr>
          <p:nvPr/>
        </p:nvPicPr>
        <p:blipFill>
          <a:blip r:embed="rId2"/>
          <a:srcRect l="0" r="0" t="0" b="0"/>
          <a:stretch/>
        </p:blipFill>
        <p:spPr>
          <a:xfrm>
            <a:off x="6362700" y="1905000"/>
            <a:ext cx="304800" cy="304800"/>
          </a:xfrm>
          <a:prstGeom prst="rect">
            <a:avLst/>
          </a:prstGeom>
        </p:spPr>
      </p:pic>
      <p:sp>
        <p:nvSpPr>
          <p:cNvPr id="10" name="Text 6"/>
          <p:cNvSpPr/>
          <p:nvPr/>
        </p:nvSpPr>
        <p:spPr>
          <a:xfrm>
            <a:off x="6819900" y="1905000"/>
            <a:ext cx="4486783"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Drift</a:t>
            </a:r>
            <a:endParaRPr lang="en-US" sz="1800" dirty="0"/>
          </a:p>
        </p:txBody>
      </p:sp>
      <p:sp>
        <p:nvSpPr>
          <p:cNvPr id="11" name="Text 7"/>
          <p:cNvSpPr/>
          <p:nvPr/>
        </p:nvSpPr>
        <p:spPr>
          <a:xfrm>
            <a:off x="6819900" y="2230115"/>
            <a:ext cx="4486783"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The tools change under us: the Chat/Cowork merge, model updates. Record the version and date of every run.</a:t>
            </a:r>
            <a:endParaRPr lang="en-US" sz="1300" dirty="0"/>
          </a:p>
        </p:txBody>
      </p:sp>
      <p:sp>
        <p:nvSpPr>
          <p:cNvPr id="12" name="Shape 8"/>
          <p:cNvSpPr/>
          <p:nvPr/>
        </p:nvSpPr>
        <p:spPr>
          <a:xfrm>
            <a:off x="812800" y="3228330"/>
            <a:ext cx="5219700" cy="1374140"/>
          </a:xfrm>
          <a:prstGeom prst="roundRect">
            <a:avLst>
              <a:gd name="adj" fmla="val 7394"/>
            </a:avLst>
          </a:prstGeom>
          <a:solidFill>
            <a:srgbClr val="ECE4D6"/>
          </a:solidFill>
          <a:ln/>
        </p:spPr>
      </p:sp>
      <p:pic>
        <p:nvPicPr>
          <p:cNvPr id="13" name="Image 2" descr="Chat">    </p:cNvPr>
          <p:cNvPicPr>
            <a:picLocks noChangeAspect="1"/>
          </p:cNvPicPr>
          <p:nvPr/>
        </p:nvPicPr>
        <p:blipFill>
          <a:blip r:embed="rId3"/>
          <a:srcRect l="0" r="0" t="0" b="0"/>
          <a:stretch/>
        </p:blipFill>
        <p:spPr>
          <a:xfrm>
            <a:off x="1016000" y="3406130"/>
            <a:ext cx="304800" cy="304800"/>
          </a:xfrm>
          <a:prstGeom prst="rect">
            <a:avLst/>
          </a:prstGeom>
        </p:spPr>
      </p:pic>
      <p:sp>
        <p:nvSpPr>
          <p:cNvPr id="14" name="Text 9"/>
          <p:cNvSpPr/>
          <p:nvPr/>
        </p:nvSpPr>
        <p:spPr>
          <a:xfrm>
            <a:off x="1473200" y="3406130"/>
            <a:ext cx="4486783"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Intervention</a:t>
            </a:r>
            <a:endParaRPr lang="en-US" sz="1800" dirty="0"/>
          </a:p>
        </p:txBody>
      </p:sp>
      <p:sp>
        <p:nvSpPr>
          <p:cNvPr id="15" name="Text 10"/>
          <p:cNvSpPr/>
          <p:nvPr/>
        </p:nvSpPr>
        <p:spPr>
          <a:xfrm>
            <a:off x="1473200" y="3731270"/>
            <a:ext cx="4486783"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Every follow-up I type steers the result. Same kickoff message for all; log each nudge, word for word.</a:t>
            </a:r>
            <a:endParaRPr lang="en-US" sz="1300" dirty="0"/>
          </a:p>
        </p:txBody>
      </p:sp>
      <p:sp>
        <p:nvSpPr>
          <p:cNvPr id="16" name="Shape 11"/>
          <p:cNvSpPr/>
          <p:nvPr/>
        </p:nvSpPr>
        <p:spPr>
          <a:xfrm>
            <a:off x="6159500" y="3228330"/>
            <a:ext cx="5219700" cy="1374140"/>
          </a:xfrm>
          <a:prstGeom prst="roundRect">
            <a:avLst>
              <a:gd name="adj" fmla="val 7394"/>
            </a:avLst>
          </a:prstGeom>
          <a:solidFill>
            <a:srgbClr val="ECE4D6"/>
          </a:solidFill>
          <a:ln/>
        </p:spPr>
      </p:sp>
      <p:pic>
        <p:nvPicPr>
          <p:cNvPr id="17" name="Image 3" descr="Activity">    </p:cNvPr>
          <p:cNvPicPr>
            <a:picLocks noChangeAspect="1"/>
          </p:cNvPicPr>
          <p:nvPr/>
        </p:nvPicPr>
        <p:blipFill>
          <a:blip r:embed="rId4"/>
          <a:srcRect l="0" r="0" t="0" b="0"/>
          <a:stretch/>
        </p:blipFill>
        <p:spPr>
          <a:xfrm>
            <a:off x="6362700" y="3406130"/>
            <a:ext cx="304800" cy="304800"/>
          </a:xfrm>
          <a:prstGeom prst="rect">
            <a:avLst/>
          </a:prstGeom>
        </p:spPr>
      </p:pic>
      <p:sp>
        <p:nvSpPr>
          <p:cNvPr id="18" name="Text 12"/>
          <p:cNvSpPr/>
          <p:nvPr/>
        </p:nvSpPr>
        <p:spPr>
          <a:xfrm>
            <a:off x="6819900" y="3406130"/>
            <a:ext cx="4486783" cy="29972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F1D1A"/>
                </a:solidFill>
                <a:latin typeface="Fraunces" pitchFamily="18" charset="0"/>
                <a:ea typeface="Fraunces" pitchFamily="18" charset="-122"/>
                <a:cs typeface="Fraunces" pitchFamily="18" charset="-120"/>
              </a:rPr>
              <a:t>Chance</a:t>
            </a:r>
            <a:endParaRPr lang="en-US" sz="1800" dirty="0"/>
          </a:p>
        </p:txBody>
      </p:sp>
      <p:sp>
        <p:nvSpPr>
          <p:cNvPr id="19" name="Text 13"/>
          <p:cNvSpPr/>
          <p:nvPr/>
        </p:nvSpPr>
        <p:spPr>
          <a:xfrm>
            <a:off x="6819900" y="3731270"/>
            <a:ext cx="4486783"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One run per setup is n = 1. The same setup can do better or worse next time. Rerun when a difference looks decisive.</a:t>
            </a:r>
            <a:endParaRPr lang="en-US" sz="1300" dirty="0"/>
          </a:p>
        </p:txBody>
      </p:sp>
      <p:sp>
        <p:nvSpPr>
          <p:cNvPr id="20" name="Shape 14"/>
          <p:cNvSpPr/>
          <p:nvPr/>
        </p:nvSpPr>
        <p:spPr>
          <a:xfrm>
            <a:off x="812800" y="4780285"/>
            <a:ext cx="10566400" cy="533400"/>
          </a:xfrm>
          <a:prstGeom prst="roundRect">
            <a:avLst>
              <a:gd name="adj" fmla="val 16667"/>
            </a:avLst>
          </a:prstGeom>
          <a:solidFill>
            <a:srgbClr val="1F1D1A"/>
          </a:solidFill>
          <a:ln/>
        </p:spPr>
      </p:sp>
      <p:pic>
        <p:nvPicPr>
          <p:cNvPr id="21" name="Image 4" descr="Verified">    </p:cNvPr>
          <p:cNvPicPr>
            <a:picLocks noChangeAspect="1"/>
          </p:cNvPicPr>
          <p:nvPr/>
        </p:nvPicPr>
        <p:blipFill>
          <a:blip r:embed="rId5"/>
          <a:srcRect l="0" r="0" t="0" b="0"/>
          <a:stretch/>
        </p:blipFill>
        <p:spPr>
          <a:xfrm>
            <a:off x="1016000" y="4907285"/>
            <a:ext cx="279400" cy="279400"/>
          </a:xfrm>
          <a:prstGeom prst="rect">
            <a:avLst/>
          </a:prstGeom>
        </p:spPr>
      </p:pic>
      <p:sp>
        <p:nvSpPr>
          <p:cNvPr id="22" name="Text 15"/>
          <p:cNvSpPr/>
          <p:nvPr/>
        </p:nvSpPr>
        <p:spPr>
          <a:xfrm>
            <a:off x="1422400" y="4926955"/>
            <a:ext cx="9956800" cy="26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6F1E9"/>
                </a:solidFill>
                <a:latin typeface="Inter" pitchFamily="34" charset="0"/>
                <a:ea typeface="Inter" pitchFamily="34" charset="-122"/>
                <a:cs typeface="Inter" pitchFamily="34" charset="-120"/>
              </a:rPr>
              <a:t>When scoring the drafts: hide which setup wrote which, so the grader can’t favor the one they expect to win.</a:t>
            </a:r>
            <a:endParaRPr lang="en-US" sz="1400" dirty="0"/>
          </a:p>
        </p:txBody>
      </p:sp>
      <p:sp>
        <p:nvSpPr>
          <p:cNvPr id="23" name="Text 16"/>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39 / 59</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WRITE IT DOWN</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A run log for every setup</a:t>
            </a:r>
            <a:endParaRPr lang="en-US" sz="3200" dirty="0"/>
          </a:p>
        </p:txBody>
      </p:sp>
      <p:sp>
        <p:nvSpPr>
          <p:cNvPr id="4" name="Shape 2"/>
          <p:cNvSpPr/>
          <p:nvPr/>
        </p:nvSpPr>
        <p:spPr>
          <a:xfrm>
            <a:off x="812800" y="1727200"/>
            <a:ext cx="5715000" cy="3255010"/>
          </a:xfrm>
          <a:prstGeom prst="roundRect">
            <a:avLst>
              <a:gd name="adj" fmla="val 3121"/>
            </a:avLst>
          </a:prstGeom>
          <a:solidFill>
            <a:srgbClr val="1F1D1A"/>
          </a:solidFill>
          <a:ln/>
        </p:spPr>
      </p:sp>
      <p:sp>
        <p:nvSpPr>
          <p:cNvPr id="5" name="Text 3"/>
          <p:cNvSpPr/>
          <p:nvPr/>
        </p:nvSpPr>
        <p:spPr>
          <a:xfrm>
            <a:off x="1041400" y="19050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E8896D"/>
                </a:solidFill>
                <a:latin typeface="JetBrains Mono" pitchFamily="49" charset="0"/>
                <a:ea typeface="JetBrains Mono" pitchFamily="49" charset="-122"/>
                <a:cs typeface="JetBrains Mono" pitchFamily="49" charset="-120"/>
              </a:rPr>
              <a:t># Run log — setup 1 (chat)</a:t>
            </a:r>
            <a:endParaRPr lang="en-US" sz="1200" dirty="0"/>
          </a:p>
        </p:txBody>
      </p:sp>
      <p:sp>
        <p:nvSpPr>
          <p:cNvPr id="6" name="Text 4"/>
          <p:cNvSpPr/>
          <p:nvPr/>
        </p:nvSpPr>
        <p:spPr>
          <a:xfrm>
            <a:off x="1041400" y="21336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date:       2026-10-__</a:t>
            </a:r>
            <a:endParaRPr lang="en-US" sz="1200" dirty="0"/>
          </a:p>
        </p:txBody>
      </p:sp>
      <p:sp>
        <p:nvSpPr>
          <p:cNvPr id="7" name="Text 5"/>
          <p:cNvSpPr/>
          <p:nvPr/>
        </p:nvSpPr>
        <p:spPr>
          <a:xfrm>
            <a:off x="1041400" y="23622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interface:  claude.ai chat (Chat/Cowork toggle)</a:t>
            </a:r>
            <a:endParaRPr lang="en-US" sz="1200" dirty="0"/>
          </a:p>
        </p:txBody>
      </p:sp>
      <p:sp>
        <p:nvSpPr>
          <p:cNvPr id="8" name="Text 6"/>
          <p:cNvSpPr/>
          <p:nvPr/>
        </p:nvSpPr>
        <p:spPr>
          <a:xfrm>
            <a:off x="1041400" y="25908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model:      Opus 5.5 · effort Medium</a:t>
            </a:r>
            <a:endParaRPr lang="en-US" sz="1200" dirty="0"/>
          </a:p>
        </p:txBody>
      </p:sp>
      <p:sp>
        <p:nvSpPr>
          <p:cNvPr id="9" name="Text 7"/>
          <p:cNvSpPr/>
          <p:nvPr/>
        </p:nvSpPr>
        <p:spPr>
          <a:xfrm>
            <a:off x="1041400" y="28194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memory:     off · past-chat search off</a:t>
            </a:r>
            <a:endParaRPr lang="en-US" sz="1200" dirty="0"/>
          </a:p>
        </p:txBody>
      </p:sp>
      <p:sp>
        <p:nvSpPr>
          <p:cNvPr id="10" name="Text 8"/>
          <p:cNvSpPr/>
          <p:nvPr/>
        </p:nvSpPr>
        <p:spPr>
          <a:xfrm>
            <a:off x="1041400" y="30480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web/code:   search on · code on · network off</a:t>
            </a:r>
            <a:endParaRPr lang="en-US" sz="1200" dirty="0"/>
          </a:p>
        </p:txBody>
      </p:sp>
      <p:sp>
        <p:nvSpPr>
          <p:cNvPr id="11" name="Text 9"/>
          <p:cNvSpPr/>
          <p:nvPr/>
        </p:nvSpPr>
        <p:spPr>
          <a:xfrm>
            <a:off x="1041400" y="32766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brief:      seed.md v2, §1–7, pasted once</a:t>
            </a:r>
            <a:endParaRPr lang="en-US" sz="1200" dirty="0"/>
          </a:p>
        </p:txBody>
      </p:sp>
      <p:sp>
        <p:nvSpPr>
          <p:cNvPr id="12" name="Text 10"/>
          <p:cNvSpPr/>
          <p:nvPr/>
        </p:nvSpPr>
        <p:spPr>
          <a:xfrm>
            <a:off x="1041400" y="35052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time:       __:__ → __:__</a:t>
            </a:r>
            <a:endParaRPr lang="en-US" sz="1200" dirty="0"/>
          </a:p>
        </p:txBody>
      </p:sp>
      <p:sp>
        <p:nvSpPr>
          <p:cNvPr id="13" name="Text 11"/>
          <p:cNvSpPr/>
          <p:nvPr/>
        </p:nvSpPr>
        <p:spPr>
          <a:xfrm>
            <a:off x="1041400" y="37338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follow-ups: 1. “…”  2. “…”</a:t>
            </a:r>
            <a:endParaRPr lang="en-US" sz="1200" dirty="0"/>
          </a:p>
        </p:txBody>
      </p:sp>
      <p:sp>
        <p:nvSpPr>
          <p:cNvPr id="14" name="Text 12"/>
          <p:cNvSpPr/>
          <p:nvPr/>
        </p:nvSpPr>
        <p:spPr>
          <a:xfrm>
            <a:off x="1041400" y="3962400"/>
            <a:ext cx="54155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1E9"/>
                </a:solidFill>
                <a:latin typeface="JetBrains Mono" pitchFamily="49" charset="0"/>
                <a:ea typeface="JetBrains Mono" pitchFamily="49" charset="-122"/>
                <a:cs typeface="JetBrains Mono" pitchFamily="49" charset="-120"/>
              </a:rPr>
              <a:t>outputs:    paper-setup1-chat.pdf, transcript</a:t>
            </a:r>
            <a:endParaRPr lang="en-US" sz="1200" dirty="0"/>
          </a:p>
        </p:txBody>
      </p:sp>
      <p:sp>
        <p:nvSpPr>
          <p:cNvPr id="15" name="Text 13"/>
          <p:cNvSpPr/>
          <p:nvPr/>
        </p:nvSpPr>
        <p:spPr>
          <a:xfrm>
            <a:off x="6883400" y="1727200"/>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IN THE ZIP, UNDER EXAMPLE/</a:t>
            </a:r>
            <a:endParaRPr lang="en-US" sz="1200" dirty="0"/>
          </a:p>
        </p:txBody>
      </p:sp>
      <p:sp>
        <p:nvSpPr>
          <p:cNvPr id="16" name="Shape 14"/>
          <p:cNvSpPr/>
          <p:nvPr/>
        </p:nvSpPr>
        <p:spPr>
          <a:xfrm>
            <a:off x="6883400" y="2542550"/>
            <a:ext cx="4495800" cy="0"/>
          </a:xfrm>
          <a:prstGeom prst="line">
            <a:avLst/>
          </a:prstGeom>
          <a:noFill/>
          <a:ln w="12700">
            <a:solidFill>
              <a:srgbClr val="ECE4D6"/>
            </a:solidFill>
            <a:prstDash val="solid"/>
          </a:ln>
        </p:spPr>
      </p:sp>
      <p:sp>
        <p:nvSpPr>
          <p:cNvPr id="17" name="Text 15"/>
          <p:cNvSpPr/>
          <p:nvPr/>
        </p:nvSpPr>
        <p:spPr>
          <a:xfrm>
            <a:off x="6883400" y="2029470"/>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JetBrains Mono" pitchFamily="49" charset="0"/>
                <a:ea typeface="JetBrains Mono" pitchFamily="49" charset="-122"/>
                <a:cs typeface="JetBrains Mono" pitchFamily="49" charset="-120"/>
              </a:rPr>
              <a:t>controls.md</a:t>
            </a:r>
            <a:endParaRPr lang="en-US" sz="1200" dirty="0"/>
          </a:p>
        </p:txBody>
      </p:sp>
      <p:sp>
        <p:nvSpPr>
          <p:cNvPr id="18" name="Text 16"/>
          <p:cNvSpPr/>
          <p:nvPr/>
        </p:nvSpPr>
        <p:spPr>
          <a:xfrm>
            <a:off x="6883400" y="2255515"/>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Every knob: how to set it, in chat and in Claude Code</a:t>
            </a:r>
            <a:endParaRPr lang="en-US" sz="1200" dirty="0"/>
          </a:p>
        </p:txBody>
      </p:sp>
      <p:sp>
        <p:nvSpPr>
          <p:cNvPr id="19" name="Shape 17"/>
          <p:cNvSpPr/>
          <p:nvPr/>
        </p:nvSpPr>
        <p:spPr>
          <a:xfrm>
            <a:off x="6883400" y="3150860"/>
            <a:ext cx="4495800" cy="0"/>
          </a:xfrm>
          <a:prstGeom prst="line">
            <a:avLst/>
          </a:prstGeom>
          <a:noFill/>
          <a:ln w="12700">
            <a:solidFill>
              <a:srgbClr val="ECE4D6"/>
            </a:solidFill>
            <a:prstDash val="solid"/>
          </a:ln>
        </p:spPr>
      </p:sp>
      <p:sp>
        <p:nvSpPr>
          <p:cNvPr id="20" name="Text 18"/>
          <p:cNvSpPr/>
          <p:nvPr/>
        </p:nvSpPr>
        <p:spPr>
          <a:xfrm>
            <a:off x="6883400" y="2637780"/>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JetBrains Mono" pitchFamily="49" charset="0"/>
                <a:ea typeface="JetBrains Mono" pitchFamily="49" charset="-122"/>
                <a:cs typeface="JetBrains Mono" pitchFamily="49" charset="-120"/>
              </a:rPr>
              <a:t>run_log_template.md</a:t>
            </a:r>
            <a:endParaRPr lang="en-US" sz="1200" dirty="0"/>
          </a:p>
        </p:txBody>
      </p:sp>
      <p:sp>
        <p:nvSpPr>
          <p:cNvPr id="21" name="Text 19"/>
          <p:cNvSpPr/>
          <p:nvPr/>
        </p:nvSpPr>
        <p:spPr>
          <a:xfrm>
            <a:off x="6883400" y="2863850"/>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Fill in one per setup</a:t>
            </a:r>
            <a:endParaRPr lang="en-US" sz="1200" dirty="0"/>
          </a:p>
        </p:txBody>
      </p:sp>
      <p:sp>
        <p:nvSpPr>
          <p:cNvPr id="22" name="Shape 20"/>
          <p:cNvSpPr/>
          <p:nvPr/>
        </p:nvSpPr>
        <p:spPr>
          <a:xfrm>
            <a:off x="6883400" y="3759195"/>
            <a:ext cx="4495800" cy="0"/>
          </a:xfrm>
          <a:prstGeom prst="line">
            <a:avLst/>
          </a:prstGeom>
          <a:noFill/>
          <a:ln w="12700">
            <a:solidFill>
              <a:srgbClr val="ECE4D6"/>
            </a:solidFill>
            <a:prstDash val="solid"/>
          </a:ln>
        </p:spPr>
      </p:sp>
      <p:sp>
        <p:nvSpPr>
          <p:cNvPr id="23" name="Text 21"/>
          <p:cNvSpPr/>
          <p:nvPr/>
        </p:nvSpPr>
        <p:spPr>
          <a:xfrm>
            <a:off x="6883400" y="3246115"/>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JetBrains Mono" pitchFamily="49" charset="0"/>
                <a:ea typeface="JetBrains Mono" pitchFamily="49" charset="-122"/>
                <a:cs typeface="JetBrains Mono" pitchFamily="49" charset="-120"/>
              </a:rPr>
              <a:t>rubric.md</a:t>
            </a:r>
            <a:endParaRPr lang="en-US" sz="1200" dirty="0"/>
          </a:p>
        </p:txBody>
      </p:sp>
      <p:sp>
        <p:nvSpPr>
          <p:cNvPr id="24" name="Text 22"/>
          <p:cNvSpPr/>
          <p:nvPr/>
        </p:nvSpPr>
        <p:spPr>
          <a:xfrm>
            <a:off x="6883400" y="3472185"/>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How each run is scored — before we see results</a:t>
            </a:r>
            <a:endParaRPr lang="en-US" sz="1200" dirty="0"/>
          </a:p>
        </p:txBody>
      </p:sp>
      <p:sp>
        <p:nvSpPr>
          <p:cNvPr id="25" name="Shape 23"/>
          <p:cNvSpPr/>
          <p:nvPr/>
        </p:nvSpPr>
        <p:spPr>
          <a:xfrm>
            <a:off x="6883400" y="4367530"/>
            <a:ext cx="4495800" cy="0"/>
          </a:xfrm>
          <a:prstGeom prst="line">
            <a:avLst/>
          </a:prstGeom>
          <a:noFill/>
          <a:ln w="12700">
            <a:solidFill>
              <a:srgbClr val="ECE4D6"/>
            </a:solidFill>
            <a:prstDash val="solid"/>
          </a:ln>
        </p:spPr>
      </p:sp>
      <p:sp>
        <p:nvSpPr>
          <p:cNvPr id="26" name="Text 24"/>
          <p:cNvSpPr/>
          <p:nvPr/>
        </p:nvSpPr>
        <p:spPr>
          <a:xfrm>
            <a:off x="6883400" y="3854450"/>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JetBrains Mono" pitchFamily="49" charset="0"/>
                <a:ea typeface="JetBrains Mono" pitchFamily="49" charset="-122"/>
                <a:cs typeface="JetBrains Mono" pitchFamily="49" charset="-120"/>
              </a:rPr>
              <a:t>setup3-files/</a:t>
            </a:r>
            <a:endParaRPr lang="en-US" sz="1200" dirty="0"/>
          </a:p>
        </p:txBody>
      </p:sp>
      <p:sp>
        <p:nvSpPr>
          <p:cNvPr id="27" name="Text 25"/>
          <p:cNvSpPr/>
          <p:nvPr/>
        </p:nvSpPr>
        <p:spPr>
          <a:xfrm>
            <a:off x="6883400" y="4080520"/>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notes.md + CLAUDE.md: seed.md, split</a:t>
            </a:r>
            <a:endParaRPr lang="en-US" sz="1200" dirty="0"/>
          </a:p>
        </p:txBody>
      </p:sp>
      <p:sp>
        <p:nvSpPr>
          <p:cNvPr id="28" name="Shape 26"/>
          <p:cNvSpPr/>
          <p:nvPr/>
        </p:nvSpPr>
        <p:spPr>
          <a:xfrm>
            <a:off x="6883400" y="4975865"/>
            <a:ext cx="4495800" cy="0"/>
          </a:xfrm>
          <a:prstGeom prst="line">
            <a:avLst/>
          </a:prstGeom>
          <a:noFill/>
          <a:ln w="12700">
            <a:solidFill>
              <a:srgbClr val="ECE4D6"/>
            </a:solidFill>
            <a:prstDash val="solid"/>
          </a:ln>
        </p:spPr>
      </p:sp>
      <p:sp>
        <p:nvSpPr>
          <p:cNvPr id="29" name="Text 27"/>
          <p:cNvSpPr/>
          <p:nvPr/>
        </p:nvSpPr>
        <p:spPr>
          <a:xfrm>
            <a:off x="6883400" y="4462785"/>
            <a:ext cx="463067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4492F"/>
                </a:solidFill>
                <a:latin typeface="JetBrains Mono" pitchFamily="49" charset="0"/>
                <a:ea typeface="JetBrains Mono" pitchFamily="49" charset="-122"/>
                <a:cs typeface="JetBrains Mono" pitchFamily="49" charset="-120"/>
              </a:rPr>
              <a:t>setup4-skills/</a:t>
            </a:r>
            <a:endParaRPr lang="en-US" sz="1200" dirty="0"/>
          </a:p>
        </p:txBody>
      </p:sp>
      <p:sp>
        <p:nvSpPr>
          <p:cNvPr id="30" name="Text 28"/>
          <p:cNvSpPr/>
          <p:nvPr/>
        </p:nvSpPr>
        <p:spPr>
          <a:xfrm>
            <a:off x="6883400" y="4688830"/>
            <a:ext cx="4630674" cy="23114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1F1D1A"/>
                </a:solidFill>
                <a:latin typeface="Inter" pitchFamily="34" charset="0"/>
                <a:ea typeface="Inter" pitchFamily="34" charset="-122"/>
                <a:cs typeface="Inter" pitchFamily="34" charset="-120"/>
              </a:rPr>
              <a:t>… plus two skills and one subagent</a:t>
            </a:r>
            <a:endParaRPr lang="en-US" sz="1200" dirty="0"/>
          </a:p>
        </p:txBody>
      </p:sp>
      <p:sp>
        <p:nvSpPr>
          <p:cNvPr id="31" name="Text 2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40 / 59</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4466"/>
        </a:solidFill>
      </p:bgPr>
    </p:bg>
    <p:spTree>
      <p:nvGrpSpPr>
        <p:cNvPr id="1" name=""/>
        <p:cNvGrpSpPr/>
        <p:nvPr/>
      </p:nvGrpSpPr>
      <p:grpSpPr>
        <a:xfrm>
          <a:off x="0" y="0"/>
          <a:ext cx="0" cy="0"/>
          <a:chOff x="0" y="0"/>
          <a:chExt cx="0" cy="0"/>
        </a:xfrm>
      </p:grpSpPr>
      <p:sp>
        <p:nvSpPr>
          <p:cNvPr id="2" name="Text 0"/>
          <p:cNvSpPr/>
          <p:nvPr/>
        </p:nvSpPr>
        <p:spPr>
          <a:xfrm>
            <a:off x="812800" y="812800"/>
            <a:ext cx="3259349" cy="314960"/>
          </a:xfrm>
          <a:prstGeom prst="roundRect">
            <a:avLst>
              <a:gd name="adj" fmla="val 50000"/>
            </a:avLst>
          </a:prstGeom>
          <a:solidFill>
            <a:srgbClr val="F2B880"/>
          </a:solidFill>
          <a:ln/>
        </p:spPr>
        <p:txBody>
          <a:bodyPr wrap="none" lIns="0" tIns="0" rIns="0" bIns="0" rtlCol="0" anchor="ctr">
            <a:normAutofit/>
          </a:bodyPr>
          <a:lstStyle/>
          <a:p>
            <a:pPr algn="ctr" indent="0" marL="0">
              <a:lnSpc>
                <a:spcPts val="1680"/>
              </a:lnSpc>
              <a:buNone/>
            </a:pPr>
            <a:r>
              <a:rPr lang="en-US" sz="1200" b="1" spc="100" kern="0" dirty="0">
                <a:solidFill>
                  <a:srgbClr val="1F1D1A"/>
                </a:solidFill>
                <a:latin typeface="Inter" pitchFamily="34" charset="0"/>
                <a:ea typeface="Inter" pitchFamily="34" charset="-122"/>
                <a:cs typeface="Inter" pitchFamily="34" charset="-120"/>
              </a:rPr>
              <a:t>CHECKPOINT 4 · SHOW OF HANDS</a:t>
            </a:r>
            <a:endParaRPr lang="en-US" sz="1200" dirty="0"/>
          </a:p>
        </p:txBody>
      </p:sp>
      <p:sp>
        <p:nvSpPr>
          <p:cNvPr id="3" name="Text 1"/>
          <p:cNvSpPr/>
          <p:nvPr>
            <p:ph type="title"/>
          </p:nvPr>
        </p:nvSpPr>
        <p:spPr>
          <a:xfrm>
            <a:off x="812800" y="13817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F6F1E9"/>
                </a:solidFill>
                <a:latin typeface="Fraunces" pitchFamily="18" charset="0"/>
                <a:ea typeface="Fraunces" pitchFamily="18" charset="-122"/>
                <a:cs typeface="Fraunces" pitchFamily="18" charset="-120"/>
              </a:rPr>
              <a:t>Predict before we run it</a:t>
            </a:r>
            <a:endParaRPr lang="en-US" sz="3200" dirty="0"/>
          </a:p>
        </p:txBody>
      </p:sp>
      <p:sp>
        <p:nvSpPr>
          <p:cNvPr id="4" name="Shape 2"/>
          <p:cNvSpPr/>
          <p:nvPr/>
        </p:nvSpPr>
        <p:spPr>
          <a:xfrm>
            <a:off x="812800" y="2088515"/>
            <a:ext cx="10566400" cy="0"/>
          </a:xfrm>
          <a:prstGeom prst="line">
            <a:avLst/>
          </a:prstGeom>
          <a:noFill/>
          <a:ln w="11430">
            <a:solidFill>
              <a:srgbClr val="FAF9F5">
                <a:alpha val="22000"/>
              </a:srgbClr>
            </a:solidFill>
            <a:prstDash val="solid"/>
          </a:ln>
        </p:spPr>
      </p:sp>
      <p:sp>
        <p:nvSpPr>
          <p:cNvPr id="5" name="Shape 3"/>
          <p:cNvSpPr/>
          <p:nvPr/>
        </p:nvSpPr>
        <p:spPr>
          <a:xfrm>
            <a:off x="818515" y="2082800"/>
            <a:ext cx="0" cy="2438400"/>
          </a:xfrm>
          <a:prstGeom prst="line">
            <a:avLst/>
          </a:prstGeom>
          <a:noFill/>
          <a:ln w="11430">
            <a:solidFill>
              <a:srgbClr val="FAF9F5">
                <a:alpha val="22000"/>
              </a:srgbClr>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51230" y="2221230"/>
          <a:ext cx="10300970" cy="2172970"/>
        </p:xfrm>
        <a:graphic>
          <a:graphicData uri="http://schemas.openxmlformats.org/drawingml/2006/table">
            <a:tbl>
              <a:tblPr/>
              <a:tblGrid>
                <a:gridCol w="5768543"/>
                <a:gridCol w="1133107"/>
                <a:gridCol w="1133107"/>
                <a:gridCol w="1133107"/>
                <a:gridCol w="1133107"/>
              </a:tblGrid>
              <a:tr h="384810">
                <a:tc>
                  <a:txBody>
                    <a:bodyPr/>
                    <a:lstStyle/>
                    <a:p>
                      <a:pPr indent="0" marL="0">
                        <a:lnSpc>
                          <a:spcPts val="1960"/>
                        </a:lnSpc>
                        <a:buNone/>
                      </a:pPr>
                      <a:r>
                        <a:rPr lang="en-US" sz="1400" b="1" dirty="0">
                          <a:solidFill>
                            <a:srgbClr val="F6F1E9"/>
                          </a:solidFill>
                          <a:latin typeface="Inter" pitchFamily="34" charset="0"/>
                          <a:ea typeface="Inter" pitchFamily="34" charset="-122"/>
                          <a:cs typeface="Inter" pitchFamily="34" charset="-120"/>
                        </a:rPr>
                        <a:t>Which setup will…</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5D778E"/>
                      </a:solidFill>
                      <a:prstDash val="solid"/>
                      <a:round/>
                      <a:headEnd type="none" w="med" len="med"/>
                      <a:tailEnd type="none" w="med" len="med"/>
                    </a:lnR>
                    <a:lnT w="0" cap="flat" cmpd="sng" algn="ctr">
                      <a:noFill/>
                    </a:lnT>
                    <a:lnB w="12700" cap="flat" cmpd="sng" algn="ctr">
                      <a:solidFill>
                        <a:srgbClr val="5D778E"/>
                      </a:solidFill>
                      <a:prstDash val="solid"/>
                      <a:round/>
                      <a:headEnd type="none" w="med" len="med"/>
                      <a:tailEnd type="none" w="med" len="med"/>
                    </a:lnB>
                    <a:solidFill>
                      <a:srgbClr val="315271"/>
                    </a:solidFill>
                  </a:tcPr>
                </a:tc>
                <a:tc>
                  <a:txBody>
                    <a:bodyPr/>
                    <a:lstStyle/>
                    <a:p>
                      <a:pPr algn="ctr" indent="0" marL="0">
                        <a:lnSpc>
                          <a:spcPts val="1960"/>
                        </a:lnSpc>
                        <a:buNone/>
                      </a:pPr>
                      <a:r>
                        <a:rPr lang="en-US" sz="1400" b="1" dirty="0">
                          <a:solidFill>
                            <a:srgbClr val="F6F1E9"/>
                          </a:solidFill>
                          <a:latin typeface="Inter" pitchFamily="34" charset="0"/>
                          <a:ea typeface="Inter" pitchFamily="34" charset="-122"/>
                          <a:cs typeface="Inter" pitchFamily="34" charset="-120"/>
                        </a:rPr>
                        <a:t>1</a:t>
                      </a:r>
                      <a:endParaRPr lang="en-US" sz="1400" dirty="0">
                        <a:latin typeface="Inter" charset="0"/>
                        <a:ea typeface="Inter" charset="0"/>
                        <a:cs typeface="Inter" charset="0"/>
                      </a:endParaRPr>
                    </a:p>
                  </a:txBody>
                  <a:tcPr marL="62230" marR="62230" marT="62230" marB="62230" anchor="t">
                    <a:lnL w="12700" cap="flat" cmpd="sng" algn="ctr">
                      <a:solidFill>
                        <a:srgbClr val="5D778E"/>
                      </a:solidFill>
                      <a:prstDash val="solid"/>
                      <a:round/>
                      <a:headEnd type="none" w="med" len="med"/>
                      <a:tailEnd type="none" w="med" len="med"/>
                    </a:lnL>
                    <a:lnR w="12700" cap="flat" cmpd="sng" algn="ctr">
                      <a:solidFill>
                        <a:srgbClr val="5D778E"/>
                      </a:solidFill>
                      <a:prstDash val="solid"/>
                      <a:round/>
                      <a:headEnd type="none" w="med" len="med"/>
                      <a:tailEnd type="none" w="med" len="med"/>
                    </a:lnR>
                    <a:lnT w="0" cap="flat" cmpd="sng" algn="ctr">
                      <a:noFill/>
                    </a:lnT>
                    <a:lnB w="12700" cap="flat" cmpd="sng" algn="ctr">
                      <a:solidFill>
                        <a:srgbClr val="5D778E"/>
                      </a:solidFill>
                      <a:prstDash val="solid"/>
                      <a:round/>
                      <a:headEnd type="none" w="med" len="med"/>
                      <a:tailEnd type="none" w="med" len="med"/>
                    </a:lnB>
                    <a:solidFill>
                      <a:srgbClr val="315271"/>
                    </a:solidFill>
                  </a:tcPr>
                </a:tc>
                <a:tc>
                  <a:txBody>
                    <a:bodyPr/>
                    <a:lstStyle/>
                    <a:p>
                      <a:pPr algn="ctr" indent="0" marL="0">
                        <a:lnSpc>
                          <a:spcPts val="1960"/>
                        </a:lnSpc>
                        <a:buNone/>
                      </a:pPr>
                      <a:r>
                        <a:rPr lang="en-US" sz="1400" b="1" dirty="0">
                          <a:solidFill>
                            <a:srgbClr val="F6F1E9"/>
                          </a:solidFill>
                          <a:latin typeface="Inter" pitchFamily="34" charset="0"/>
                          <a:ea typeface="Inter" pitchFamily="34" charset="-122"/>
                          <a:cs typeface="Inter" pitchFamily="34" charset="-120"/>
                        </a:rPr>
                        <a:t>2</a:t>
                      </a:r>
                      <a:endParaRPr lang="en-US" sz="1400" dirty="0">
                        <a:latin typeface="Inter" charset="0"/>
                        <a:ea typeface="Inter" charset="0"/>
                        <a:cs typeface="Inter" charset="0"/>
                      </a:endParaRPr>
                    </a:p>
                  </a:txBody>
                  <a:tcPr marL="62230" marR="62230" marT="62230" marB="62230" anchor="t">
                    <a:lnL w="12700" cap="flat" cmpd="sng" algn="ctr">
                      <a:solidFill>
                        <a:srgbClr val="5D778E"/>
                      </a:solidFill>
                      <a:prstDash val="solid"/>
                      <a:round/>
                      <a:headEnd type="none" w="med" len="med"/>
                      <a:tailEnd type="none" w="med" len="med"/>
                    </a:lnL>
                    <a:lnR w="12700" cap="flat" cmpd="sng" algn="ctr">
                      <a:solidFill>
                        <a:srgbClr val="5D778E"/>
                      </a:solidFill>
                      <a:prstDash val="solid"/>
                      <a:round/>
                      <a:headEnd type="none" w="med" len="med"/>
                      <a:tailEnd type="none" w="med" len="med"/>
                    </a:lnR>
                    <a:lnT w="0" cap="flat" cmpd="sng" algn="ctr">
                      <a:noFill/>
                    </a:lnT>
                    <a:lnB w="12700" cap="flat" cmpd="sng" algn="ctr">
                      <a:solidFill>
                        <a:srgbClr val="5D778E"/>
                      </a:solidFill>
                      <a:prstDash val="solid"/>
                      <a:round/>
                      <a:headEnd type="none" w="med" len="med"/>
                      <a:tailEnd type="none" w="med" len="med"/>
                    </a:lnB>
                    <a:solidFill>
                      <a:srgbClr val="315271"/>
                    </a:solidFill>
                  </a:tcPr>
                </a:tc>
                <a:tc>
                  <a:txBody>
                    <a:bodyPr/>
                    <a:lstStyle/>
                    <a:p>
                      <a:pPr algn="ctr" indent="0" marL="0">
                        <a:lnSpc>
                          <a:spcPts val="1960"/>
                        </a:lnSpc>
                        <a:buNone/>
                      </a:pPr>
                      <a:r>
                        <a:rPr lang="en-US" sz="1400" b="1" dirty="0">
                          <a:solidFill>
                            <a:srgbClr val="F6F1E9"/>
                          </a:solidFill>
                          <a:latin typeface="Inter" pitchFamily="34" charset="0"/>
                          <a:ea typeface="Inter" pitchFamily="34" charset="-122"/>
                          <a:cs typeface="Inter" pitchFamily="34" charset="-120"/>
                        </a:rPr>
                        <a:t>3</a:t>
                      </a:r>
                      <a:endParaRPr lang="en-US" sz="1400" dirty="0">
                        <a:latin typeface="Inter" charset="0"/>
                        <a:ea typeface="Inter" charset="0"/>
                        <a:cs typeface="Inter" charset="0"/>
                      </a:endParaRPr>
                    </a:p>
                  </a:txBody>
                  <a:tcPr marL="62230" marR="62230" marT="62230" marB="62230" anchor="t">
                    <a:lnL w="12700" cap="flat" cmpd="sng" algn="ctr">
                      <a:solidFill>
                        <a:srgbClr val="5D778E"/>
                      </a:solidFill>
                      <a:prstDash val="solid"/>
                      <a:round/>
                      <a:headEnd type="none" w="med" len="med"/>
                      <a:tailEnd type="none" w="med" len="med"/>
                    </a:lnL>
                    <a:lnR w="12700" cap="flat" cmpd="sng" algn="ctr">
                      <a:solidFill>
                        <a:srgbClr val="5D778E"/>
                      </a:solidFill>
                      <a:prstDash val="solid"/>
                      <a:round/>
                      <a:headEnd type="none" w="med" len="med"/>
                      <a:tailEnd type="none" w="med" len="med"/>
                    </a:lnR>
                    <a:lnT w="0" cap="flat" cmpd="sng" algn="ctr">
                      <a:noFill/>
                    </a:lnT>
                    <a:lnB w="12700" cap="flat" cmpd="sng" algn="ctr">
                      <a:solidFill>
                        <a:srgbClr val="5D778E"/>
                      </a:solidFill>
                      <a:prstDash val="solid"/>
                      <a:round/>
                      <a:headEnd type="none" w="med" len="med"/>
                      <a:tailEnd type="none" w="med" len="med"/>
                    </a:lnB>
                    <a:solidFill>
                      <a:srgbClr val="315271"/>
                    </a:solidFill>
                  </a:tcPr>
                </a:tc>
                <a:tc>
                  <a:txBody>
                    <a:bodyPr/>
                    <a:lstStyle/>
                    <a:p>
                      <a:pPr algn="ctr" indent="0" marL="0">
                        <a:lnSpc>
                          <a:spcPts val="1960"/>
                        </a:lnSpc>
                        <a:buNone/>
                      </a:pPr>
                      <a:r>
                        <a:rPr lang="en-US" sz="1400" b="1" dirty="0">
                          <a:solidFill>
                            <a:srgbClr val="F6F1E9"/>
                          </a:solidFill>
                          <a:latin typeface="Inter" pitchFamily="34" charset="0"/>
                          <a:ea typeface="Inter" pitchFamily="34" charset="-122"/>
                          <a:cs typeface="Inter" pitchFamily="34" charset="-120"/>
                        </a:rPr>
                        <a:t>4</a:t>
                      </a:r>
                      <a:endParaRPr lang="en-US" sz="1400" dirty="0">
                        <a:latin typeface="Inter" charset="0"/>
                        <a:ea typeface="Inter" charset="0"/>
                        <a:cs typeface="Inter" charset="0"/>
                      </a:endParaRPr>
                    </a:p>
                  </a:txBody>
                  <a:tcPr marL="62230" marR="62230" marT="62230" marB="62230" anchor="t">
                    <a:lnL w="12700" cap="flat" cmpd="sng" algn="ctr">
                      <a:solidFill>
                        <a:srgbClr val="5D778E"/>
                      </a:solidFill>
                      <a:prstDash val="solid"/>
                      <a:round/>
                      <a:headEnd type="none" w="med" len="med"/>
                      <a:tailEnd type="none" w="med" len="med"/>
                    </a:lnL>
                    <a:lnR w="12700" cap="flat" cmpd="sng" algn="ctr">
                      <a:solidFill>
                        <a:srgbClr val="5D778E"/>
                      </a:solidFill>
                      <a:prstDash val="solid"/>
                      <a:round/>
                      <a:headEnd type="none" w="med" len="med"/>
                      <a:tailEnd type="none" w="med" len="med"/>
                    </a:lnR>
                    <a:lnT w="0" cap="flat" cmpd="sng" algn="ctr">
                      <a:noFill/>
                    </a:lnT>
                    <a:lnB w="12700" cap="flat" cmpd="sng" algn="ctr">
                      <a:solidFill>
                        <a:srgbClr val="5D778E"/>
                      </a:solidFill>
                      <a:prstDash val="solid"/>
                      <a:round/>
                      <a:headEnd type="none" w="med" len="med"/>
                      <a:tailEnd type="none" w="med" len="med"/>
                    </a:lnB>
                    <a:solidFill>
                      <a:srgbClr val="315271"/>
                    </a:solidFill>
                  </a:tcPr>
                </a:tc>
              </a:tr>
              <a:tr h="384810">
                <a:tc>
                  <a:txBody>
                    <a:bodyPr/>
                    <a:lstStyle/>
                    <a:p>
                      <a:pPr indent="0" marL="0">
                        <a:lnSpc>
                          <a:spcPts val="1960"/>
                        </a:lnSpc>
                        <a:buNone/>
                      </a:pPr>
                      <a:r>
                        <a:rPr lang="en-US" sz="1400" dirty="0">
                          <a:solidFill>
                            <a:srgbClr val="F6F1E9"/>
                          </a:solidFill>
                          <a:latin typeface="Inter" pitchFamily="34" charset="0"/>
                          <a:ea typeface="Inter" pitchFamily="34" charset="-122"/>
                          <a:cs typeface="Inter" pitchFamily="34" charset="-120"/>
                        </a:rPr>
                        <a:t>run a symbolic check without being reminded?</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58799A"/>
                      </a:solidFill>
                      <a:prstDash val="solid"/>
                      <a:round/>
                      <a:headEnd type="none" w="med" len="med"/>
                      <a:tailEnd type="none" w="med" len="med"/>
                    </a:lnR>
                    <a:lnT w="12700" cap="flat" cmpd="sng" algn="ctr">
                      <a:solidFill>
                        <a:srgbClr val="5D778E"/>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5D778E"/>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5D778E"/>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5D778E"/>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5D778E"/>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r>
              <a:tr h="633730">
                <a:tc>
                  <a:txBody>
                    <a:bodyPr/>
                    <a:lstStyle/>
                    <a:p>
                      <a:pPr indent="0" marL="0">
                        <a:lnSpc>
                          <a:spcPts val="1960"/>
                        </a:lnSpc>
                        <a:buNone/>
                      </a:pPr>
                      <a:r>
                        <a:rPr lang="en-US" sz="1400" dirty="0">
                          <a:solidFill>
                            <a:srgbClr val="F6F1E9"/>
                          </a:solidFill>
                          <a:latin typeface="Inter" pitchFamily="34" charset="0"/>
                          <a:ea typeface="Inter" pitchFamily="34" charset="-122"/>
                          <a:cs typeface="Inter" pitchFamily="34" charset="-120"/>
                        </a:rPr>
                        <a:t>catch what changes when electrons collide with each other, not with ions?</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r>
              <a:tr h="384810">
                <a:tc>
                  <a:txBody>
                    <a:bodyPr/>
                    <a:lstStyle/>
                    <a:p>
                      <a:pPr indent="0" marL="0">
                        <a:lnSpc>
                          <a:spcPts val="1960"/>
                        </a:lnSpc>
                        <a:buNone/>
                      </a:pPr>
                      <a:r>
                        <a:rPr lang="en-US" sz="1400" dirty="0">
                          <a:solidFill>
                            <a:srgbClr val="F6F1E9"/>
                          </a:solidFill>
                          <a:latin typeface="Inter" pitchFamily="34" charset="0"/>
                          <a:ea typeface="Inter" pitchFamily="34" charset="-122"/>
                          <a:cs typeface="Inter" pitchFamily="34" charset="-120"/>
                        </a:rPr>
                        <a:t>cite a paper it can’t back up?</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58799A"/>
                      </a:solidFill>
                      <a:prstDash val="solid"/>
                      <a:round/>
                      <a:headEnd type="none" w="med" len="med"/>
                      <a:tailEnd type="none" w="med" len="med"/>
                    </a:lnR>
                    <a:lnT w="12700" cap="flat" cmpd="sng" algn="ctr">
                      <a:solidFill>
                        <a:srgbClr val="4F6C85"/>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4F6C85"/>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4F6C85"/>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4F6C85"/>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58799A"/>
                      </a:solidFill>
                      <a:prstDash val="solid"/>
                      <a:round/>
                      <a:headEnd type="none" w="med" len="med"/>
                      <a:tailEnd type="none" w="med" len="med"/>
                    </a:lnL>
                    <a:lnR w="12700" cap="flat" cmpd="sng" algn="ctr">
                      <a:solidFill>
                        <a:srgbClr val="58799A"/>
                      </a:solidFill>
                      <a:prstDash val="solid"/>
                      <a:round/>
                      <a:headEnd type="none" w="med" len="med"/>
                      <a:tailEnd type="none" w="med" len="med"/>
                    </a:lnR>
                    <a:lnT w="12700" cap="flat" cmpd="sng" algn="ctr">
                      <a:solidFill>
                        <a:srgbClr val="4F6C85"/>
                      </a:solidFill>
                      <a:prstDash val="solid"/>
                      <a:round/>
                      <a:headEnd type="none" w="med" len="med"/>
                      <a:tailEnd type="none" w="med" len="med"/>
                    </a:lnT>
                    <a:lnB w="12700" cap="flat" cmpd="sng" algn="ctr">
                      <a:solidFill>
                        <a:srgbClr val="58799A"/>
                      </a:solidFill>
                      <a:prstDash val="solid"/>
                      <a:round/>
                      <a:headEnd type="none" w="med" len="med"/>
                      <a:tailEnd type="none" w="med" len="med"/>
                    </a:lnB>
                    <a:solidFill>
                      <a:srgbClr val="2A5580"/>
                    </a:solidFill>
                  </a:tcPr>
                </a:tc>
              </a:tr>
              <a:tr h="384810">
                <a:tc>
                  <a:txBody>
                    <a:bodyPr/>
                    <a:lstStyle/>
                    <a:p>
                      <a:pPr indent="0" marL="0">
                        <a:lnSpc>
                          <a:spcPts val="1960"/>
                        </a:lnSpc>
                        <a:buNone/>
                      </a:pPr>
                      <a:r>
                        <a:rPr lang="en-US" sz="1400" dirty="0">
                          <a:solidFill>
                            <a:srgbClr val="F6F1E9"/>
                          </a:solidFill>
                          <a:latin typeface="Inter" pitchFamily="34" charset="0"/>
                          <a:ea typeface="Inter" pitchFamily="34" charset="-122"/>
                          <a:cs typeface="Inter" pitchFamily="34" charset="-120"/>
                        </a:rPr>
                        <a:t>say plainly that a guess in Section 3 is wrong?</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c>
                  <a:txBody>
                    <a:bodyPr/>
                    <a:lstStyle/>
                    <a:p>
                      <a:pPr algn="ctr" indent="0" marL="0">
                        <a:lnSpc>
                          <a:spcPts val="1960"/>
                        </a:lnSpc>
                        <a:buNone/>
                      </a:pPr>
                      <a:r>
                        <a:rPr lang="en-US" sz="1400" dirty="0">
                          <a:solidFill>
                            <a:srgbClr val="F6F1E9"/>
                          </a:solidFill>
                          <a:latin typeface="Inter" pitchFamily="34" charset="0"/>
                          <a:ea typeface="Inter" pitchFamily="34" charset="-122"/>
                          <a:cs typeface="Inter" pitchFamily="34" charset="-120"/>
                        </a:rPr>
                        <a:t>○</a:t>
                      </a:r>
                      <a:endParaRPr lang="en-US" sz="1400" dirty="0">
                        <a:latin typeface="Inter" charset="0"/>
                        <a:ea typeface="Inter" charset="0"/>
                        <a:cs typeface="Inter" charset="0"/>
                      </a:endParaRPr>
                    </a:p>
                  </a:txBody>
                  <a:tcPr marL="62230" marR="62230" marT="62230" marB="62230" anchor="t">
                    <a:lnL w="12700" cap="flat" cmpd="sng" algn="ctr">
                      <a:solidFill>
                        <a:srgbClr val="4F6C85"/>
                      </a:solidFill>
                      <a:prstDash val="solid"/>
                      <a:round/>
                      <a:headEnd type="none" w="med" len="med"/>
                      <a:tailEnd type="none" w="med" len="med"/>
                    </a:lnL>
                    <a:lnR w="12700" cap="flat" cmpd="sng" algn="ctr">
                      <a:solidFill>
                        <a:srgbClr val="4F6C85"/>
                      </a:solidFill>
                      <a:prstDash val="solid"/>
                      <a:round/>
                      <a:headEnd type="none" w="med" len="med"/>
                      <a:tailEnd type="none" w="med" len="med"/>
                    </a:lnR>
                    <a:lnT w="12700" cap="flat" cmpd="sng" algn="ctr">
                      <a:solidFill>
                        <a:srgbClr val="58799A"/>
                      </a:solidFill>
                      <a:prstDash val="solid"/>
                      <a:round/>
                      <a:headEnd type="none" w="med" len="med"/>
                      <a:tailEnd type="none" w="med" len="med"/>
                    </a:lnT>
                    <a:lnB w="12700" cap="flat" cmpd="sng" algn="ctr">
                      <a:solidFill>
                        <a:srgbClr val="4F6C85"/>
                      </a:solidFill>
                      <a:prstDash val="solid"/>
                      <a:round/>
                      <a:headEnd type="none" w="med" len="med"/>
                      <a:tailEnd type="none" w="med" len="med"/>
                    </a:lnB>
                    <a:solidFill>
                      <a:srgbClr val="1F4466"/>
                    </a:solidFill>
                  </a:tcPr>
                </a:tc>
              </a:tr>
            </a:tbl>
          </a:graphicData>
        </a:graphic>
      </p:graphicFrame>
      <p:sp>
        <p:nvSpPr>
          <p:cNvPr id="7" name="Text 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41 / 59</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4167822"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4 · QUESTION 1 OF 4 · ANSWER</a:t>
            </a:r>
            <a:endParaRPr lang="en-US" sz="1200" dirty="0"/>
          </a:p>
        </p:txBody>
      </p:sp>
      <p:sp>
        <p:nvSpPr>
          <p:cNvPr id="3" name="Text 1"/>
          <p:cNvSpPr/>
          <p:nvPr>
            <p:ph type="title"/>
          </p:nvPr>
        </p:nvSpPr>
        <p:spPr>
          <a:xfrm>
            <a:off x="812800" y="1216670"/>
            <a:ext cx="10883392" cy="405130"/>
          </a:xfrm>
          <a:prstGeom prst="rect">
            <a:avLst/>
          </a:prstGeom>
          <a:noFill/>
          <a:ln/>
        </p:spPr>
        <p:txBody>
          <a:bodyPr wrap="square" lIns="0" tIns="0" rIns="0" bIns="0" rtlCol="0" anchor="t">
            <a:normAutofit/>
          </a:bodyPr>
          <a:lstStyle/>
          <a:p>
            <a:pPr algn="l" indent="0" marL="0">
              <a:lnSpc>
                <a:spcPts val="2990"/>
              </a:lnSpc>
              <a:buNone/>
            </a:pPr>
            <a:r>
              <a:rPr lang="en-US" sz="2600" b="0" i="0" dirty="0">
                <a:solidFill>
                  <a:srgbClr val="1F1D1A"/>
                </a:solidFill>
                <a:latin typeface="Fraunces" pitchFamily="18" charset="0"/>
                <a:ea typeface="Fraunces" pitchFamily="18" charset="-122"/>
                <a:cs typeface="Fraunces" pitchFamily="18" charset="-120"/>
              </a:rPr>
              <a:t>Which setup will run a symbolic check without being reminded?</a:t>
            </a:r>
            <a:endParaRPr lang="en-US" sz="2600" dirty="0"/>
          </a:p>
        </p:txBody>
      </p:sp>
      <p:sp>
        <p:nvSpPr>
          <p:cNvPr id="4" name="Shape 2"/>
          <p:cNvSpPr/>
          <p:nvPr/>
        </p:nvSpPr>
        <p:spPr>
          <a:xfrm>
            <a:off x="812800" y="1748780"/>
            <a:ext cx="5461000" cy="1379220"/>
          </a:xfrm>
          <a:prstGeom prst="roundRect">
            <a:avLst>
              <a:gd name="adj" fmla="val 7366"/>
            </a:avLst>
          </a:prstGeom>
          <a:solidFill>
            <a:srgbClr val="1F4466"/>
          </a:solidFill>
          <a:ln/>
        </p:spPr>
      </p:sp>
      <p:sp>
        <p:nvSpPr>
          <p:cNvPr id="5" name="Text 3"/>
          <p:cNvSpPr/>
          <p:nvPr/>
        </p:nvSpPr>
        <p:spPr>
          <a:xfrm>
            <a:off x="1016000" y="192658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880"/>
                </a:solidFill>
                <a:latin typeface="Inter" pitchFamily="34" charset="0"/>
                <a:ea typeface="Inter" pitchFamily="34" charset="-122"/>
                <a:cs typeface="Inter" pitchFamily="34" charset="-120"/>
              </a:rPr>
              <a:t>THE ANSWER</a:t>
            </a:r>
            <a:endParaRPr lang="en-US" sz="1200" dirty="0"/>
          </a:p>
        </p:txBody>
      </p:sp>
      <p:sp>
        <p:nvSpPr>
          <p:cNvPr id="6" name="Text 4"/>
          <p:cNvSpPr/>
          <p:nvPr/>
        </p:nvSpPr>
        <p:spPr>
          <a:xfrm>
            <a:off x="1016000" y="2203450"/>
            <a:ext cx="5206238"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Setup 4 most likely; chat least. Every setup is told to check (§5), but only setup 4 has a skill that makes checking a step it runs after every derivation.</a:t>
            </a:r>
            <a:endParaRPr lang="en-US" sz="1400" dirty="0"/>
          </a:p>
        </p:txBody>
      </p:sp>
      <p:sp>
        <p:nvSpPr>
          <p:cNvPr id="7" name="Shape 5"/>
          <p:cNvSpPr/>
          <p:nvPr/>
        </p:nvSpPr>
        <p:spPr>
          <a:xfrm>
            <a:off x="812800" y="3255020"/>
            <a:ext cx="5461000" cy="1005840"/>
          </a:xfrm>
          <a:prstGeom prst="roundRect">
            <a:avLst>
              <a:gd name="adj" fmla="val 7576"/>
            </a:avLst>
          </a:prstGeom>
          <a:solidFill>
            <a:srgbClr val="F6F1E9"/>
          </a:solidFill>
          <a:ln/>
        </p:spPr>
      </p:sp>
      <p:sp>
        <p:nvSpPr>
          <p:cNvPr id="8" name="Shape 6"/>
          <p:cNvSpPr/>
          <p:nvPr/>
        </p:nvSpPr>
        <p:spPr>
          <a:xfrm>
            <a:off x="812800" y="3255020"/>
            <a:ext cx="5461000" cy="1005840"/>
          </a:xfrm>
          <a:custGeom>
            <a:avLst/>
            <a:gdLst/>
            <a:ahLst/>
            <a:cxnLst/>
            <a:rect l="l" t="t" r="r" b="b"/>
            <a:pathLst>
              <a:path w="5461000" h="1005840">
                <a:moveTo>
                  <a:pt x="76200" y="1005840"/>
                </a:moveTo>
                <a:lnTo>
                  <a:pt x="76200" y="1005840"/>
                </a:lnTo>
                <a:arcTo hR="76200" wR="76200" stAng="5400000" swAng="5400000"/>
                <a:lnTo>
                  <a:pt x="0" y="76200"/>
                </a:lnTo>
                <a:arcTo hR="76200" wR="76200" stAng="10800000" swAng="5400000"/>
                <a:lnTo>
                  <a:pt x="76200" y="0"/>
                </a:lnTo>
                <a:arcTo hR="76200" wR="25400" stAng="16200000" swAng="-5400000"/>
                <a:lnTo>
                  <a:pt x="50800" y="929640"/>
                </a:lnTo>
                <a:arcTo hR="76200" wR="25400" stAng="10800000" swAng="-5400000"/>
                <a:close/>
              </a:path>
            </a:pathLst>
          </a:custGeom>
          <a:solidFill>
            <a:srgbClr val="B4492F"/>
          </a:solidFill>
          <a:ln/>
        </p:spPr>
      </p:sp>
      <p:sp>
        <p:nvSpPr>
          <p:cNvPr id="9" name="Text 7"/>
          <p:cNvSpPr/>
          <p:nvPr/>
        </p:nvSpPr>
        <p:spPr>
          <a:xfrm>
            <a:off x="1052830" y="3394720"/>
            <a:ext cx="5181384"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WHY IT MATTERS</a:t>
            </a:r>
            <a:endParaRPr lang="en-US" sz="1200" dirty="0"/>
          </a:p>
        </p:txBody>
      </p:sp>
      <p:sp>
        <p:nvSpPr>
          <p:cNvPr id="10" name="Text 8"/>
          <p:cNvSpPr/>
          <p:nvPr/>
        </p:nvSpPr>
        <p:spPr>
          <a:xfrm>
            <a:off x="1052830" y="3658865"/>
            <a:ext cx="5181384"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“Verified” with no visible code is a claim, not a check. Research needs checks you can rerun.</a:t>
            </a:r>
            <a:endParaRPr lang="en-US" sz="1300" dirty="0"/>
          </a:p>
        </p:txBody>
      </p:sp>
      <p:sp>
        <p:nvSpPr>
          <p:cNvPr id="11" name="Text 9"/>
          <p:cNvSpPr/>
          <p:nvPr/>
        </p:nvSpPr>
        <p:spPr>
          <a:xfrm>
            <a:off x="6553200" y="1748780"/>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PREDICTED BEFORE RUNNING · RESULTS IN PART 5</a:t>
            </a:r>
            <a:endParaRPr lang="en-US" sz="1200" dirty="0"/>
          </a:p>
        </p:txBody>
      </p:sp>
      <p:sp>
        <p:nvSpPr>
          <p:cNvPr id="12" name="Shape 10"/>
          <p:cNvSpPr/>
          <p:nvPr/>
        </p:nvSpPr>
        <p:spPr>
          <a:xfrm>
            <a:off x="6553200" y="2025650"/>
            <a:ext cx="4826000" cy="619760"/>
          </a:xfrm>
          <a:prstGeom prst="roundRect">
            <a:avLst>
              <a:gd name="adj" fmla="val 12295"/>
            </a:avLst>
          </a:prstGeom>
          <a:solidFill>
            <a:srgbClr val="F6F1E9"/>
          </a:solidFill>
          <a:ln/>
        </p:spPr>
      </p:sp>
      <p:sp>
        <p:nvSpPr>
          <p:cNvPr id="13" name="Text 11"/>
          <p:cNvSpPr/>
          <p:nvPr/>
        </p:nvSpPr>
        <p:spPr>
          <a:xfrm>
            <a:off x="6692900" y="220853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14" name="Text 12"/>
          <p:cNvSpPr/>
          <p:nvPr/>
        </p:nvSpPr>
        <p:spPr>
          <a:xfrm>
            <a:off x="6997700" y="211455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Chat</a:t>
            </a:r>
            <a:endParaRPr lang="en-US" sz="1300" dirty="0"/>
          </a:p>
        </p:txBody>
      </p:sp>
      <p:sp>
        <p:nvSpPr>
          <p:cNvPr id="15" name="Text 13"/>
          <p:cNvSpPr/>
          <p:nvPr/>
        </p:nvSpPr>
        <p:spPr>
          <a:xfrm>
            <a:off x="6997700" y="235838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Can run SymPy, but often just asserts</a:t>
            </a:r>
            <a:endParaRPr lang="en-US" sz="1200" dirty="0"/>
          </a:p>
        </p:txBody>
      </p:sp>
      <p:sp>
        <p:nvSpPr>
          <p:cNvPr id="16" name="Text 14"/>
          <p:cNvSpPr/>
          <p:nvPr/>
        </p:nvSpPr>
        <p:spPr>
          <a:xfrm>
            <a:off x="10529464" y="219075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17" name="Shape 15"/>
          <p:cNvSpPr/>
          <p:nvPr/>
        </p:nvSpPr>
        <p:spPr>
          <a:xfrm>
            <a:off x="6553200" y="2708920"/>
            <a:ext cx="4826000" cy="817880"/>
          </a:xfrm>
          <a:prstGeom prst="roundRect">
            <a:avLst>
              <a:gd name="adj" fmla="val 9317"/>
            </a:avLst>
          </a:prstGeom>
          <a:solidFill>
            <a:srgbClr val="F6F1E9"/>
          </a:solidFill>
          <a:ln/>
        </p:spPr>
      </p:sp>
      <p:sp>
        <p:nvSpPr>
          <p:cNvPr id="18" name="Text 16"/>
          <p:cNvSpPr/>
          <p:nvPr/>
        </p:nvSpPr>
        <p:spPr>
          <a:xfrm>
            <a:off x="6692900" y="299085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19" name="Text 17"/>
          <p:cNvSpPr/>
          <p:nvPr/>
        </p:nvSpPr>
        <p:spPr>
          <a:xfrm>
            <a:off x="6997700" y="279782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Claude Code, bare</a:t>
            </a:r>
            <a:endParaRPr lang="en-US" sz="1300" dirty="0"/>
          </a:p>
        </p:txBody>
      </p:sp>
      <p:sp>
        <p:nvSpPr>
          <p:cNvPr id="20" name="Text 18"/>
          <p:cNvSpPr/>
          <p:nvPr/>
        </p:nvSpPr>
        <p:spPr>
          <a:xfrm>
            <a:off x="6997700" y="3041650"/>
            <a:ext cx="3519988" cy="42164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Python at hand; the rule is one line in a long prompt</a:t>
            </a:r>
            <a:endParaRPr lang="en-US" sz="1200" dirty="0"/>
          </a:p>
        </p:txBody>
      </p:sp>
      <p:sp>
        <p:nvSpPr>
          <p:cNvPr id="21" name="Text 19"/>
          <p:cNvSpPr/>
          <p:nvPr/>
        </p:nvSpPr>
        <p:spPr>
          <a:xfrm>
            <a:off x="10529464" y="2973065"/>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2" name="Shape 20"/>
          <p:cNvSpPr/>
          <p:nvPr/>
        </p:nvSpPr>
        <p:spPr>
          <a:xfrm>
            <a:off x="6553200" y="3590280"/>
            <a:ext cx="4826000" cy="619760"/>
          </a:xfrm>
          <a:prstGeom prst="roundRect">
            <a:avLst>
              <a:gd name="adj" fmla="val 12295"/>
            </a:avLst>
          </a:prstGeom>
          <a:solidFill>
            <a:srgbClr val="F6F1E9"/>
          </a:solidFill>
          <a:ln/>
        </p:spPr>
      </p:sp>
      <p:sp>
        <p:nvSpPr>
          <p:cNvPr id="23" name="Text 21"/>
          <p:cNvSpPr/>
          <p:nvPr/>
        </p:nvSpPr>
        <p:spPr>
          <a:xfrm>
            <a:off x="6692900" y="377316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24" name="Text 22"/>
          <p:cNvSpPr/>
          <p:nvPr/>
        </p:nvSpPr>
        <p:spPr>
          <a:xfrm>
            <a:off x="6997700" y="3679180"/>
            <a:ext cx="3591061"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project files</a:t>
            </a:r>
            <a:endParaRPr lang="en-US" sz="1300" dirty="0"/>
          </a:p>
        </p:txBody>
      </p:sp>
      <p:sp>
        <p:nvSpPr>
          <p:cNvPr id="25" name="Text 23"/>
          <p:cNvSpPr/>
          <p:nvPr/>
        </p:nvSpPr>
        <p:spPr>
          <a:xfrm>
            <a:off x="6997700" y="3923035"/>
            <a:ext cx="3591061"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The check rule stays in context</a:t>
            </a:r>
            <a:endParaRPr lang="en-US" sz="1200" dirty="0"/>
          </a:p>
        </p:txBody>
      </p:sp>
      <p:sp>
        <p:nvSpPr>
          <p:cNvPr id="26" name="Text 24"/>
          <p:cNvSpPr/>
          <p:nvPr/>
        </p:nvSpPr>
        <p:spPr>
          <a:xfrm>
            <a:off x="10598468" y="3755380"/>
            <a:ext cx="641032" cy="289560"/>
          </a:xfrm>
          <a:custGeom>
            <a:avLst/>
            <a:gdLst/>
            <a:ahLst/>
            <a:cxnLst/>
            <a:rect l="l" t="t" r="r" b="b"/>
            <a:pathLst>
              <a:path w="641032" h="289560">
                <a:moveTo>
                  <a:pt x="144780" y="0"/>
                </a:moveTo>
                <a:lnTo>
                  <a:pt x="496252" y="0"/>
                </a:lnTo>
                <a:arcTo hR="144780" wR="144780" stAng="16200000" swAng="5400000"/>
                <a:lnTo>
                  <a:pt x="641032" y="144780"/>
                </a:lnTo>
                <a:arcTo hR="144780" wR="144780" stAng="0" swAng="5400000"/>
                <a:lnTo>
                  <a:pt x="144780" y="289560"/>
                </a:lnTo>
                <a:arcTo hR="144780" wR="144780" stAng="5400000" swAng="5400000"/>
                <a:lnTo>
                  <a:pt x="0" y="144780"/>
                </a:lnTo>
                <a:arcTo hR="144780" wR="144780" stAng="10800000" swAng="5400000"/>
                <a:close/>
              </a:path>
            </a:pathLst>
          </a:custGeom>
          <a:solidFill>
            <a:srgbClr val="3D7A4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Likely</a:t>
            </a:r>
            <a:endParaRPr lang="en-US" sz="1200" dirty="0"/>
          </a:p>
        </p:txBody>
      </p:sp>
      <p:sp>
        <p:nvSpPr>
          <p:cNvPr id="27" name="Shape 25"/>
          <p:cNvSpPr/>
          <p:nvPr/>
        </p:nvSpPr>
        <p:spPr>
          <a:xfrm>
            <a:off x="6553200" y="4273550"/>
            <a:ext cx="4826000" cy="619760"/>
          </a:xfrm>
          <a:prstGeom prst="roundRect">
            <a:avLst>
              <a:gd name="adj" fmla="val 12295"/>
            </a:avLst>
          </a:prstGeom>
          <a:solidFill>
            <a:srgbClr val="F6F1E9"/>
          </a:solidFill>
          <a:ln/>
        </p:spPr>
      </p:sp>
      <p:sp>
        <p:nvSpPr>
          <p:cNvPr id="28" name="Text 26"/>
          <p:cNvSpPr/>
          <p:nvPr/>
        </p:nvSpPr>
        <p:spPr>
          <a:xfrm>
            <a:off x="6692900" y="445643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29" name="Text 27"/>
          <p:cNvSpPr/>
          <p:nvPr/>
        </p:nvSpPr>
        <p:spPr>
          <a:xfrm>
            <a:off x="6997700" y="4362450"/>
            <a:ext cx="321225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skills &amp; subagents</a:t>
            </a:r>
            <a:endParaRPr lang="en-US" sz="1300" dirty="0"/>
          </a:p>
        </p:txBody>
      </p:sp>
      <p:sp>
        <p:nvSpPr>
          <p:cNvPr id="30" name="Text 28"/>
          <p:cNvSpPr/>
          <p:nvPr/>
        </p:nvSpPr>
        <p:spPr>
          <a:xfrm>
            <a:off x="6997700" y="4606280"/>
            <a:ext cx="321225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A skill turns checking into a procedure</a:t>
            </a:r>
            <a:endParaRPr lang="en-US" sz="1200" dirty="0"/>
          </a:p>
        </p:txBody>
      </p:sp>
      <p:sp>
        <p:nvSpPr>
          <p:cNvPr id="31" name="Text 29"/>
          <p:cNvSpPr/>
          <p:nvPr/>
        </p:nvSpPr>
        <p:spPr>
          <a:xfrm>
            <a:off x="10230696" y="4438650"/>
            <a:ext cx="1008803" cy="289560"/>
          </a:xfrm>
          <a:custGeom>
            <a:avLst/>
            <a:gdLst/>
            <a:ahLst/>
            <a:cxnLst/>
            <a:rect l="l" t="t" r="r" b="b"/>
            <a:pathLst>
              <a:path w="1008803" h="289560">
                <a:moveTo>
                  <a:pt x="144780" y="0"/>
                </a:moveTo>
                <a:lnTo>
                  <a:pt x="864023" y="0"/>
                </a:lnTo>
                <a:arcTo hR="144780" wR="144780" stAng="16200000" swAng="5400000"/>
                <a:lnTo>
                  <a:pt x="1008803" y="144780"/>
                </a:lnTo>
                <a:arcTo hR="144780" wR="144780" stAng="0" swAng="5400000"/>
                <a:lnTo>
                  <a:pt x="144780" y="289560"/>
                </a:lnTo>
                <a:arcTo hR="144780" wR="144780" stAng="5400000" swAng="5400000"/>
                <a:lnTo>
                  <a:pt x="0" y="144780"/>
                </a:lnTo>
                <a:arcTo hR="144780" wR="144780" stAng="10800000" swAng="5400000"/>
                <a:close/>
              </a:path>
            </a:pathLst>
          </a:custGeom>
          <a:solidFill>
            <a:srgbClr val="2F6B45"/>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Most likely</a:t>
            </a:r>
            <a:endParaRPr lang="en-US" sz="1200" dirty="0"/>
          </a:p>
        </p:txBody>
      </p:sp>
      <p:sp>
        <p:nvSpPr>
          <p:cNvPr id="32" name="Text 3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42 / 59</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4197985"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4 · QUESTION 2 OF 4 · ANSWER</a:t>
            </a:r>
            <a:endParaRPr lang="en-US" sz="1200" dirty="0"/>
          </a:p>
        </p:txBody>
      </p:sp>
      <p:sp>
        <p:nvSpPr>
          <p:cNvPr id="3" name="Text 1"/>
          <p:cNvSpPr/>
          <p:nvPr>
            <p:ph type="title"/>
          </p:nvPr>
        </p:nvSpPr>
        <p:spPr>
          <a:xfrm>
            <a:off x="812800" y="1216670"/>
            <a:ext cx="10883392" cy="784860"/>
          </a:xfrm>
          <a:prstGeom prst="rect">
            <a:avLst/>
          </a:prstGeom>
          <a:noFill/>
          <a:ln/>
        </p:spPr>
        <p:txBody>
          <a:bodyPr wrap="square" lIns="0" tIns="0" rIns="0" bIns="0" rtlCol="0" anchor="t">
            <a:normAutofit/>
          </a:bodyPr>
          <a:lstStyle/>
          <a:p>
            <a:pPr algn="l" indent="0" marL="0">
              <a:lnSpc>
                <a:spcPts val="2990"/>
              </a:lnSpc>
              <a:buNone/>
            </a:pPr>
            <a:r>
              <a:rPr lang="en-US" sz="2600" b="0" i="0" dirty="0">
                <a:solidFill>
                  <a:srgbClr val="1F1D1A"/>
                </a:solidFill>
                <a:latin typeface="Fraunces" pitchFamily="18" charset="0"/>
                <a:ea typeface="Fraunces" pitchFamily="18" charset="-122"/>
                <a:cs typeface="Fraunces" pitchFamily="18" charset="-120"/>
              </a:rPr>
              <a:t>Which setup will catch what changes when electrons collide with each other, not with ions?</a:t>
            </a:r>
            <a:endParaRPr lang="en-US" sz="2600" dirty="0"/>
          </a:p>
        </p:txBody>
      </p:sp>
      <p:sp>
        <p:nvSpPr>
          <p:cNvPr id="4" name="Shape 2"/>
          <p:cNvSpPr/>
          <p:nvPr/>
        </p:nvSpPr>
        <p:spPr>
          <a:xfrm>
            <a:off x="812800" y="2128515"/>
            <a:ext cx="5461000" cy="1628140"/>
          </a:xfrm>
          <a:prstGeom prst="roundRect">
            <a:avLst>
              <a:gd name="adj" fmla="val 6240"/>
            </a:avLst>
          </a:prstGeom>
          <a:solidFill>
            <a:srgbClr val="1F4466"/>
          </a:solidFill>
          <a:ln/>
        </p:spPr>
      </p:sp>
      <p:sp>
        <p:nvSpPr>
          <p:cNvPr id="5" name="Text 3"/>
          <p:cNvSpPr/>
          <p:nvPr/>
        </p:nvSpPr>
        <p:spPr>
          <a:xfrm>
            <a:off x="1016000" y="2306315"/>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880"/>
                </a:solidFill>
                <a:latin typeface="Inter" pitchFamily="34" charset="0"/>
                <a:ea typeface="Inter" pitchFamily="34" charset="-122"/>
                <a:cs typeface="Inter" pitchFamily="34" charset="-120"/>
              </a:rPr>
              <a:t>THE ANSWER</a:t>
            </a:r>
            <a:endParaRPr lang="en-US" sz="1200" dirty="0"/>
          </a:p>
        </p:txBody>
      </p:sp>
      <p:sp>
        <p:nvSpPr>
          <p:cNvPr id="6" name="Text 4"/>
          <p:cNvSpPr/>
          <p:nvPr/>
        </p:nvSpPr>
        <p:spPr>
          <a:xfrm>
            <a:off x="1016000" y="2583185"/>
            <a:ext cx="5206238" cy="10210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The physics: self-collisions conserve momentum, so there is no −νu drag term — with a polytropic closure, no damping at this order. Expect no clear winner: no harness supplies this insight.</a:t>
            </a:r>
            <a:endParaRPr lang="en-US" sz="1400" dirty="0"/>
          </a:p>
        </p:txBody>
      </p:sp>
      <p:sp>
        <p:nvSpPr>
          <p:cNvPr id="7" name="Shape 5"/>
          <p:cNvSpPr/>
          <p:nvPr/>
        </p:nvSpPr>
        <p:spPr>
          <a:xfrm>
            <a:off x="812800" y="3883670"/>
            <a:ext cx="5461000" cy="1236980"/>
          </a:xfrm>
          <a:prstGeom prst="roundRect">
            <a:avLst>
              <a:gd name="adj" fmla="val 6160"/>
            </a:avLst>
          </a:prstGeom>
          <a:solidFill>
            <a:srgbClr val="F6F1E9"/>
          </a:solidFill>
          <a:ln/>
        </p:spPr>
      </p:sp>
      <p:sp>
        <p:nvSpPr>
          <p:cNvPr id="8" name="Shape 6"/>
          <p:cNvSpPr/>
          <p:nvPr/>
        </p:nvSpPr>
        <p:spPr>
          <a:xfrm>
            <a:off x="812800" y="3883670"/>
            <a:ext cx="5461000" cy="1236980"/>
          </a:xfrm>
          <a:custGeom>
            <a:avLst/>
            <a:gdLst/>
            <a:ahLst/>
            <a:cxnLst/>
            <a:rect l="l" t="t" r="r" b="b"/>
            <a:pathLst>
              <a:path w="5461000" h="1236980">
                <a:moveTo>
                  <a:pt x="76200" y="1236980"/>
                </a:moveTo>
                <a:lnTo>
                  <a:pt x="76200" y="1236980"/>
                </a:lnTo>
                <a:arcTo hR="76200" wR="76200" stAng="5400000" swAng="5400000"/>
                <a:lnTo>
                  <a:pt x="0" y="76200"/>
                </a:lnTo>
                <a:arcTo hR="76200" wR="76200" stAng="10800000" swAng="5400000"/>
                <a:lnTo>
                  <a:pt x="76200" y="0"/>
                </a:lnTo>
                <a:arcTo hR="76200" wR="25400" stAng="16200000" swAng="-5400000"/>
                <a:lnTo>
                  <a:pt x="50800" y="1160780"/>
                </a:lnTo>
                <a:arcTo hR="76200" wR="25400" stAng="10800000" swAng="-5400000"/>
                <a:close/>
              </a:path>
            </a:pathLst>
          </a:custGeom>
          <a:solidFill>
            <a:srgbClr val="B4492F"/>
          </a:solidFill>
          <a:ln/>
        </p:spPr>
      </p:sp>
      <p:sp>
        <p:nvSpPr>
          <p:cNvPr id="9" name="Text 7"/>
          <p:cNvSpPr/>
          <p:nvPr/>
        </p:nvSpPr>
        <p:spPr>
          <a:xfrm>
            <a:off x="1052830" y="4023370"/>
            <a:ext cx="5181384"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WHY IT MATTERS</a:t>
            </a:r>
            <a:endParaRPr lang="en-US" sz="1200" dirty="0"/>
          </a:p>
        </p:txBody>
      </p:sp>
      <p:sp>
        <p:nvSpPr>
          <p:cNvPr id="10" name="Text 8"/>
          <p:cNvSpPr/>
          <p:nvPr/>
        </p:nvSpPr>
        <p:spPr>
          <a:xfrm>
            <a:off x="1052830" y="4287515"/>
            <a:ext cx="5181384"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It separates reasoning from recall, and shows what a harness can’t do. Procedure can be scaffolded; insight comes from the model.</a:t>
            </a:r>
            <a:endParaRPr lang="en-US" sz="1300" dirty="0"/>
          </a:p>
        </p:txBody>
      </p:sp>
      <p:sp>
        <p:nvSpPr>
          <p:cNvPr id="11" name="Text 9"/>
          <p:cNvSpPr/>
          <p:nvPr/>
        </p:nvSpPr>
        <p:spPr>
          <a:xfrm>
            <a:off x="6553200" y="2128515"/>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PREDICTED BEFORE RUNNING · RESULTS IN PART 5</a:t>
            </a:r>
            <a:endParaRPr lang="en-US" sz="1200" dirty="0"/>
          </a:p>
        </p:txBody>
      </p:sp>
      <p:sp>
        <p:nvSpPr>
          <p:cNvPr id="12" name="Shape 10"/>
          <p:cNvSpPr/>
          <p:nvPr/>
        </p:nvSpPr>
        <p:spPr>
          <a:xfrm>
            <a:off x="6553200" y="2405385"/>
            <a:ext cx="4826000" cy="619760"/>
          </a:xfrm>
          <a:prstGeom prst="roundRect">
            <a:avLst>
              <a:gd name="adj" fmla="val 12295"/>
            </a:avLst>
          </a:prstGeom>
          <a:solidFill>
            <a:srgbClr val="F6F1E9"/>
          </a:solidFill>
          <a:ln/>
        </p:spPr>
      </p:sp>
      <p:sp>
        <p:nvSpPr>
          <p:cNvPr id="13" name="Text 11"/>
          <p:cNvSpPr/>
          <p:nvPr/>
        </p:nvSpPr>
        <p:spPr>
          <a:xfrm>
            <a:off x="6692900" y="258827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14" name="Text 12"/>
          <p:cNvSpPr/>
          <p:nvPr/>
        </p:nvSpPr>
        <p:spPr>
          <a:xfrm>
            <a:off x="6997700" y="2494285"/>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Chat</a:t>
            </a:r>
            <a:endParaRPr lang="en-US" sz="1300" dirty="0"/>
          </a:p>
        </p:txBody>
      </p:sp>
      <p:sp>
        <p:nvSpPr>
          <p:cNvPr id="15" name="Text 13"/>
          <p:cNvSpPr/>
          <p:nvPr/>
        </p:nvSpPr>
        <p:spPr>
          <a:xfrm>
            <a:off x="6997700" y="2738115"/>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Same model, same physics</a:t>
            </a:r>
            <a:endParaRPr lang="en-US" sz="1200" dirty="0"/>
          </a:p>
        </p:txBody>
      </p:sp>
      <p:sp>
        <p:nvSpPr>
          <p:cNvPr id="16" name="Text 14"/>
          <p:cNvSpPr/>
          <p:nvPr/>
        </p:nvSpPr>
        <p:spPr>
          <a:xfrm>
            <a:off x="10529464" y="2570485"/>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17" name="Shape 15"/>
          <p:cNvSpPr/>
          <p:nvPr/>
        </p:nvSpPr>
        <p:spPr>
          <a:xfrm>
            <a:off x="6553200" y="3088630"/>
            <a:ext cx="4826000" cy="619760"/>
          </a:xfrm>
          <a:prstGeom prst="roundRect">
            <a:avLst>
              <a:gd name="adj" fmla="val 12295"/>
            </a:avLst>
          </a:prstGeom>
          <a:solidFill>
            <a:srgbClr val="F6F1E9"/>
          </a:solidFill>
          <a:ln/>
        </p:spPr>
      </p:sp>
      <p:sp>
        <p:nvSpPr>
          <p:cNvPr id="18" name="Text 16"/>
          <p:cNvSpPr/>
          <p:nvPr/>
        </p:nvSpPr>
        <p:spPr>
          <a:xfrm>
            <a:off x="6692900" y="327151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19" name="Text 17"/>
          <p:cNvSpPr/>
          <p:nvPr/>
        </p:nvSpPr>
        <p:spPr>
          <a:xfrm>
            <a:off x="6997700" y="317753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Claude Code, bare</a:t>
            </a:r>
            <a:endParaRPr lang="en-US" sz="1300" dirty="0"/>
          </a:p>
        </p:txBody>
      </p:sp>
      <p:sp>
        <p:nvSpPr>
          <p:cNvPr id="20" name="Text 18"/>
          <p:cNvSpPr/>
          <p:nvPr/>
        </p:nvSpPr>
        <p:spPr>
          <a:xfrm>
            <a:off x="6997700" y="3421385"/>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More tools, no more insight</a:t>
            </a:r>
            <a:endParaRPr lang="en-US" sz="1200" dirty="0"/>
          </a:p>
        </p:txBody>
      </p:sp>
      <p:sp>
        <p:nvSpPr>
          <p:cNvPr id="21" name="Text 19"/>
          <p:cNvSpPr/>
          <p:nvPr/>
        </p:nvSpPr>
        <p:spPr>
          <a:xfrm>
            <a:off x="10529464" y="325373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2" name="Shape 20"/>
          <p:cNvSpPr/>
          <p:nvPr/>
        </p:nvSpPr>
        <p:spPr>
          <a:xfrm>
            <a:off x="6553200" y="3771900"/>
            <a:ext cx="4826000" cy="619760"/>
          </a:xfrm>
          <a:prstGeom prst="roundRect">
            <a:avLst>
              <a:gd name="adj" fmla="val 12295"/>
            </a:avLst>
          </a:prstGeom>
          <a:solidFill>
            <a:srgbClr val="F6F1E9"/>
          </a:solidFill>
          <a:ln/>
        </p:spPr>
      </p:sp>
      <p:sp>
        <p:nvSpPr>
          <p:cNvPr id="23" name="Text 21"/>
          <p:cNvSpPr/>
          <p:nvPr/>
        </p:nvSpPr>
        <p:spPr>
          <a:xfrm>
            <a:off x="6692900" y="395478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24" name="Text 22"/>
          <p:cNvSpPr/>
          <p:nvPr/>
        </p:nvSpPr>
        <p:spPr>
          <a:xfrm>
            <a:off x="6997700" y="386080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project files</a:t>
            </a:r>
            <a:endParaRPr lang="en-US" sz="1300" dirty="0"/>
          </a:p>
        </p:txBody>
      </p:sp>
      <p:sp>
        <p:nvSpPr>
          <p:cNvPr id="25" name="Text 23"/>
          <p:cNvSpPr/>
          <p:nvPr/>
        </p:nvSpPr>
        <p:spPr>
          <a:xfrm>
            <a:off x="6997700" y="410463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Rules don’t supply physics</a:t>
            </a:r>
            <a:endParaRPr lang="en-US" sz="1200" dirty="0"/>
          </a:p>
        </p:txBody>
      </p:sp>
      <p:sp>
        <p:nvSpPr>
          <p:cNvPr id="26" name="Text 24"/>
          <p:cNvSpPr/>
          <p:nvPr/>
        </p:nvSpPr>
        <p:spPr>
          <a:xfrm>
            <a:off x="10529464" y="393700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7" name="Shape 25"/>
          <p:cNvSpPr/>
          <p:nvPr/>
        </p:nvSpPr>
        <p:spPr>
          <a:xfrm>
            <a:off x="6553200" y="4455170"/>
            <a:ext cx="4826000" cy="619760"/>
          </a:xfrm>
          <a:prstGeom prst="roundRect">
            <a:avLst>
              <a:gd name="adj" fmla="val 12295"/>
            </a:avLst>
          </a:prstGeom>
          <a:solidFill>
            <a:srgbClr val="F6F1E9"/>
          </a:solidFill>
          <a:ln/>
        </p:spPr>
      </p:sp>
      <p:sp>
        <p:nvSpPr>
          <p:cNvPr id="28" name="Text 26"/>
          <p:cNvSpPr/>
          <p:nvPr/>
        </p:nvSpPr>
        <p:spPr>
          <a:xfrm>
            <a:off x="6692900" y="463803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29" name="Text 27"/>
          <p:cNvSpPr/>
          <p:nvPr/>
        </p:nvSpPr>
        <p:spPr>
          <a:xfrm>
            <a:off x="6997700" y="454407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skills &amp; subagents</a:t>
            </a:r>
            <a:endParaRPr lang="en-US" sz="1300" dirty="0"/>
          </a:p>
        </p:txBody>
      </p:sp>
      <p:sp>
        <p:nvSpPr>
          <p:cNvPr id="30" name="Text 28"/>
          <p:cNvSpPr/>
          <p:nvPr/>
        </p:nvSpPr>
        <p:spPr>
          <a:xfrm>
            <a:off x="6997700" y="478790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A check might flag it — if it tests momentum</a:t>
            </a:r>
            <a:endParaRPr lang="en-US" sz="1200" dirty="0"/>
          </a:p>
        </p:txBody>
      </p:sp>
      <p:sp>
        <p:nvSpPr>
          <p:cNvPr id="31" name="Text 29"/>
          <p:cNvSpPr/>
          <p:nvPr/>
        </p:nvSpPr>
        <p:spPr>
          <a:xfrm>
            <a:off x="10529464" y="462027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32" name="Text 3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43 / 59</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4200525"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4 · QUESTION 3 OF 4 · ANSWER</a:t>
            </a:r>
            <a:endParaRPr lang="en-US" sz="1200" dirty="0"/>
          </a:p>
        </p:txBody>
      </p:sp>
      <p:sp>
        <p:nvSpPr>
          <p:cNvPr id="3" name="Text 1"/>
          <p:cNvSpPr/>
          <p:nvPr>
            <p:ph type="title"/>
          </p:nvPr>
        </p:nvSpPr>
        <p:spPr>
          <a:xfrm>
            <a:off x="812800" y="1216670"/>
            <a:ext cx="10883392" cy="405130"/>
          </a:xfrm>
          <a:prstGeom prst="rect">
            <a:avLst/>
          </a:prstGeom>
          <a:noFill/>
          <a:ln/>
        </p:spPr>
        <p:txBody>
          <a:bodyPr wrap="square" lIns="0" tIns="0" rIns="0" bIns="0" rtlCol="0" anchor="t">
            <a:normAutofit/>
          </a:bodyPr>
          <a:lstStyle/>
          <a:p>
            <a:pPr algn="l" indent="0" marL="0">
              <a:lnSpc>
                <a:spcPts val="2990"/>
              </a:lnSpc>
              <a:buNone/>
            </a:pPr>
            <a:r>
              <a:rPr lang="en-US" sz="2600" b="0" i="0" dirty="0">
                <a:solidFill>
                  <a:srgbClr val="1F1D1A"/>
                </a:solidFill>
                <a:latin typeface="Fraunces" pitchFamily="18" charset="0"/>
                <a:ea typeface="Fraunces" pitchFamily="18" charset="-122"/>
                <a:cs typeface="Fraunces" pitchFamily="18" charset="-120"/>
              </a:rPr>
              <a:t>Which setup will cite a paper it can’t back up?</a:t>
            </a:r>
            <a:endParaRPr lang="en-US" sz="2600" dirty="0"/>
          </a:p>
        </p:txBody>
      </p:sp>
      <p:sp>
        <p:nvSpPr>
          <p:cNvPr id="4" name="Shape 2"/>
          <p:cNvSpPr/>
          <p:nvPr/>
        </p:nvSpPr>
        <p:spPr>
          <a:xfrm>
            <a:off x="812800" y="1748780"/>
            <a:ext cx="5461000" cy="1130300"/>
          </a:xfrm>
          <a:prstGeom prst="roundRect">
            <a:avLst>
              <a:gd name="adj" fmla="val 8989"/>
            </a:avLst>
          </a:prstGeom>
          <a:solidFill>
            <a:srgbClr val="1F4466"/>
          </a:solidFill>
          <a:ln/>
        </p:spPr>
      </p:sp>
      <p:sp>
        <p:nvSpPr>
          <p:cNvPr id="5" name="Text 3"/>
          <p:cNvSpPr/>
          <p:nvPr/>
        </p:nvSpPr>
        <p:spPr>
          <a:xfrm>
            <a:off x="1016000" y="192658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880"/>
                </a:solidFill>
                <a:latin typeface="Inter" pitchFamily="34" charset="0"/>
                <a:ea typeface="Inter" pitchFamily="34" charset="-122"/>
                <a:cs typeface="Inter" pitchFamily="34" charset="-120"/>
              </a:rPr>
              <a:t>THE ANSWER</a:t>
            </a:r>
            <a:endParaRPr lang="en-US" sz="1200" dirty="0"/>
          </a:p>
        </p:txBody>
      </p:sp>
      <p:sp>
        <p:nvSpPr>
          <p:cNvPr id="6" name="Text 4"/>
          <p:cNvSpPr/>
          <p:nvPr/>
        </p:nvSpPr>
        <p:spPr>
          <a:xfrm>
            <a:off x="1016000" y="2203450"/>
            <a:ext cx="5206238"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Chat is most at risk; setup 4 least, with a citation skill and a literature scout that must open every DOI.</a:t>
            </a:r>
            <a:endParaRPr lang="en-US" sz="1400" dirty="0"/>
          </a:p>
        </p:txBody>
      </p:sp>
      <p:sp>
        <p:nvSpPr>
          <p:cNvPr id="7" name="Shape 5"/>
          <p:cNvSpPr/>
          <p:nvPr/>
        </p:nvSpPr>
        <p:spPr>
          <a:xfrm>
            <a:off x="812800" y="3006080"/>
            <a:ext cx="5461000" cy="1236980"/>
          </a:xfrm>
          <a:prstGeom prst="roundRect">
            <a:avLst>
              <a:gd name="adj" fmla="val 6160"/>
            </a:avLst>
          </a:prstGeom>
          <a:solidFill>
            <a:srgbClr val="F6F1E9"/>
          </a:solidFill>
          <a:ln/>
        </p:spPr>
      </p:sp>
      <p:sp>
        <p:nvSpPr>
          <p:cNvPr id="8" name="Shape 6"/>
          <p:cNvSpPr/>
          <p:nvPr/>
        </p:nvSpPr>
        <p:spPr>
          <a:xfrm>
            <a:off x="812800" y="3006080"/>
            <a:ext cx="5461000" cy="1236980"/>
          </a:xfrm>
          <a:custGeom>
            <a:avLst/>
            <a:gdLst/>
            <a:ahLst/>
            <a:cxnLst/>
            <a:rect l="l" t="t" r="r" b="b"/>
            <a:pathLst>
              <a:path w="5461000" h="1236980">
                <a:moveTo>
                  <a:pt x="76200" y="1236980"/>
                </a:moveTo>
                <a:lnTo>
                  <a:pt x="76200" y="1236980"/>
                </a:lnTo>
                <a:arcTo hR="76200" wR="76200" stAng="5400000" swAng="5400000"/>
                <a:lnTo>
                  <a:pt x="0" y="76200"/>
                </a:lnTo>
                <a:arcTo hR="76200" wR="76200" stAng="10800000" swAng="5400000"/>
                <a:lnTo>
                  <a:pt x="76200" y="0"/>
                </a:lnTo>
                <a:arcTo hR="76200" wR="25400" stAng="16200000" swAng="-5400000"/>
                <a:lnTo>
                  <a:pt x="50800" y="1160780"/>
                </a:lnTo>
                <a:arcTo hR="76200" wR="25400" stAng="10800000" swAng="-5400000"/>
                <a:close/>
              </a:path>
            </a:pathLst>
          </a:custGeom>
          <a:solidFill>
            <a:srgbClr val="B4492F"/>
          </a:solidFill>
          <a:ln/>
        </p:spPr>
      </p:sp>
      <p:sp>
        <p:nvSpPr>
          <p:cNvPr id="9" name="Text 7"/>
          <p:cNvSpPr/>
          <p:nvPr/>
        </p:nvSpPr>
        <p:spPr>
          <a:xfrm>
            <a:off x="1052830" y="3145780"/>
            <a:ext cx="5181384"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WHY IT MATTERS</a:t>
            </a:r>
            <a:endParaRPr lang="en-US" sz="1200" dirty="0"/>
          </a:p>
        </p:txBody>
      </p:sp>
      <p:sp>
        <p:nvSpPr>
          <p:cNvPr id="10" name="Text 8"/>
          <p:cNvSpPr/>
          <p:nvPr/>
        </p:nvSpPr>
        <p:spPr>
          <a:xfrm>
            <a:off x="1052830" y="3409950"/>
            <a:ext cx="5181384"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Here “likely” is the bad outcome. One invented reference can sink a paper — and it’s the failure readers are most likely to miss.</a:t>
            </a:r>
            <a:endParaRPr lang="en-US" sz="1300" dirty="0"/>
          </a:p>
        </p:txBody>
      </p:sp>
      <p:sp>
        <p:nvSpPr>
          <p:cNvPr id="11" name="Text 9"/>
          <p:cNvSpPr/>
          <p:nvPr/>
        </p:nvSpPr>
        <p:spPr>
          <a:xfrm>
            <a:off x="6553200" y="1748780"/>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PREDICTED BEFORE RUNNING · RESULTS IN PART 5</a:t>
            </a:r>
            <a:endParaRPr lang="en-US" sz="1200" dirty="0"/>
          </a:p>
        </p:txBody>
      </p:sp>
      <p:sp>
        <p:nvSpPr>
          <p:cNvPr id="12" name="Shape 10"/>
          <p:cNvSpPr/>
          <p:nvPr/>
        </p:nvSpPr>
        <p:spPr>
          <a:xfrm>
            <a:off x="6553200" y="2025650"/>
            <a:ext cx="4826000" cy="619760"/>
          </a:xfrm>
          <a:prstGeom prst="roundRect">
            <a:avLst>
              <a:gd name="adj" fmla="val 12295"/>
            </a:avLst>
          </a:prstGeom>
          <a:solidFill>
            <a:srgbClr val="F6F1E9"/>
          </a:solidFill>
          <a:ln/>
        </p:spPr>
      </p:sp>
      <p:sp>
        <p:nvSpPr>
          <p:cNvPr id="13" name="Text 11"/>
          <p:cNvSpPr/>
          <p:nvPr/>
        </p:nvSpPr>
        <p:spPr>
          <a:xfrm>
            <a:off x="6692900" y="220853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14" name="Text 12"/>
          <p:cNvSpPr/>
          <p:nvPr/>
        </p:nvSpPr>
        <p:spPr>
          <a:xfrm>
            <a:off x="6997700" y="2114550"/>
            <a:ext cx="3591061"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Chat</a:t>
            </a:r>
            <a:endParaRPr lang="en-US" sz="1300" dirty="0"/>
          </a:p>
        </p:txBody>
      </p:sp>
      <p:sp>
        <p:nvSpPr>
          <p:cNvPr id="15" name="Text 13"/>
          <p:cNvSpPr/>
          <p:nvPr/>
        </p:nvSpPr>
        <p:spPr>
          <a:xfrm>
            <a:off x="6997700" y="2358380"/>
            <a:ext cx="3591061"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Easy to cite from memory</a:t>
            </a:r>
            <a:endParaRPr lang="en-US" sz="1200" dirty="0"/>
          </a:p>
        </p:txBody>
      </p:sp>
      <p:sp>
        <p:nvSpPr>
          <p:cNvPr id="16" name="Text 14"/>
          <p:cNvSpPr/>
          <p:nvPr/>
        </p:nvSpPr>
        <p:spPr>
          <a:xfrm>
            <a:off x="10598468" y="2190750"/>
            <a:ext cx="641032" cy="289560"/>
          </a:xfrm>
          <a:custGeom>
            <a:avLst/>
            <a:gdLst/>
            <a:ahLst/>
            <a:cxnLst/>
            <a:rect l="l" t="t" r="r" b="b"/>
            <a:pathLst>
              <a:path w="641032" h="289560">
                <a:moveTo>
                  <a:pt x="144780" y="0"/>
                </a:moveTo>
                <a:lnTo>
                  <a:pt x="496252" y="0"/>
                </a:lnTo>
                <a:arcTo hR="144780" wR="144780" stAng="16200000" swAng="5400000"/>
                <a:lnTo>
                  <a:pt x="641032" y="144780"/>
                </a:lnTo>
                <a:arcTo hR="144780" wR="144780" stAng="0" swAng="5400000"/>
                <a:lnTo>
                  <a:pt x="144780" y="289560"/>
                </a:lnTo>
                <a:arcTo hR="144780" wR="144780" stAng="5400000" swAng="5400000"/>
                <a:lnTo>
                  <a:pt x="0" y="144780"/>
                </a:lnTo>
                <a:arcTo hR="144780" wR="144780" stAng="10800000" swAng="5400000"/>
                <a:close/>
              </a:path>
            </a:pathLst>
          </a:custGeom>
          <a:solidFill>
            <a:srgbClr val="B4492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Likely</a:t>
            </a:r>
            <a:endParaRPr lang="en-US" sz="1200" dirty="0"/>
          </a:p>
        </p:txBody>
      </p:sp>
      <p:sp>
        <p:nvSpPr>
          <p:cNvPr id="17" name="Shape 15"/>
          <p:cNvSpPr/>
          <p:nvPr/>
        </p:nvSpPr>
        <p:spPr>
          <a:xfrm>
            <a:off x="6553200" y="2708920"/>
            <a:ext cx="4826000" cy="619760"/>
          </a:xfrm>
          <a:prstGeom prst="roundRect">
            <a:avLst>
              <a:gd name="adj" fmla="val 12295"/>
            </a:avLst>
          </a:prstGeom>
          <a:solidFill>
            <a:srgbClr val="F6F1E9"/>
          </a:solidFill>
          <a:ln/>
        </p:spPr>
      </p:sp>
      <p:sp>
        <p:nvSpPr>
          <p:cNvPr id="18" name="Text 16"/>
          <p:cNvSpPr/>
          <p:nvPr/>
        </p:nvSpPr>
        <p:spPr>
          <a:xfrm>
            <a:off x="6692900" y="289178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19" name="Text 17"/>
          <p:cNvSpPr/>
          <p:nvPr/>
        </p:nvSpPr>
        <p:spPr>
          <a:xfrm>
            <a:off x="6997700" y="279782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Claude Code, bare</a:t>
            </a:r>
            <a:endParaRPr lang="en-US" sz="1300" dirty="0"/>
          </a:p>
        </p:txBody>
      </p:sp>
      <p:sp>
        <p:nvSpPr>
          <p:cNvPr id="20" name="Text 18"/>
          <p:cNvSpPr/>
          <p:nvPr/>
        </p:nvSpPr>
        <p:spPr>
          <a:xfrm>
            <a:off x="6997700" y="304165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Can search; nothing forces it to</a:t>
            </a:r>
            <a:endParaRPr lang="en-US" sz="1200" dirty="0"/>
          </a:p>
        </p:txBody>
      </p:sp>
      <p:sp>
        <p:nvSpPr>
          <p:cNvPr id="21" name="Text 19"/>
          <p:cNvSpPr/>
          <p:nvPr/>
        </p:nvSpPr>
        <p:spPr>
          <a:xfrm>
            <a:off x="10529464" y="287402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2" name="Shape 20"/>
          <p:cNvSpPr/>
          <p:nvPr/>
        </p:nvSpPr>
        <p:spPr>
          <a:xfrm>
            <a:off x="6553200" y="3392165"/>
            <a:ext cx="4826000" cy="619760"/>
          </a:xfrm>
          <a:prstGeom prst="roundRect">
            <a:avLst>
              <a:gd name="adj" fmla="val 12295"/>
            </a:avLst>
          </a:prstGeom>
          <a:solidFill>
            <a:srgbClr val="F6F1E9"/>
          </a:solidFill>
          <a:ln/>
        </p:spPr>
      </p:sp>
      <p:sp>
        <p:nvSpPr>
          <p:cNvPr id="23" name="Text 21"/>
          <p:cNvSpPr/>
          <p:nvPr/>
        </p:nvSpPr>
        <p:spPr>
          <a:xfrm>
            <a:off x="6692900" y="357505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24" name="Text 22"/>
          <p:cNvSpPr/>
          <p:nvPr/>
        </p:nvSpPr>
        <p:spPr>
          <a:xfrm>
            <a:off x="6997700" y="3481065"/>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project files</a:t>
            </a:r>
            <a:endParaRPr lang="en-US" sz="1300" dirty="0"/>
          </a:p>
        </p:txBody>
      </p:sp>
      <p:sp>
        <p:nvSpPr>
          <p:cNvPr id="25" name="Text 23"/>
          <p:cNvSpPr/>
          <p:nvPr/>
        </p:nvSpPr>
        <p:spPr>
          <a:xfrm>
            <a:off x="6997700" y="3724920"/>
            <a:ext cx="3531764"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The rule says never invent — but no procedure</a:t>
            </a:r>
            <a:endParaRPr lang="en-US" sz="1200" dirty="0"/>
          </a:p>
        </p:txBody>
      </p:sp>
      <p:sp>
        <p:nvSpPr>
          <p:cNvPr id="26" name="Text 24"/>
          <p:cNvSpPr/>
          <p:nvPr/>
        </p:nvSpPr>
        <p:spPr>
          <a:xfrm>
            <a:off x="10529464" y="3557265"/>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7" name="Shape 25"/>
          <p:cNvSpPr/>
          <p:nvPr/>
        </p:nvSpPr>
        <p:spPr>
          <a:xfrm>
            <a:off x="6553200" y="4075435"/>
            <a:ext cx="4826000" cy="619760"/>
          </a:xfrm>
          <a:prstGeom prst="roundRect">
            <a:avLst>
              <a:gd name="adj" fmla="val 12295"/>
            </a:avLst>
          </a:prstGeom>
          <a:solidFill>
            <a:srgbClr val="F6F1E9"/>
          </a:solidFill>
          <a:ln/>
        </p:spPr>
      </p:sp>
      <p:sp>
        <p:nvSpPr>
          <p:cNvPr id="28" name="Text 26"/>
          <p:cNvSpPr/>
          <p:nvPr/>
        </p:nvSpPr>
        <p:spPr>
          <a:xfrm>
            <a:off x="6692900" y="425832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29" name="Text 27"/>
          <p:cNvSpPr/>
          <p:nvPr/>
        </p:nvSpPr>
        <p:spPr>
          <a:xfrm>
            <a:off x="6997700" y="4164335"/>
            <a:ext cx="3424715"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skills &amp; subagents</a:t>
            </a:r>
            <a:endParaRPr lang="en-US" sz="1300" dirty="0"/>
          </a:p>
        </p:txBody>
      </p:sp>
      <p:sp>
        <p:nvSpPr>
          <p:cNvPr id="30" name="Text 28"/>
          <p:cNvSpPr/>
          <p:nvPr/>
        </p:nvSpPr>
        <p:spPr>
          <a:xfrm>
            <a:off x="6997700" y="4408165"/>
            <a:ext cx="3424715"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Skill and scout must open each DOI</a:t>
            </a:r>
            <a:endParaRPr lang="en-US" sz="1200" dirty="0"/>
          </a:p>
        </p:txBody>
      </p:sp>
      <p:sp>
        <p:nvSpPr>
          <p:cNvPr id="31" name="Text 29"/>
          <p:cNvSpPr/>
          <p:nvPr/>
        </p:nvSpPr>
        <p:spPr>
          <a:xfrm>
            <a:off x="10436966" y="4240535"/>
            <a:ext cx="802534" cy="289560"/>
          </a:xfrm>
          <a:custGeom>
            <a:avLst/>
            <a:gdLst/>
            <a:ahLst/>
            <a:cxnLst/>
            <a:rect l="l" t="t" r="r" b="b"/>
            <a:pathLst>
              <a:path w="802534" h="289560">
                <a:moveTo>
                  <a:pt x="144780" y="0"/>
                </a:moveTo>
                <a:lnTo>
                  <a:pt x="657754" y="0"/>
                </a:lnTo>
                <a:arcTo hR="144780" wR="144780" stAng="16200000" swAng="5400000"/>
                <a:lnTo>
                  <a:pt x="802534" y="144780"/>
                </a:lnTo>
                <a:arcTo hR="144780" wR="144780" stAng="0" swAng="5400000"/>
                <a:lnTo>
                  <a:pt x="144780" y="289560"/>
                </a:lnTo>
                <a:arcTo hR="144780" wR="144780" stAng="5400000" swAng="5400000"/>
                <a:lnTo>
                  <a:pt x="0" y="144780"/>
                </a:lnTo>
                <a:arcTo hR="144780" wR="144780" stAng="10800000" swAng="5400000"/>
                <a:close/>
              </a:path>
            </a:pathLst>
          </a:custGeom>
          <a:solidFill>
            <a:srgbClr val="3D7A4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Unlikely</a:t>
            </a:r>
            <a:endParaRPr lang="en-US" sz="1200" dirty="0"/>
          </a:p>
        </p:txBody>
      </p:sp>
      <p:sp>
        <p:nvSpPr>
          <p:cNvPr id="32" name="Text 3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44 / 59</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4205182"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4 · QUESTION 4 OF 4 · ANSWER</a:t>
            </a:r>
            <a:endParaRPr lang="en-US" sz="1200" dirty="0"/>
          </a:p>
        </p:txBody>
      </p:sp>
      <p:sp>
        <p:nvSpPr>
          <p:cNvPr id="3" name="Text 1"/>
          <p:cNvSpPr/>
          <p:nvPr>
            <p:ph type="title"/>
          </p:nvPr>
        </p:nvSpPr>
        <p:spPr>
          <a:xfrm>
            <a:off x="812800" y="1216670"/>
            <a:ext cx="10883392" cy="405130"/>
          </a:xfrm>
          <a:prstGeom prst="rect">
            <a:avLst/>
          </a:prstGeom>
          <a:noFill/>
          <a:ln/>
        </p:spPr>
        <p:txBody>
          <a:bodyPr wrap="square" lIns="0" tIns="0" rIns="0" bIns="0" rtlCol="0" anchor="t">
            <a:normAutofit/>
          </a:bodyPr>
          <a:lstStyle/>
          <a:p>
            <a:pPr algn="l" indent="0" marL="0">
              <a:lnSpc>
                <a:spcPts val="2990"/>
              </a:lnSpc>
              <a:buNone/>
            </a:pPr>
            <a:r>
              <a:rPr lang="en-US" sz="2600" b="0" i="0" dirty="0">
                <a:solidFill>
                  <a:srgbClr val="1F1D1A"/>
                </a:solidFill>
                <a:latin typeface="Fraunces" pitchFamily="18" charset="0"/>
                <a:ea typeface="Fraunces" pitchFamily="18" charset="-122"/>
                <a:cs typeface="Fraunces" pitchFamily="18" charset="-120"/>
              </a:rPr>
              <a:t>Which setup will say plainly that a guess in Section 3 is wrong?</a:t>
            </a:r>
            <a:endParaRPr lang="en-US" sz="2600" dirty="0"/>
          </a:p>
        </p:txBody>
      </p:sp>
      <p:sp>
        <p:nvSpPr>
          <p:cNvPr id="4" name="Shape 2"/>
          <p:cNvSpPr/>
          <p:nvPr/>
        </p:nvSpPr>
        <p:spPr>
          <a:xfrm>
            <a:off x="812800" y="1748780"/>
            <a:ext cx="5461000" cy="1379220"/>
          </a:xfrm>
          <a:prstGeom prst="roundRect">
            <a:avLst>
              <a:gd name="adj" fmla="val 7366"/>
            </a:avLst>
          </a:prstGeom>
          <a:solidFill>
            <a:srgbClr val="1F4466"/>
          </a:solidFill>
          <a:ln/>
        </p:spPr>
      </p:sp>
      <p:sp>
        <p:nvSpPr>
          <p:cNvPr id="5" name="Text 3"/>
          <p:cNvSpPr/>
          <p:nvPr/>
        </p:nvSpPr>
        <p:spPr>
          <a:xfrm>
            <a:off x="1016000" y="192658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2B880"/>
                </a:solidFill>
                <a:latin typeface="Inter" pitchFamily="34" charset="0"/>
                <a:ea typeface="Inter" pitchFamily="34" charset="-122"/>
                <a:cs typeface="Inter" pitchFamily="34" charset="-120"/>
              </a:rPr>
              <a:t>THE ANSWER</a:t>
            </a:r>
            <a:endParaRPr lang="en-US" sz="1200" dirty="0"/>
          </a:p>
        </p:txBody>
      </p:sp>
      <p:sp>
        <p:nvSpPr>
          <p:cNvPr id="6" name="Text 4"/>
          <p:cNvSpPr/>
          <p:nvPr/>
        </p:nvSpPr>
        <p:spPr>
          <a:xfrm>
            <a:off x="1016000" y="2203450"/>
            <a:ext cx="5206238"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Setups 3 and 4 most likely. The invitation to challenge the brief sits in CLAUDE.md, always in context, and setup 4 tests each result.</a:t>
            </a:r>
            <a:endParaRPr lang="en-US" sz="1400" dirty="0"/>
          </a:p>
        </p:txBody>
      </p:sp>
      <p:sp>
        <p:nvSpPr>
          <p:cNvPr id="7" name="Shape 5"/>
          <p:cNvSpPr/>
          <p:nvPr/>
        </p:nvSpPr>
        <p:spPr>
          <a:xfrm>
            <a:off x="812800" y="3255020"/>
            <a:ext cx="5461000" cy="1005840"/>
          </a:xfrm>
          <a:prstGeom prst="roundRect">
            <a:avLst>
              <a:gd name="adj" fmla="val 7576"/>
            </a:avLst>
          </a:prstGeom>
          <a:solidFill>
            <a:srgbClr val="F6F1E9"/>
          </a:solidFill>
          <a:ln/>
        </p:spPr>
      </p:sp>
      <p:sp>
        <p:nvSpPr>
          <p:cNvPr id="8" name="Shape 6"/>
          <p:cNvSpPr/>
          <p:nvPr/>
        </p:nvSpPr>
        <p:spPr>
          <a:xfrm>
            <a:off x="812800" y="3255020"/>
            <a:ext cx="5461000" cy="1005840"/>
          </a:xfrm>
          <a:custGeom>
            <a:avLst/>
            <a:gdLst/>
            <a:ahLst/>
            <a:cxnLst/>
            <a:rect l="l" t="t" r="r" b="b"/>
            <a:pathLst>
              <a:path w="5461000" h="1005840">
                <a:moveTo>
                  <a:pt x="76200" y="1005840"/>
                </a:moveTo>
                <a:lnTo>
                  <a:pt x="76200" y="1005840"/>
                </a:lnTo>
                <a:arcTo hR="76200" wR="76200" stAng="5400000" swAng="5400000"/>
                <a:lnTo>
                  <a:pt x="0" y="76200"/>
                </a:lnTo>
                <a:arcTo hR="76200" wR="76200" stAng="10800000" swAng="5400000"/>
                <a:lnTo>
                  <a:pt x="76200" y="0"/>
                </a:lnTo>
                <a:arcTo hR="76200" wR="25400" stAng="16200000" swAng="-5400000"/>
                <a:lnTo>
                  <a:pt x="50800" y="929640"/>
                </a:lnTo>
                <a:arcTo hR="76200" wR="25400" stAng="10800000" swAng="-5400000"/>
                <a:close/>
              </a:path>
            </a:pathLst>
          </a:custGeom>
          <a:solidFill>
            <a:srgbClr val="B4492F"/>
          </a:solidFill>
          <a:ln/>
        </p:spPr>
      </p:sp>
      <p:sp>
        <p:nvSpPr>
          <p:cNvPr id="9" name="Text 7"/>
          <p:cNvSpPr/>
          <p:nvPr/>
        </p:nvSpPr>
        <p:spPr>
          <a:xfrm>
            <a:off x="1052830" y="3394720"/>
            <a:ext cx="5181384"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4492F"/>
                </a:solidFill>
                <a:latin typeface="Inter" pitchFamily="34" charset="0"/>
                <a:ea typeface="Inter" pitchFamily="34" charset="-122"/>
                <a:cs typeface="Inter" pitchFamily="34" charset="-120"/>
              </a:rPr>
              <a:t>WHY IT MATTERS</a:t>
            </a:r>
            <a:endParaRPr lang="en-US" sz="1200" dirty="0"/>
          </a:p>
        </p:txBody>
      </p:sp>
      <p:sp>
        <p:nvSpPr>
          <p:cNvPr id="10" name="Text 8"/>
          <p:cNvSpPr/>
          <p:nvPr/>
        </p:nvSpPr>
        <p:spPr>
          <a:xfrm>
            <a:off x="1052830" y="3658865"/>
            <a:ext cx="5181384"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The brief invites disagreement. A setup that quietly adopts every guess is agreeing, not checking.</a:t>
            </a:r>
            <a:endParaRPr lang="en-US" sz="1300" dirty="0"/>
          </a:p>
        </p:txBody>
      </p:sp>
      <p:sp>
        <p:nvSpPr>
          <p:cNvPr id="11" name="Text 9"/>
          <p:cNvSpPr/>
          <p:nvPr/>
        </p:nvSpPr>
        <p:spPr>
          <a:xfrm>
            <a:off x="6553200" y="1748780"/>
            <a:ext cx="4970780"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PREDICTED BEFORE RUNNING · RESULTS IN PART 5</a:t>
            </a:r>
            <a:endParaRPr lang="en-US" sz="1200" dirty="0"/>
          </a:p>
        </p:txBody>
      </p:sp>
      <p:sp>
        <p:nvSpPr>
          <p:cNvPr id="12" name="Shape 10"/>
          <p:cNvSpPr/>
          <p:nvPr/>
        </p:nvSpPr>
        <p:spPr>
          <a:xfrm>
            <a:off x="6553200" y="2025650"/>
            <a:ext cx="4826000" cy="619760"/>
          </a:xfrm>
          <a:prstGeom prst="roundRect">
            <a:avLst>
              <a:gd name="adj" fmla="val 12295"/>
            </a:avLst>
          </a:prstGeom>
          <a:solidFill>
            <a:srgbClr val="F6F1E9"/>
          </a:solidFill>
          <a:ln/>
        </p:spPr>
      </p:sp>
      <p:sp>
        <p:nvSpPr>
          <p:cNvPr id="13" name="Text 11"/>
          <p:cNvSpPr/>
          <p:nvPr/>
        </p:nvSpPr>
        <p:spPr>
          <a:xfrm>
            <a:off x="6692900" y="2208535"/>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14" name="Text 12"/>
          <p:cNvSpPr/>
          <p:nvPr/>
        </p:nvSpPr>
        <p:spPr>
          <a:xfrm>
            <a:off x="6997700" y="211455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Chat</a:t>
            </a:r>
            <a:endParaRPr lang="en-US" sz="1300" dirty="0"/>
          </a:p>
        </p:txBody>
      </p:sp>
      <p:sp>
        <p:nvSpPr>
          <p:cNvPr id="15" name="Text 13"/>
          <p:cNvSpPr/>
          <p:nvPr/>
        </p:nvSpPr>
        <p:spPr>
          <a:xfrm>
            <a:off x="6997700" y="235838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The invitation is one line in a long prompt</a:t>
            </a:r>
            <a:endParaRPr lang="en-US" sz="1200" dirty="0"/>
          </a:p>
        </p:txBody>
      </p:sp>
      <p:sp>
        <p:nvSpPr>
          <p:cNvPr id="16" name="Text 14"/>
          <p:cNvSpPr/>
          <p:nvPr/>
        </p:nvSpPr>
        <p:spPr>
          <a:xfrm>
            <a:off x="10529464" y="219075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17" name="Shape 15"/>
          <p:cNvSpPr/>
          <p:nvPr/>
        </p:nvSpPr>
        <p:spPr>
          <a:xfrm>
            <a:off x="6553200" y="2708920"/>
            <a:ext cx="4826000" cy="619760"/>
          </a:xfrm>
          <a:prstGeom prst="roundRect">
            <a:avLst>
              <a:gd name="adj" fmla="val 12295"/>
            </a:avLst>
          </a:prstGeom>
          <a:solidFill>
            <a:srgbClr val="F6F1E9"/>
          </a:solidFill>
          <a:ln/>
        </p:spPr>
      </p:sp>
      <p:sp>
        <p:nvSpPr>
          <p:cNvPr id="18" name="Text 16"/>
          <p:cNvSpPr/>
          <p:nvPr/>
        </p:nvSpPr>
        <p:spPr>
          <a:xfrm>
            <a:off x="6692900" y="289178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19" name="Text 17"/>
          <p:cNvSpPr/>
          <p:nvPr/>
        </p:nvSpPr>
        <p:spPr>
          <a:xfrm>
            <a:off x="6997700" y="2797820"/>
            <a:ext cx="351998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Claude Code, bare</a:t>
            </a:r>
            <a:endParaRPr lang="en-US" sz="1300" dirty="0"/>
          </a:p>
        </p:txBody>
      </p:sp>
      <p:sp>
        <p:nvSpPr>
          <p:cNvPr id="20" name="Text 18"/>
          <p:cNvSpPr/>
          <p:nvPr/>
        </p:nvSpPr>
        <p:spPr>
          <a:xfrm>
            <a:off x="6997700" y="3041650"/>
            <a:ext cx="351998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Same prompt, more tools</a:t>
            </a:r>
            <a:endParaRPr lang="en-US" sz="1200" dirty="0"/>
          </a:p>
        </p:txBody>
      </p:sp>
      <p:sp>
        <p:nvSpPr>
          <p:cNvPr id="21" name="Text 19"/>
          <p:cNvSpPr/>
          <p:nvPr/>
        </p:nvSpPr>
        <p:spPr>
          <a:xfrm>
            <a:off x="10529464" y="2874020"/>
            <a:ext cx="710036" cy="289560"/>
          </a:xfrm>
          <a:custGeom>
            <a:avLst/>
            <a:gdLst/>
            <a:ahLst/>
            <a:cxnLst/>
            <a:rect l="l" t="t" r="r" b="b"/>
            <a:pathLst>
              <a:path w="710036" h="289560">
                <a:moveTo>
                  <a:pt x="144780" y="0"/>
                </a:moveTo>
                <a:lnTo>
                  <a:pt x="565256" y="0"/>
                </a:lnTo>
                <a:arcTo hR="144780" wR="144780" stAng="16200000" swAng="5400000"/>
                <a:lnTo>
                  <a:pt x="710036" y="144780"/>
                </a:lnTo>
                <a:arcTo hR="144780" wR="144780" stAng="0" swAng="5400000"/>
                <a:lnTo>
                  <a:pt x="144780" y="289560"/>
                </a:lnTo>
                <a:arcTo hR="144780" wR="144780" stAng="5400000" swAng="5400000"/>
                <a:lnTo>
                  <a:pt x="0" y="144780"/>
                </a:lnTo>
                <a:arcTo hR="144780" wR="144780" stAng="10800000" swAng="5400000"/>
                <a:close/>
              </a:path>
            </a:pathLst>
          </a:custGeom>
          <a:solidFill>
            <a:srgbClr val="B07A1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Maybe</a:t>
            </a:r>
            <a:endParaRPr lang="en-US" sz="1200" dirty="0"/>
          </a:p>
        </p:txBody>
      </p:sp>
      <p:sp>
        <p:nvSpPr>
          <p:cNvPr id="22" name="Shape 20"/>
          <p:cNvSpPr/>
          <p:nvPr/>
        </p:nvSpPr>
        <p:spPr>
          <a:xfrm>
            <a:off x="6553200" y="3392165"/>
            <a:ext cx="4826000" cy="619760"/>
          </a:xfrm>
          <a:prstGeom prst="roundRect">
            <a:avLst>
              <a:gd name="adj" fmla="val 12295"/>
            </a:avLst>
          </a:prstGeom>
          <a:solidFill>
            <a:srgbClr val="F6F1E9"/>
          </a:solidFill>
          <a:ln/>
        </p:spPr>
      </p:sp>
      <p:sp>
        <p:nvSpPr>
          <p:cNvPr id="23" name="Text 21"/>
          <p:cNvSpPr/>
          <p:nvPr/>
        </p:nvSpPr>
        <p:spPr>
          <a:xfrm>
            <a:off x="6692900" y="357505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24" name="Text 22"/>
          <p:cNvSpPr/>
          <p:nvPr/>
        </p:nvSpPr>
        <p:spPr>
          <a:xfrm>
            <a:off x="6997700" y="3481065"/>
            <a:ext cx="3591061"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project files</a:t>
            </a:r>
            <a:endParaRPr lang="en-US" sz="1300" dirty="0"/>
          </a:p>
        </p:txBody>
      </p:sp>
      <p:sp>
        <p:nvSpPr>
          <p:cNvPr id="25" name="Text 23"/>
          <p:cNvSpPr/>
          <p:nvPr/>
        </p:nvSpPr>
        <p:spPr>
          <a:xfrm>
            <a:off x="6997700" y="3724920"/>
            <a:ext cx="3591061"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The rule stays in context</a:t>
            </a:r>
            <a:endParaRPr lang="en-US" sz="1200" dirty="0"/>
          </a:p>
        </p:txBody>
      </p:sp>
      <p:sp>
        <p:nvSpPr>
          <p:cNvPr id="26" name="Text 24"/>
          <p:cNvSpPr/>
          <p:nvPr/>
        </p:nvSpPr>
        <p:spPr>
          <a:xfrm>
            <a:off x="10598468" y="3557265"/>
            <a:ext cx="641032" cy="289560"/>
          </a:xfrm>
          <a:custGeom>
            <a:avLst/>
            <a:gdLst/>
            <a:ahLst/>
            <a:cxnLst/>
            <a:rect l="l" t="t" r="r" b="b"/>
            <a:pathLst>
              <a:path w="641032" h="289560">
                <a:moveTo>
                  <a:pt x="144780" y="0"/>
                </a:moveTo>
                <a:lnTo>
                  <a:pt x="496252" y="0"/>
                </a:lnTo>
                <a:arcTo hR="144780" wR="144780" stAng="16200000" swAng="5400000"/>
                <a:lnTo>
                  <a:pt x="641032" y="144780"/>
                </a:lnTo>
                <a:arcTo hR="144780" wR="144780" stAng="0" swAng="5400000"/>
                <a:lnTo>
                  <a:pt x="144780" y="289560"/>
                </a:lnTo>
                <a:arcTo hR="144780" wR="144780" stAng="5400000" swAng="5400000"/>
                <a:lnTo>
                  <a:pt x="0" y="144780"/>
                </a:lnTo>
                <a:arcTo hR="144780" wR="144780" stAng="10800000" swAng="5400000"/>
                <a:close/>
              </a:path>
            </a:pathLst>
          </a:custGeom>
          <a:solidFill>
            <a:srgbClr val="3D7A4F"/>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Likely</a:t>
            </a:r>
            <a:endParaRPr lang="en-US" sz="1200" dirty="0"/>
          </a:p>
        </p:txBody>
      </p:sp>
      <p:sp>
        <p:nvSpPr>
          <p:cNvPr id="27" name="Shape 25"/>
          <p:cNvSpPr/>
          <p:nvPr/>
        </p:nvSpPr>
        <p:spPr>
          <a:xfrm>
            <a:off x="6553200" y="4075435"/>
            <a:ext cx="4826000" cy="619760"/>
          </a:xfrm>
          <a:prstGeom prst="roundRect">
            <a:avLst>
              <a:gd name="adj" fmla="val 12295"/>
            </a:avLst>
          </a:prstGeom>
          <a:solidFill>
            <a:srgbClr val="F6F1E9"/>
          </a:solidFill>
          <a:ln/>
        </p:spPr>
      </p:sp>
      <p:sp>
        <p:nvSpPr>
          <p:cNvPr id="28" name="Text 26"/>
          <p:cNvSpPr/>
          <p:nvPr/>
        </p:nvSpPr>
        <p:spPr>
          <a:xfrm>
            <a:off x="6692900" y="4258320"/>
            <a:ext cx="2413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29" name="Text 27"/>
          <p:cNvSpPr/>
          <p:nvPr/>
        </p:nvSpPr>
        <p:spPr>
          <a:xfrm>
            <a:off x="6997700" y="4164335"/>
            <a:ext cx="321225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F1D1A"/>
                </a:solidFill>
                <a:latin typeface="Inter" pitchFamily="34" charset="0"/>
                <a:ea typeface="Inter" pitchFamily="34" charset="-122"/>
                <a:cs typeface="Inter" pitchFamily="34" charset="-120"/>
              </a:rPr>
              <a:t>+ skills &amp; subagents</a:t>
            </a:r>
            <a:endParaRPr lang="en-US" sz="1300" dirty="0"/>
          </a:p>
        </p:txBody>
      </p:sp>
      <p:sp>
        <p:nvSpPr>
          <p:cNvPr id="30" name="Text 28"/>
          <p:cNvSpPr/>
          <p:nvPr/>
        </p:nvSpPr>
        <p:spPr>
          <a:xfrm>
            <a:off x="6997700" y="4408165"/>
            <a:ext cx="3212258" cy="223520"/>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5F574D"/>
                </a:solidFill>
                <a:latin typeface="Inter" pitchFamily="34" charset="0"/>
                <a:ea typeface="Inter" pitchFamily="34" charset="-122"/>
                <a:cs typeface="Inter" pitchFamily="34" charset="-120"/>
              </a:rPr>
              <a:t>Each result gets tested</a:t>
            </a:r>
            <a:endParaRPr lang="en-US" sz="1200" dirty="0"/>
          </a:p>
        </p:txBody>
      </p:sp>
      <p:sp>
        <p:nvSpPr>
          <p:cNvPr id="31" name="Text 29"/>
          <p:cNvSpPr/>
          <p:nvPr/>
        </p:nvSpPr>
        <p:spPr>
          <a:xfrm>
            <a:off x="10230696" y="4240535"/>
            <a:ext cx="1008803" cy="289560"/>
          </a:xfrm>
          <a:custGeom>
            <a:avLst/>
            <a:gdLst/>
            <a:ahLst/>
            <a:cxnLst/>
            <a:rect l="l" t="t" r="r" b="b"/>
            <a:pathLst>
              <a:path w="1008803" h="289560">
                <a:moveTo>
                  <a:pt x="144780" y="0"/>
                </a:moveTo>
                <a:lnTo>
                  <a:pt x="864023" y="0"/>
                </a:lnTo>
                <a:arcTo hR="144780" wR="144780" stAng="16200000" swAng="5400000"/>
                <a:lnTo>
                  <a:pt x="1008803" y="144780"/>
                </a:lnTo>
                <a:arcTo hR="144780" wR="144780" stAng="0" swAng="5400000"/>
                <a:lnTo>
                  <a:pt x="144780" y="289560"/>
                </a:lnTo>
                <a:arcTo hR="144780" wR="144780" stAng="5400000" swAng="5400000"/>
                <a:lnTo>
                  <a:pt x="0" y="144780"/>
                </a:lnTo>
                <a:arcTo hR="144780" wR="144780" stAng="10800000" swAng="5400000"/>
                <a:close/>
              </a:path>
            </a:pathLst>
          </a:custGeom>
          <a:solidFill>
            <a:srgbClr val="2F6B45"/>
          </a:solidFill>
          <a:ln/>
        </p:spPr>
        <p:txBody>
          <a:bodyPr wrap="none" lIns="0" tIns="0" rIns="0" bIns="0" rtlCol="0" anchor="ctr">
            <a:normAutofit/>
          </a:bodyPr>
          <a:lstStyle/>
          <a:p>
            <a:pPr algn="ctr" indent="0" marL="0">
              <a:lnSpc>
                <a:spcPts val="1680"/>
              </a:lnSpc>
              <a:buNone/>
            </a:pPr>
            <a:r>
              <a:rPr lang="en-US" sz="1200" b="1" dirty="0">
                <a:solidFill>
                  <a:srgbClr val="F6F1E9"/>
                </a:solidFill>
                <a:latin typeface="Inter" pitchFamily="34" charset="0"/>
                <a:ea typeface="Inter" pitchFamily="34" charset="-122"/>
                <a:cs typeface="Inter" pitchFamily="34" charset="-120"/>
              </a:rPr>
              <a:t>Most likely</a:t>
            </a:r>
            <a:endParaRPr lang="en-US" sz="1200" dirty="0"/>
          </a:p>
        </p:txBody>
      </p:sp>
      <p:sp>
        <p:nvSpPr>
          <p:cNvPr id="32" name="Text 30"/>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45 / 59</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249165"/>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PART 4 OF 6</a:t>
            </a:r>
            <a:endParaRPr lang="en-US" sz="1200" dirty="0"/>
          </a:p>
        </p:txBody>
      </p:sp>
      <p:sp>
        <p:nvSpPr>
          <p:cNvPr id="3" name="Text 1"/>
          <p:cNvSpPr/>
          <p:nvPr>
            <p:ph type="title"/>
          </p:nvPr>
        </p:nvSpPr>
        <p:spPr>
          <a:xfrm>
            <a:off x="812800" y="2716535"/>
            <a:ext cx="10883392" cy="718820"/>
          </a:xfrm>
          <a:prstGeom prst="rect">
            <a:avLst/>
          </a:prstGeom>
          <a:noFill/>
          <a:ln/>
        </p:spPr>
        <p:txBody>
          <a:bodyPr wrap="square" lIns="0" tIns="0" rIns="0" bIns="0" rtlCol="0" anchor="t">
            <a:normAutofit/>
          </a:bodyPr>
          <a:lstStyle/>
          <a:p>
            <a:pPr algn="l" indent="0" marL="0">
              <a:lnSpc>
                <a:spcPts val="5460"/>
              </a:lnSpc>
              <a:buNone/>
            </a:pPr>
            <a:r>
              <a:rPr lang="en-US" sz="5200" b="0" i="0" dirty="0">
                <a:solidFill>
                  <a:srgbClr val="F6F1E9"/>
                </a:solidFill>
                <a:latin typeface="Fraunces" pitchFamily="18" charset="0"/>
                <a:ea typeface="Fraunces" pitchFamily="18" charset="-122"/>
                <a:cs typeface="Fraunces" pitchFamily="18" charset="-120"/>
              </a:rPr>
              <a:t>Hands-on</a:t>
            </a:r>
            <a:endParaRPr lang="en-US" sz="5200" dirty="0"/>
          </a:p>
        </p:txBody>
      </p:sp>
      <p:sp>
        <p:nvSpPr>
          <p:cNvPr id="4" name="Text 2"/>
          <p:cNvSpPr/>
          <p:nvPr/>
        </p:nvSpPr>
        <p:spPr>
          <a:xfrm>
            <a:off x="812800" y="3663950"/>
            <a:ext cx="9156700" cy="32766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C5B6"/>
                </a:solidFill>
                <a:latin typeface="Inter" pitchFamily="34" charset="0"/>
                <a:ea typeface="Inter" pitchFamily="34" charset="-122"/>
                <a:cs typeface="Inter" pitchFamily="34" charset="-120"/>
              </a:rPr>
              <a:t>You try each interface on a piece of the problem</a:t>
            </a:r>
            <a:endParaRPr lang="en-US" sz="1700" dirty="0"/>
          </a:p>
        </p:txBody>
      </p:sp>
      <p:sp>
        <p:nvSpPr>
          <p:cNvPr id="5" name="Shape 3"/>
          <p:cNvSpPr/>
          <p:nvPr/>
        </p:nvSpPr>
        <p:spPr>
          <a:xfrm>
            <a:off x="819150" y="4226570"/>
            <a:ext cx="1684867" cy="375920"/>
          </a:xfrm>
          <a:prstGeom prst="roundRect">
            <a:avLst>
              <a:gd name="adj" fmla="val 18581"/>
            </a:avLst>
          </a:prstGeom>
          <a:solidFill>
            <a:srgbClr val="3A3632"/>
          </a:solidFill>
          <a:ln w="12700">
            <a:solidFill>
              <a:srgbClr val="3A3632"/>
            </a:solidFill>
            <a:prstDash val="solid"/>
          </a:ln>
        </p:spPr>
      </p:sp>
      <p:sp>
        <p:nvSpPr>
          <p:cNvPr id="6" name="Text 4"/>
          <p:cNvSpPr/>
          <p:nvPr/>
        </p:nvSpPr>
        <p:spPr>
          <a:xfrm>
            <a:off x="925830" y="4316090"/>
            <a:ext cx="13049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1</a:t>
            </a:r>
            <a:endParaRPr lang="en-US" sz="1400" dirty="0"/>
          </a:p>
        </p:txBody>
      </p:sp>
      <p:sp>
        <p:nvSpPr>
          <p:cNvPr id="7" name="Text 5"/>
          <p:cNvSpPr/>
          <p:nvPr/>
        </p:nvSpPr>
        <p:spPr>
          <a:xfrm>
            <a:off x="1069023" y="4307830"/>
            <a:ext cx="9808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Landscape</a:t>
            </a:r>
            <a:endParaRPr lang="en-US" sz="1200" dirty="0"/>
          </a:p>
        </p:txBody>
      </p:sp>
      <p:sp>
        <p:nvSpPr>
          <p:cNvPr id="8" name="Shape 6"/>
          <p:cNvSpPr/>
          <p:nvPr/>
        </p:nvSpPr>
        <p:spPr>
          <a:xfrm>
            <a:off x="2592917" y="4226570"/>
            <a:ext cx="1684867" cy="375920"/>
          </a:xfrm>
          <a:prstGeom prst="roundRect">
            <a:avLst>
              <a:gd name="adj" fmla="val 18581"/>
            </a:avLst>
          </a:prstGeom>
          <a:solidFill>
            <a:srgbClr val="3A3632"/>
          </a:solidFill>
          <a:ln w="12700">
            <a:solidFill>
              <a:srgbClr val="3A3632"/>
            </a:solidFill>
            <a:prstDash val="solid"/>
          </a:ln>
        </p:spPr>
      </p:sp>
      <p:sp>
        <p:nvSpPr>
          <p:cNvPr id="9" name="Text 7"/>
          <p:cNvSpPr/>
          <p:nvPr/>
        </p:nvSpPr>
        <p:spPr>
          <a:xfrm>
            <a:off x="2699597" y="4316090"/>
            <a:ext cx="156422"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2</a:t>
            </a:r>
            <a:endParaRPr lang="en-US" sz="1400" dirty="0"/>
          </a:p>
        </p:txBody>
      </p:sp>
      <p:sp>
        <p:nvSpPr>
          <p:cNvPr id="10" name="Text 8"/>
          <p:cNvSpPr/>
          <p:nvPr/>
        </p:nvSpPr>
        <p:spPr>
          <a:xfrm>
            <a:off x="2868718" y="4307830"/>
            <a:ext cx="91147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Interfaces</a:t>
            </a:r>
            <a:endParaRPr lang="en-US" sz="1200" dirty="0"/>
          </a:p>
        </p:txBody>
      </p:sp>
      <p:sp>
        <p:nvSpPr>
          <p:cNvPr id="11" name="Shape 9"/>
          <p:cNvSpPr/>
          <p:nvPr/>
        </p:nvSpPr>
        <p:spPr>
          <a:xfrm>
            <a:off x="4366683" y="4226570"/>
            <a:ext cx="1684867" cy="375920"/>
          </a:xfrm>
          <a:prstGeom prst="roundRect">
            <a:avLst>
              <a:gd name="adj" fmla="val 18581"/>
            </a:avLst>
          </a:prstGeom>
          <a:solidFill>
            <a:srgbClr val="3A3632"/>
          </a:solidFill>
          <a:ln w="12700">
            <a:solidFill>
              <a:srgbClr val="3A3632"/>
            </a:solidFill>
            <a:prstDash val="solid"/>
          </a:ln>
        </p:spPr>
      </p:sp>
      <p:sp>
        <p:nvSpPr>
          <p:cNvPr id="12" name="Text 10"/>
          <p:cNvSpPr/>
          <p:nvPr/>
        </p:nvSpPr>
        <p:spPr>
          <a:xfrm>
            <a:off x="4473363" y="4316090"/>
            <a:ext cx="146685"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3</a:t>
            </a:r>
            <a:endParaRPr lang="en-US" sz="1400" dirty="0"/>
          </a:p>
        </p:txBody>
      </p:sp>
      <p:sp>
        <p:nvSpPr>
          <p:cNvPr id="13" name="Text 11"/>
          <p:cNvSpPr/>
          <p:nvPr/>
        </p:nvSpPr>
        <p:spPr>
          <a:xfrm>
            <a:off x="4632748" y="4307830"/>
            <a:ext cx="11459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The example</a:t>
            </a:r>
            <a:endParaRPr lang="en-US" sz="1200" dirty="0"/>
          </a:p>
        </p:txBody>
      </p:sp>
      <p:sp>
        <p:nvSpPr>
          <p:cNvPr id="14" name="Shape 12"/>
          <p:cNvSpPr/>
          <p:nvPr/>
        </p:nvSpPr>
        <p:spPr>
          <a:xfrm>
            <a:off x="6140450" y="4226570"/>
            <a:ext cx="1684867" cy="375920"/>
          </a:xfrm>
          <a:prstGeom prst="roundRect">
            <a:avLst>
              <a:gd name="adj" fmla="val 18581"/>
            </a:avLst>
          </a:prstGeom>
          <a:solidFill>
            <a:srgbClr val="E8896D"/>
          </a:solidFill>
          <a:ln w="12700">
            <a:solidFill>
              <a:srgbClr val="E8896D"/>
            </a:solidFill>
            <a:prstDash val="solid"/>
          </a:ln>
        </p:spPr>
      </p:sp>
      <p:sp>
        <p:nvSpPr>
          <p:cNvPr id="15" name="Text 13"/>
          <p:cNvSpPr/>
          <p:nvPr/>
        </p:nvSpPr>
        <p:spPr>
          <a:xfrm>
            <a:off x="6247130" y="4316090"/>
            <a:ext cx="15663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1F1D1A"/>
                </a:solidFill>
                <a:latin typeface="Fraunces" pitchFamily="18" charset="0"/>
                <a:ea typeface="Fraunces" pitchFamily="18" charset="-122"/>
                <a:cs typeface="Fraunces" pitchFamily="18" charset="-120"/>
              </a:rPr>
              <a:t>4</a:t>
            </a:r>
            <a:endParaRPr lang="en-US" sz="1400" dirty="0"/>
          </a:p>
        </p:txBody>
      </p:sp>
      <p:sp>
        <p:nvSpPr>
          <p:cNvPr id="16" name="Text 14"/>
          <p:cNvSpPr/>
          <p:nvPr/>
        </p:nvSpPr>
        <p:spPr>
          <a:xfrm>
            <a:off x="6416463" y="4307830"/>
            <a:ext cx="885825"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1D1A"/>
                </a:solidFill>
                <a:latin typeface="Inter" pitchFamily="34" charset="0"/>
                <a:ea typeface="Inter" pitchFamily="34" charset="-122"/>
                <a:cs typeface="Inter" pitchFamily="34" charset="-120"/>
              </a:rPr>
              <a:t>Hands-on</a:t>
            </a:r>
            <a:endParaRPr lang="en-US" sz="1200" dirty="0"/>
          </a:p>
        </p:txBody>
      </p:sp>
      <p:sp>
        <p:nvSpPr>
          <p:cNvPr id="17" name="Shape 15"/>
          <p:cNvSpPr/>
          <p:nvPr/>
        </p:nvSpPr>
        <p:spPr>
          <a:xfrm>
            <a:off x="7914217" y="4226570"/>
            <a:ext cx="1684867" cy="375920"/>
          </a:xfrm>
          <a:prstGeom prst="roundRect">
            <a:avLst>
              <a:gd name="adj" fmla="val 18581"/>
            </a:avLst>
          </a:prstGeom>
          <a:solidFill>
            <a:srgbClr val="1F1D1A"/>
          </a:solidFill>
          <a:ln w="12700">
            <a:solidFill>
              <a:srgbClr val="5A4A3E"/>
            </a:solidFill>
            <a:prstDash val="solid"/>
          </a:ln>
        </p:spPr>
      </p:sp>
      <p:sp>
        <p:nvSpPr>
          <p:cNvPr id="18" name="Text 16"/>
          <p:cNvSpPr/>
          <p:nvPr/>
        </p:nvSpPr>
        <p:spPr>
          <a:xfrm>
            <a:off x="8020896" y="4316090"/>
            <a:ext cx="151236"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5</a:t>
            </a:r>
            <a:endParaRPr lang="en-US" sz="1400" dirty="0"/>
          </a:p>
        </p:txBody>
      </p:sp>
      <p:sp>
        <p:nvSpPr>
          <p:cNvPr id="19" name="Text 17"/>
          <p:cNvSpPr/>
          <p:nvPr/>
        </p:nvSpPr>
        <p:spPr>
          <a:xfrm>
            <a:off x="8184832" y="4307830"/>
            <a:ext cx="66319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Results</a:t>
            </a:r>
            <a:endParaRPr lang="en-US" sz="1200" dirty="0"/>
          </a:p>
        </p:txBody>
      </p:sp>
      <p:sp>
        <p:nvSpPr>
          <p:cNvPr id="20" name="Shape 18"/>
          <p:cNvSpPr/>
          <p:nvPr/>
        </p:nvSpPr>
        <p:spPr>
          <a:xfrm>
            <a:off x="9687983" y="4226570"/>
            <a:ext cx="1684867" cy="375920"/>
          </a:xfrm>
          <a:prstGeom prst="roundRect">
            <a:avLst>
              <a:gd name="adj" fmla="val 18581"/>
            </a:avLst>
          </a:prstGeom>
          <a:solidFill>
            <a:srgbClr val="1F1D1A"/>
          </a:solidFill>
          <a:ln w="12700">
            <a:solidFill>
              <a:srgbClr val="5A4A3E"/>
            </a:solidFill>
            <a:prstDash val="solid"/>
          </a:ln>
        </p:spPr>
      </p:sp>
      <p:sp>
        <p:nvSpPr>
          <p:cNvPr id="21" name="Text 19"/>
          <p:cNvSpPr/>
          <p:nvPr/>
        </p:nvSpPr>
        <p:spPr>
          <a:xfrm>
            <a:off x="9794663" y="4316090"/>
            <a:ext cx="156104"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6</a:t>
            </a:r>
            <a:endParaRPr lang="en-US" sz="1400" dirty="0"/>
          </a:p>
        </p:txBody>
      </p:sp>
      <p:sp>
        <p:nvSpPr>
          <p:cNvPr id="22" name="Text 20"/>
          <p:cNvSpPr/>
          <p:nvPr/>
        </p:nvSpPr>
        <p:spPr>
          <a:xfrm>
            <a:off x="9963468" y="4307830"/>
            <a:ext cx="82765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Your turn</a:t>
            </a:r>
            <a:endParaRPr lang="en-US" sz="12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46 / 59</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FOLLOW ALONG · KEEP THIS SLIDE IN MIND</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What’s in agentic-ai.zip</a:t>
            </a:r>
            <a:endParaRPr lang="en-US" sz="3200" dirty="0"/>
          </a:p>
        </p:txBody>
      </p:sp>
      <p:sp>
        <p:nvSpPr>
          <p:cNvPr id="4" name="Text 2"/>
          <p:cNvSpPr/>
          <p:nvPr/>
        </p:nvSpPr>
        <p:spPr>
          <a:xfrm>
            <a:off x="812800" y="1727200"/>
            <a:ext cx="10883392"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One folder, so every interface works on the </a:t>
            </a:r>
            <a:r>
              <a:rPr lang="en-US" sz="1400" b="1" dirty="0">
                <a:solidFill>
                  <a:srgbClr val="1F1D1A"/>
                </a:solidFill>
                <a:latin typeface="Inter" pitchFamily="34" charset="0"/>
                <a:ea typeface="Inter" pitchFamily="34" charset="-122"/>
                <a:cs typeface="Inter" pitchFamily="34" charset="-120"/>
              </a:rPr>
              <a:t>same files</a:t>
            </a:r>
            <a:r>
              <a:rPr lang="en-US" sz="1400" dirty="0">
                <a:solidFill>
                  <a:srgbClr val="1F1D1A"/>
                </a:solidFill>
                <a:latin typeface="Inter" pitchFamily="34" charset="0"/>
                <a:ea typeface="Inter" pitchFamily="34" charset="-122"/>
                <a:cs typeface="Inter" pitchFamily="34" charset="-120"/>
              </a:rPr>
              <a:t>.</a:t>
            </a:r>
            <a:endParaRPr lang="en-US" sz="1400" dirty="0"/>
          </a:p>
        </p:txBody>
      </p:sp>
      <p:sp>
        <p:nvSpPr>
          <p:cNvPr id="5" name="Shape 3"/>
          <p:cNvSpPr/>
          <p:nvPr/>
        </p:nvSpPr>
        <p:spPr>
          <a:xfrm>
            <a:off x="812800" y="2159630"/>
            <a:ext cx="10566400" cy="0"/>
          </a:xfrm>
          <a:prstGeom prst="line">
            <a:avLst/>
          </a:prstGeom>
          <a:noFill/>
          <a:ln w="11430">
            <a:solidFill>
              <a:srgbClr val="141413">
                <a:alpha val="22000"/>
              </a:srgbClr>
            </a:solidFill>
            <a:prstDash val="solid"/>
          </a:ln>
        </p:spPr>
      </p:sp>
      <p:sp>
        <p:nvSpPr>
          <p:cNvPr id="6" name="Shape 4"/>
          <p:cNvSpPr/>
          <p:nvPr/>
        </p:nvSpPr>
        <p:spPr>
          <a:xfrm>
            <a:off x="818515" y="2153915"/>
            <a:ext cx="0" cy="3669030"/>
          </a:xfrm>
          <a:prstGeom prst="line">
            <a:avLst/>
          </a:prstGeom>
          <a:noFill/>
          <a:ln w="11430">
            <a:solidFill>
              <a:srgbClr val="141413">
                <a:alpha val="22000"/>
              </a:srgbClr>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900430" y="2241545"/>
          <a:ext cx="10402570" cy="3505200"/>
        </p:xfrm>
        <a:graphic>
          <a:graphicData uri="http://schemas.openxmlformats.org/drawingml/2006/table">
            <a:tbl>
              <a:tblPr/>
              <a:tblGrid>
                <a:gridCol w="3120771"/>
                <a:gridCol w="3952977"/>
                <a:gridCol w="3328822"/>
              </a:tblGrid>
              <a:tr h="331470">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In ~/agentic-ai/</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What it is</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indent="0" marL="0">
                        <a:lnSpc>
                          <a:spcPts val="1680"/>
                        </a:lnSpc>
                        <a:buNone/>
                      </a:pPr>
                      <a:r>
                        <a:rPr lang="en-US" sz="1200" b="1" dirty="0">
                          <a:solidFill>
                            <a:srgbClr val="1F1D1A"/>
                          </a:solidFill>
                          <a:latin typeface="Inter" pitchFamily="34" charset="0"/>
                          <a:ea typeface="Inter" pitchFamily="34" charset="-122"/>
                          <a:cs typeface="Inter" pitchFamily="34" charset="-120"/>
                        </a:rPr>
                        <a:t>When you use it</a:t>
                      </a:r>
                      <a:endParaRPr lang="en-US" sz="1200" dirty="0">
                        <a:latin typeface="Inter" charset="0"/>
                        <a:ea typeface="Inter" charset="0"/>
                        <a:cs typeface="Inter" charset="0"/>
                      </a:endParaRPr>
                    </a:p>
                  </a:txBody>
                  <a:tcPr marL="53340" marR="53340" marT="53340" marB="5334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README.md</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What’s here, plus the before-class checklist</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Before class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prompts.md</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Prompts 1–6, copy-ready — no typing Greek letters</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Every follow-along step</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3147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papers/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2–3 PDFs</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Cowork step · Prompt 3</a:t>
                      </a:r>
                      <a:endParaRPr lang="en-US" sz="1200" dirty="0">
                        <a:latin typeface="Inter" charset="0"/>
                        <a:ea typeface="Inter" charset="0"/>
                        <a:cs typeface="Inter" charset="0"/>
                      </a:endParaRPr>
                    </a:p>
                  </a:txBody>
                  <a:tcPr marL="53340" marR="53340" marT="53340" marB="5334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54483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plasma/</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Empty on purpose — Claude Code fills it</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Desktop Code and terminal · Prompts 1, 4–6</a:t>
                      </a:r>
                      <a:endParaRPr lang="en-US" sz="1200" dirty="0">
                        <a:latin typeface="Inter" charset="0"/>
                        <a:ea typeface="Inter" charset="0"/>
                        <a:cs typeface="Inter" charset="0"/>
                      </a:endParaRPr>
                    </a:p>
                  </a:txBody>
                  <a:tcPr marL="53340" marR="53340" marT="53340" marB="5334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54483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example/seed.md</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9BEC3"/>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The written brief for my full experiment</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The experiment — and your project template</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r>
              <a:tr h="54483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example/controls.md · rubric.md · run_log_template.md</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How the study is controlled, scored and recorded</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Your group project</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r>
              <a:tr h="544830">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example/setup1-chat/ … setup4-skills/</a:t>
                      </a:r>
                      <a:endParaRPr lang="en-US" sz="1200" dirty="0">
                        <a:latin typeface="Inter" charset="0"/>
                        <a:ea typeface="Inter" charset="0"/>
                        <a:cs typeface="Inter" charset="0"/>
                      </a:endParaRPr>
                    </a:p>
                  </a:txBody>
                  <a:tcPr marL="53340" marR="53340" marT="53340" marB="53340" anchor="t">
                    <a:lnL w="0" cap="flat" cmpd="sng" algn="ctr">
                      <a:noFill/>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What each setup receives — and setup 1’s paper draft</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c>
                  <a:txBody>
                    <a:bodyPr/>
                    <a:lstStyle/>
                    <a:p>
                      <a:pPr indent="0" marL="0">
                        <a:lnSpc>
                          <a:spcPts val="1680"/>
                        </a:lnSpc>
                        <a:buNone/>
                      </a:pPr>
                      <a:r>
                        <a:rPr lang="en-US" sz="1200" dirty="0">
                          <a:solidFill>
                            <a:srgbClr val="1F1D1A"/>
                          </a:solidFill>
                          <a:latin typeface="Inter" pitchFamily="34" charset="0"/>
                          <a:ea typeface="Inter" pitchFamily="34" charset="-122"/>
                          <a:cs typeface="Inter" pitchFamily="34" charset="-120"/>
                        </a:rPr>
                        <a:t>When we compare results</a:t>
                      </a:r>
                      <a:endParaRPr lang="en-US" sz="1200" dirty="0">
                        <a:latin typeface="Inter" charset="0"/>
                        <a:ea typeface="Inter" charset="0"/>
                        <a:cs typeface="Inter" charset="0"/>
                      </a:endParaRPr>
                    </a:p>
                  </a:txBody>
                  <a:tcPr marL="53340" marR="53340" marT="53340" marB="53340" anchor="t">
                    <a:lnL w="12700" cap="flat" cmpd="sng" algn="ctr">
                      <a:solidFill>
                        <a:srgbClr val="B9BEC3"/>
                      </a:solidFill>
                      <a:prstDash val="solid"/>
                      <a:round/>
                      <a:headEnd type="none" w="med" len="med"/>
                      <a:tailEnd type="none" w="med" len="med"/>
                    </a:lnL>
                    <a:lnR w="12700" cap="flat" cmpd="sng" algn="ctr">
                      <a:solidFill>
                        <a:srgbClr val="B9BEC3"/>
                      </a:solidFill>
                      <a:prstDash val="solid"/>
                      <a:round/>
                      <a:headEnd type="none" w="med" len="med"/>
                      <a:tailEnd type="none" w="med" len="med"/>
                    </a:lnR>
                    <a:lnT w="12700" cap="flat" cmpd="sng" algn="ctr">
                      <a:solidFill>
                        <a:srgbClr val="B9BEC3"/>
                      </a:solidFill>
                      <a:prstDash val="solid"/>
                      <a:round/>
                      <a:headEnd type="none" w="med" len="med"/>
                      <a:tailEnd type="none" w="med" len="med"/>
                    </a:lnT>
                    <a:lnB w="12700" cap="flat" cmpd="sng" algn="ctr">
                      <a:solidFill>
                        <a:srgbClr val="B9BEC3"/>
                      </a:solidFill>
                      <a:prstDash val="solid"/>
                      <a:round/>
                      <a:headEnd type="none" w="med" len="med"/>
                      <a:tailEnd type="none" w="med" len="med"/>
                    </a:lnB>
                    <a:solidFill>
                      <a:srgbClr val="E8EEF4"/>
                    </a:solidFill>
                  </a:tcPr>
                </a:tc>
              </a:tr>
            </a:tbl>
          </a:graphicData>
        </a:graphic>
      </p:graphicFrame>
      <p:sp>
        <p:nvSpPr>
          <p:cNvPr id="8" name="Text 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47 / 59</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562483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FOLLOW ALONG</a:t>
            </a:r>
            <a:endParaRPr lang="en-US" sz="1200" dirty="0"/>
          </a:p>
        </p:txBody>
      </p:sp>
      <p:sp>
        <p:nvSpPr>
          <p:cNvPr id="3" name="Text 1"/>
          <p:cNvSpPr/>
          <p:nvPr>
            <p:ph type="title"/>
          </p:nvPr>
        </p:nvSpPr>
        <p:spPr>
          <a:xfrm>
            <a:off x="812800" y="1102370"/>
            <a:ext cx="562483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Get ready before class</a:t>
            </a:r>
            <a:endParaRPr lang="en-US" sz="3200" dirty="0"/>
          </a:p>
        </p:txBody>
      </p:sp>
      <p:sp>
        <p:nvSpPr>
          <p:cNvPr id="4" name="Shape 2"/>
          <p:cNvSpPr/>
          <p:nvPr/>
        </p:nvSpPr>
        <p:spPr>
          <a:xfrm>
            <a:off x="812800" y="1752600"/>
            <a:ext cx="5461000" cy="939800"/>
          </a:xfrm>
          <a:prstGeom prst="roundRect">
            <a:avLst>
              <a:gd name="adj" fmla="val 10811"/>
            </a:avLst>
          </a:prstGeom>
          <a:solidFill>
            <a:srgbClr val="1F1D1A"/>
          </a:solidFill>
          <a:ln/>
        </p:spPr>
      </p:sp>
      <p:pic>
        <p:nvPicPr>
          <p:cNvPr id="5" name="Image 0" descr="Cloud">    </p:cNvPr>
          <p:cNvPicPr>
            <a:picLocks noChangeAspect="1"/>
          </p:cNvPicPr>
          <p:nvPr/>
        </p:nvPicPr>
        <p:blipFill>
          <a:blip r:embed="rId1"/>
          <a:srcRect l="0" r="0" t="-609" b="-609"/>
          <a:stretch/>
        </p:blipFill>
        <p:spPr>
          <a:xfrm>
            <a:off x="1066800" y="2044700"/>
            <a:ext cx="225848" cy="355600"/>
          </a:xfrm>
          <a:prstGeom prst="rect">
            <a:avLst/>
          </a:prstGeom>
        </p:spPr>
      </p:pic>
      <p:sp>
        <p:nvSpPr>
          <p:cNvPr id="6" name="Text 3"/>
          <p:cNvSpPr/>
          <p:nvPr/>
        </p:nvSpPr>
        <p:spPr>
          <a:xfrm>
            <a:off x="1445048" y="1955800"/>
            <a:ext cx="4711994"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6F1E9"/>
                </a:solidFill>
                <a:latin typeface="Inter" pitchFamily="34" charset="0"/>
                <a:ea typeface="Inter" pitchFamily="34" charset="-122"/>
                <a:cs typeface="Inter" pitchFamily="34" charset="-120"/>
              </a:rPr>
              <a:t>Download </a:t>
            </a:r>
            <a:r>
              <a:rPr lang="en-US" sz="1500" b="1" dirty="0">
                <a:solidFill>
                  <a:srgbClr val="F6F1E9"/>
                </a:solidFill>
                <a:latin typeface="Inter" pitchFamily="34" charset="0"/>
                <a:ea typeface="Inter" pitchFamily="34" charset="-122"/>
                <a:cs typeface="Inter" pitchFamily="34" charset="-120"/>
              </a:rPr>
              <a:t>agentic-ai.zip</a:t>
            </a:r>
            <a:r>
              <a:rPr lang="en-US" sz="1500" dirty="0">
                <a:solidFill>
                  <a:srgbClr val="F6F1E9"/>
                </a:solidFill>
                <a:latin typeface="Inter" pitchFamily="34" charset="0"/>
                <a:ea typeface="Inter" pitchFamily="34" charset="-122"/>
                <a:cs typeface="Inter" pitchFamily="34" charset="-120"/>
              </a:rPr>
              <a:t> from the course Drive and unzip it in your home folder.</a:t>
            </a:r>
            <a:endParaRPr lang="en-US" sz="1500" dirty="0"/>
          </a:p>
        </p:txBody>
      </p:sp>
      <p:sp>
        <p:nvSpPr>
          <p:cNvPr id="7" name="Text 4"/>
          <p:cNvSpPr/>
          <p:nvPr/>
        </p:nvSpPr>
        <p:spPr>
          <a:xfrm>
            <a:off x="812800" y="2895600"/>
            <a:ext cx="5624830"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F574D"/>
                </a:solidFill>
                <a:latin typeface="Inter" pitchFamily="34" charset="0"/>
                <a:ea typeface="Inter" pitchFamily="34" charset="-122"/>
                <a:cs typeface="Inter" pitchFamily="34" charset="-120"/>
              </a:rPr>
              <a:t>~ is your home folder: /Users/you on a Mac, C:\Users\you on Windows.</a:t>
            </a:r>
            <a:endParaRPr lang="en-US" sz="1300" dirty="0"/>
          </a:p>
        </p:txBody>
      </p:sp>
      <p:sp>
        <p:nvSpPr>
          <p:cNvPr id="8" name="Text 5"/>
          <p:cNvSpPr/>
          <p:nvPr/>
        </p:nvSpPr>
        <p:spPr>
          <a:xfrm>
            <a:off x="812800" y="3561085"/>
            <a:ext cx="5461000" cy="716280"/>
          </a:xfrm>
          <a:prstGeom prst="roundRect">
            <a:avLst>
              <a:gd name="adj" fmla="val 10638"/>
            </a:avLst>
          </a:prstGeom>
          <a:solidFill>
            <a:srgbClr val="E8EEF4"/>
          </a:solidFill>
          <a:ln/>
        </p:spPr>
        <p:txBody>
          <a:bodyPr wrap="square" lIns="205012" tIns="104682" rIns="3806" bIns="79282"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Give each interface only the folder its step names: </a:t>
            </a:r>
            <a:r>
              <a:rPr lang="en-US" sz="1300" b="1" dirty="0">
                <a:solidFill>
                  <a:srgbClr val="1F1D1A"/>
                </a:solidFill>
                <a:latin typeface="Inter" pitchFamily="34" charset="0"/>
                <a:ea typeface="Inter" pitchFamily="34" charset="-122"/>
                <a:cs typeface="Inter" pitchFamily="34" charset="-120"/>
              </a:rPr>
              <a:t>papers/</a:t>
            </a:r>
            <a:r>
              <a:rPr lang="en-US" sz="1300" dirty="0">
                <a:solidFill>
                  <a:srgbClr val="1F1D1A"/>
                </a:solidFill>
                <a:latin typeface="Inter" pitchFamily="34" charset="0"/>
                <a:ea typeface="Inter" pitchFamily="34" charset="-122"/>
                <a:cs typeface="Inter" pitchFamily="34" charset="-120"/>
              </a:rPr>
              <a:t> for Cowork, </a:t>
            </a:r>
            <a:r>
              <a:rPr lang="en-US" sz="1300" b="1" dirty="0">
                <a:solidFill>
                  <a:srgbClr val="1F1D1A"/>
                </a:solidFill>
                <a:latin typeface="Inter" pitchFamily="34" charset="0"/>
                <a:ea typeface="Inter" pitchFamily="34" charset="-122"/>
                <a:cs typeface="Inter" pitchFamily="34" charset="-120"/>
              </a:rPr>
              <a:t>plasma/</a:t>
            </a:r>
            <a:r>
              <a:rPr lang="en-US" sz="1300" dirty="0">
                <a:solidFill>
                  <a:srgbClr val="1F1D1A"/>
                </a:solidFill>
                <a:latin typeface="Inter" pitchFamily="34" charset="0"/>
                <a:ea typeface="Inter" pitchFamily="34" charset="-122"/>
                <a:cs typeface="Inter" pitchFamily="34" charset="-120"/>
              </a:rPr>
              <a:t> for Claude Code.</a:t>
            </a:r>
            <a:endParaRPr lang="en-US" sz="1300" dirty="0"/>
          </a:p>
        </p:txBody>
      </p:sp>
      <p:sp>
        <p:nvSpPr>
          <p:cNvPr id="9" name="Shape 6"/>
          <p:cNvSpPr/>
          <p:nvPr/>
        </p:nvSpPr>
        <p:spPr>
          <a:xfrm>
            <a:off x="812800" y="3561085"/>
            <a:ext cx="5461000" cy="716280"/>
          </a:xfrm>
          <a:custGeom>
            <a:avLst/>
            <a:gdLst/>
            <a:ahLst/>
            <a:cxnLst/>
            <a:rect l="l" t="t" r="r" b="b"/>
            <a:pathLst>
              <a:path w="5461000" h="716280">
                <a:moveTo>
                  <a:pt x="76200" y="716280"/>
                </a:moveTo>
                <a:lnTo>
                  <a:pt x="76200" y="716280"/>
                </a:lnTo>
                <a:arcTo hR="76200" wR="76200" stAng="5400000" swAng="5400000"/>
                <a:lnTo>
                  <a:pt x="0" y="76200"/>
                </a:lnTo>
                <a:arcTo hR="76200" wR="76200" stAng="10800000" swAng="5400000"/>
                <a:lnTo>
                  <a:pt x="76200" y="0"/>
                </a:lnTo>
                <a:arcTo hR="76200" wR="25400" stAng="16200000" swAng="-5400000"/>
                <a:lnTo>
                  <a:pt x="50800" y="640080"/>
                </a:lnTo>
                <a:arcTo hR="76200" wR="25400" stAng="10800000" swAng="-5400000"/>
                <a:close/>
              </a:path>
            </a:pathLst>
          </a:custGeom>
          <a:solidFill>
            <a:srgbClr val="1F4466"/>
          </a:solidFill>
          <a:ln/>
        </p:spPr>
      </p:sp>
      <p:sp>
        <p:nvSpPr>
          <p:cNvPr id="10" name="Text 7"/>
          <p:cNvSpPr/>
          <p:nvPr/>
        </p:nvSpPr>
        <p:spPr>
          <a:xfrm>
            <a:off x="6680200" y="1853257"/>
            <a:ext cx="483997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CHECKLIST</a:t>
            </a:r>
            <a:endParaRPr lang="en-US" sz="1200" dirty="0"/>
          </a:p>
        </p:txBody>
      </p:sp>
      <p:sp>
        <p:nvSpPr>
          <p:cNvPr id="11" name="Shape 8"/>
          <p:cNvSpPr/>
          <p:nvPr/>
        </p:nvSpPr>
        <p:spPr>
          <a:xfrm>
            <a:off x="6680200" y="2155503"/>
            <a:ext cx="4699000" cy="457200"/>
          </a:xfrm>
          <a:prstGeom prst="roundRect">
            <a:avLst>
              <a:gd name="adj" fmla="val 16667"/>
            </a:avLst>
          </a:prstGeom>
          <a:solidFill>
            <a:srgbClr val="ECE4D6"/>
          </a:solidFill>
          <a:ln/>
        </p:spPr>
      </p:sp>
      <p:pic>
        <p:nvPicPr>
          <p:cNvPr id="12" name="Image 1" descr="CheckCircle">    </p:cNvPr>
          <p:cNvPicPr>
            <a:picLocks noChangeAspect="1"/>
          </p:cNvPicPr>
          <p:nvPr/>
        </p:nvPicPr>
        <p:blipFill>
          <a:blip r:embed="rId2"/>
          <a:srcRect l="0" r="0" t="0" b="0"/>
          <a:stretch/>
        </p:blipFill>
        <p:spPr>
          <a:xfrm>
            <a:off x="6832600" y="2257103"/>
            <a:ext cx="254000" cy="254000"/>
          </a:xfrm>
          <a:prstGeom prst="rect">
            <a:avLst/>
          </a:prstGeom>
        </p:spPr>
      </p:pic>
      <p:sp>
        <p:nvSpPr>
          <p:cNvPr id="13" name="Text 9"/>
          <p:cNvSpPr/>
          <p:nvPr/>
        </p:nvSpPr>
        <p:spPr>
          <a:xfrm>
            <a:off x="7213600" y="2257103"/>
            <a:ext cx="4133596"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Signed in to the course’s Claude Team account</a:t>
            </a:r>
            <a:endParaRPr lang="en-US" sz="1300" dirty="0"/>
          </a:p>
        </p:txBody>
      </p:sp>
      <p:sp>
        <p:nvSpPr>
          <p:cNvPr id="14" name="Shape 10"/>
          <p:cNvSpPr/>
          <p:nvPr/>
        </p:nvSpPr>
        <p:spPr>
          <a:xfrm>
            <a:off x="6680200" y="2701603"/>
            <a:ext cx="4699000" cy="457200"/>
          </a:xfrm>
          <a:prstGeom prst="roundRect">
            <a:avLst>
              <a:gd name="adj" fmla="val 16667"/>
            </a:avLst>
          </a:prstGeom>
          <a:solidFill>
            <a:srgbClr val="ECE4D6"/>
          </a:solidFill>
          <a:ln/>
        </p:spPr>
      </p:sp>
      <p:pic>
        <p:nvPicPr>
          <p:cNvPr id="15" name="Image 2" descr="CheckCircle">    </p:cNvPr>
          <p:cNvPicPr>
            <a:picLocks noChangeAspect="1"/>
          </p:cNvPicPr>
          <p:nvPr/>
        </p:nvPicPr>
        <p:blipFill>
          <a:blip r:embed="rId3"/>
          <a:srcRect l="0" r="0" t="0" b="0"/>
          <a:stretch/>
        </p:blipFill>
        <p:spPr>
          <a:xfrm>
            <a:off x="6832600" y="2803203"/>
            <a:ext cx="254000" cy="254000"/>
          </a:xfrm>
          <a:prstGeom prst="rect">
            <a:avLst/>
          </a:prstGeom>
        </p:spPr>
      </p:pic>
      <p:sp>
        <p:nvSpPr>
          <p:cNvPr id="16" name="Text 11"/>
          <p:cNvSpPr/>
          <p:nvPr/>
        </p:nvSpPr>
        <p:spPr>
          <a:xfrm>
            <a:off x="7213600" y="2803203"/>
            <a:ext cx="4133596"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Claude desktop app installed</a:t>
            </a:r>
            <a:endParaRPr lang="en-US" sz="1300" dirty="0"/>
          </a:p>
        </p:txBody>
      </p:sp>
      <p:sp>
        <p:nvSpPr>
          <p:cNvPr id="17" name="Shape 12"/>
          <p:cNvSpPr/>
          <p:nvPr/>
        </p:nvSpPr>
        <p:spPr>
          <a:xfrm>
            <a:off x="6680200" y="3247703"/>
            <a:ext cx="4699000" cy="457200"/>
          </a:xfrm>
          <a:prstGeom prst="roundRect">
            <a:avLst>
              <a:gd name="adj" fmla="val 16667"/>
            </a:avLst>
          </a:prstGeom>
          <a:solidFill>
            <a:srgbClr val="ECE4D6"/>
          </a:solidFill>
          <a:ln/>
        </p:spPr>
      </p:sp>
      <p:pic>
        <p:nvPicPr>
          <p:cNvPr id="18" name="Image 3" descr="CheckCircle">    </p:cNvPr>
          <p:cNvPicPr>
            <a:picLocks noChangeAspect="1"/>
          </p:cNvPicPr>
          <p:nvPr/>
        </p:nvPicPr>
        <p:blipFill>
          <a:blip r:embed="rId4"/>
          <a:srcRect l="0" r="0" t="0" b="0"/>
          <a:stretch/>
        </p:blipFill>
        <p:spPr>
          <a:xfrm>
            <a:off x="6832600" y="3349303"/>
            <a:ext cx="254000" cy="254000"/>
          </a:xfrm>
          <a:prstGeom prst="rect">
            <a:avLst/>
          </a:prstGeom>
        </p:spPr>
      </p:pic>
      <p:sp>
        <p:nvSpPr>
          <p:cNvPr id="19" name="Text 13"/>
          <p:cNvSpPr/>
          <p:nvPr/>
        </p:nvSpPr>
        <p:spPr>
          <a:xfrm>
            <a:off x="7213600" y="3349303"/>
            <a:ext cx="4133596"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Cloud code execution on in Settings (for chat)</a:t>
            </a:r>
            <a:endParaRPr lang="en-US" sz="1300" dirty="0"/>
          </a:p>
        </p:txBody>
      </p:sp>
      <p:sp>
        <p:nvSpPr>
          <p:cNvPr id="20" name="Shape 14"/>
          <p:cNvSpPr/>
          <p:nvPr/>
        </p:nvSpPr>
        <p:spPr>
          <a:xfrm>
            <a:off x="6680200" y="3793803"/>
            <a:ext cx="4699000" cy="664845"/>
          </a:xfrm>
          <a:prstGeom prst="roundRect">
            <a:avLst>
              <a:gd name="adj" fmla="val 11461"/>
            </a:avLst>
          </a:prstGeom>
          <a:solidFill>
            <a:srgbClr val="ECE4D6"/>
          </a:solidFill>
          <a:ln/>
        </p:spPr>
      </p:sp>
      <p:pic>
        <p:nvPicPr>
          <p:cNvPr id="21" name="Image 4" descr="CheckCircle">    </p:cNvPr>
          <p:cNvPicPr>
            <a:picLocks noChangeAspect="1"/>
          </p:cNvPicPr>
          <p:nvPr/>
        </p:nvPicPr>
        <p:blipFill>
          <a:blip r:embed="rId5"/>
          <a:srcRect l="0" r="0" t="0" b="0"/>
          <a:stretch/>
        </p:blipFill>
        <p:spPr>
          <a:xfrm>
            <a:off x="6832600" y="3895403"/>
            <a:ext cx="254000" cy="254000"/>
          </a:xfrm>
          <a:prstGeom prst="rect">
            <a:avLst/>
          </a:prstGeom>
        </p:spPr>
      </p:pic>
      <p:sp>
        <p:nvSpPr>
          <p:cNvPr id="22" name="Text 15"/>
          <p:cNvSpPr/>
          <p:nvPr/>
        </p:nvSpPr>
        <p:spPr>
          <a:xfrm>
            <a:off x="7213600" y="3895403"/>
            <a:ext cx="4133596"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Python 3 with SymPy</a:t>
            </a:r>
            <a:endParaRPr lang="en-US" sz="1300" dirty="0"/>
          </a:p>
        </p:txBody>
      </p:sp>
      <p:sp>
        <p:nvSpPr>
          <p:cNvPr id="23" name="Text 16"/>
          <p:cNvSpPr/>
          <p:nvPr/>
        </p:nvSpPr>
        <p:spPr>
          <a:xfrm>
            <a:off x="7213600" y="4143697"/>
            <a:ext cx="4133596"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574D"/>
                </a:solidFill>
                <a:latin typeface="JetBrains Mono" pitchFamily="49" charset="0"/>
                <a:ea typeface="JetBrains Mono" pitchFamily="49" charset="-122"/>
                <a:cs typeface="JetBrains Mono" pitchFamily="49" charset="-120"/>
              </a:rPr>
              <a:t>python3 -m pip install sympy</a:t>
            </a:r>
            <a:endParaRPr lang="en-US" sz="1200" dirty="0"/>
          </a:p>
        </p:txBody>
      </p:sp>
      <p:sp>
        <p:nvSpPr>
          <p:cNvPr id="24" name="Shape 17"/>
          <p:cNvSpPr/>
          <p:nvPr/>
        </p:nvSpPr>
        <p:spPr>
          <a:xfrm>
            <a:off x="6680200" y="4547543"/>
            <a:ext cx="4699000" cy="457200"/>
          </a:xfrm>
          <a:prstGeom prst="roundRect">
            <a:avLst>
              <a:gd name="adj" fmla="val 16667"/>
            </a:avLst>
          </a:prstGeom>
          <a:solidFill>
            <a:srgbClr val="ECE4D6"/>
          </a:solidFill>
          <a:ln/>
        </p:spPr>
      </p:sp>
      <p:pic>
        <p:nvPicPr>
          <p:cNvPr id="25" name="Image 5" descr="CheckCircle">    </p:cNvPr>
          <p:cNvPicPr>
            <a:picLocks noChangeAspect="1"/>
          </p:cNvPicPr>
          <p:nvPr/>
        </p:nvPicPr>
        <p:blipFill>
          <a:blip r:embed="rId6"/>
          <a:srcRect l="0" r="0" t="0" b="0"/>
          <a:stretch/>
        </p:blipFill>
        <p:spPr>
          <a:xfrm>
            <a:off x="6832600" y="4649143"/>
            <a:ext cx="254000" cy="254000"/>
          </a:xfrm>
          <a:prstGeom prst="rect">
            <a:avLst/>
          </a:prstGeom>
        </p:spPr>
      </p:pic>
      <p:sp>
        <p:nvSpPr>
          <p:cNvPr id="26" name="Text 18"/>
          <p:cNvSpPr/>
          <p:nvPr/>
        </p:nvSpPr>
        <p:spPr>
          <a:xfrm>
            <a:off x="7213600" y="4649143"/>
            <a:ext cx="4133596" cy="24828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1F1D1A"/>
                </a:solidFill>
                <a:latin typeface="Inter" pitchFamily="34" charset="0"/>
                <a:ea typeface="Inter" pitchFamily="34" charset="-122"/>
                <a:cs typeface="Inter" pitchFamily="34" charset="-120"/>
              </a:rPr>
              <a:t>Claude Code installed (for the terminal)</a:t>
            </a:r>
            <a:endParaRPr lang="en-US" sz="1300" dirty="0"/>
          </a:p>
        </p:txBody>
      </p:sp>
      <p:sp>
        <p:nvSpPr>
          <p:cNvPr id="27" name="Text 1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48 / 59</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83997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TRY IT NOW · 1 OF 4</a:t>
            </a:r>
            <a:endParaRPr lang="en-US" sz="1200" dirty="0"/>
          </a:p>
        </p:txBody>
      </p:sp>
      <p:sp>
        <p:nvSpPr>
          <p:cNvPr id="3" name="Text 1"/>
          <p:cNvSpPr/>
          <p:nvPr>
            <p:ph type="title"/>
          </p:nvPr>
        </p:nvSpPr>
        <p:spPr>
          <a:xfrm>
            <a:off x="812800" y="1102370"/>
            <a:ext cx="483997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Follow along: chat</a:t>
            </a:r>
            <a:endParaRPr lang="en-US" sz="3200" dirty="0"/>
          </a:p>
        </p:txBody>
      </p:sp>
      <p:sp>
        <p:nvSpPr>
          <p:cNvPr id="4" name="Text 2"/>
          <p:cNvSpPr/>
          <p:nvPr/>
        </p:nvSpPr>
        <p:spPr>
          <a:xfrm>
            <a:off x="812800" y="175260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5" name="Text 3"/>
          <p:cNvSpPr/>
          <p:nvPr/>
        </p:nvSpPr>
        <p:spPr>
          <a:xfrm>
            <a:off x="1168400" y="1752600"/>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Open claude.ai or the desktop app. Start a new chat.</a:t>
            </a:r>
            <a:endParaRPr lang="en-US" sz="1300" dirty="0"/>
          </a:p>
        </p:txBody>
      </p:sp>
      <p:sp>
        <p:nvSpPr>
          <p:cNvPr id="6" name="Text 4"/>
          <p:cNvSpPr/>
          <p:nvPr/>
        </p:nvSpPr>
        <p:spPr>
          <a:xfrm>
            <a:off x="812800" y="215900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7" name="Text 5"/>
          <p:cNvSpPr/>
          <p:nvPr/>
        </p:nvSpPr>
        <p:spPr>
          <a:xfrm>
            <a:off x="1168400" y="2159000"/>
            <a:ext cx="447370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In Settings, turn on </a:t>
            </a:r>
            <a:r>
              <a:rPr lang="en-US" sz="1300" b="1" dirty="0">
                <a:solidFill>
                  <a:srgbClr val="1F1D1A"/>
                </a:solidFill>
                <a:latin typeface="Inter" pitchFamily="34" charset="0"/>
                <a:ea typeface="Inter" pitchFamily="34" charset="-122"/>
                <a:cs typeface="Inter" pitchFamily="34" charset="-120"/>
              </a:rPr>
              <a:t>Cloud code execution and file creation</a:t>
            </a:r>
            <a:r>
              <a:rPr lang="en-US" sz="1300" dirty="0">
                <a:solidFill>
                  <a:srgbClr val="1F1D1A"/>
                </a:solidFill>
                <a:latin typeface="Inter" pitchFamily="34" charset="0"/>
                <a:ea typeface="Inter" pitchFamily="34" charset="-122"/>
                <a:cs typeface="Inter" pitchFamily="34" charset="-120"/>
              </a:rPr>
              <a:t>:</a:t>
            </a:r>
            <a:endParaRPr lang="en-US" sz="1300" dirty="0"/>
          </a:p>
        </p:txBody>
      </p:sp>
      <p:sp>
        <p:nvSpPr>
          <p:cNvPr id="8" name="Shape 6"/>
          <p:cNvSpPr/>
          <p:nvPr/>
        </p:nvSpPr>
        <p:spPr>
          <a:xfrm>
            <a:off x="1168400" y="2672085"/>
            <a:ext cx="3937000" cy="1193800"/>
          </a:xfrm>
          <a:prstGeom prst="roundRect">
            <a:avLst>
              <a:gd name="adj" fmla="val 5319"/>
            </a:avLst>
          </a:prstGeom>
          <a:solidFill>
            <a:srgbClr val="181715"/>
          </a:solidFill>
          <a:ln/>
        </p:spPr>
      </p:sp>
      <p:pic>
        <p:nvPicPr>
          <p:cNvPr id="9" name="Image 0" descr="Settings: Cloud code execution and file creation switched on">    </p:cNvPr>
          <p:cNvPicPr>
            <a:picLocks noChangeAspect="1"/>
          </p:cNvPicPr>
          <p:nvPr/>
        </p:nvPicPr>
        <p:blipFill>
          <a:blip r:embed="rId1"/>
          <a:srcRect l="0" r="0" t="-130" b="-130"/>
          <a:stretch/>
        </p:blipFill>
        <p:spPr>
          <a:xfrm>
            <a:off x="1168400" y="2672085"/>
            <a:ext cx="3937000" cy="1193800"/>
          </a:xfrm>
          <a:prstGeom prst="roundRect">
            <a:avLst>
              <a:gd name="adj" fmla="val 5319"/>
            </a:avLst>
          </a:prstGeom>
        </p:spPr>
      </p:pic>
      <p:sp>
        <p:nvSpPr>
          <p:cNvPr id="10" name="Text 7"/>
          <p:cNvSpPr/>
          <p:nvPr/>
        </p:nvSpPr>
        <p:spPr>
          <a:xfrm>
            <a:off x="812800" y="4018285"/>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11" name="Text 8"/>
          <p:cNvSpPr/>
          <p:nvPr/>
        </p:nvSpPr>
        <p:spPr>
          <a:xfrm>
            <a:off x="1168400" y="4018285"/>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From prompts.md, paste Prompt 1. Then Prompt 2.</a:t>
            </a:r>
            <a:endParaRPr lang="en-US" sz="1300" dirty="0"/>
          </a:p>
        </p:txBody>
      </p:sp>
      <p:sp>
        <p:nvSpPr>
          <p:cNvPr id="12" name="Shape 9"/>
          <p:cNvSpPr/>
          <p:nvPr/>
        </p:nvSpPr>
        <p:spPr>
          <a:xfrm>
            <a:off x="5918200" y="812800"/>
            <a:ext cx="5461000" cy="1244600"/>
          </a:xfrm>
          <a:prstGeom prst="roundRect">
            <a:avLst>
              <a:gd name="adj" fmla="val 8163"/>
            </a:avLst>
          </a:prstGeom>
          <a:solidFill>
            <a:srgbClr val="1F1D1A"/>
          </a:solidFill>
          <a:ln/>
        </p:spPr>
      </p:sp>
      <p:sp>
        <p:nvSpPr>
          <p:cNvPr id="13" name="Text 10"/>
          <p:cNvSpPr/>
          <p:nvPr/>
        </p:nvSpPr>
        <p:spPr>
          <a:xfrm>
            <a:off x="6121400" y="9652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1 · THE SAME IN EVERY ROOM</a:t>
            </a:r>
            <a:endParaRPr lang="en-US" sz="1200" dirty="0"/>
          </a:p>
        </p:txBody>
      </p:sp>
      <p:sp>
        <p:nvSpPr>
          <p:cNvPr id="14" name="Text 11"/>
          <p:cNvSpPr/>
          <p:nvPr/>
        </p:nvSpPr>
        <p:spPr>
          <a:xfrm>
            <a:off x="6121400" y="1242070"/>
            <a:ext cx="5206238" cy="68834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Linearize the 1D electron fluid equations (continuity, momentum with pressure γT·n and drag ν, Poisson) and derive one equation for E(x,t). Verify it with SymPy.</a:t>
            </a:r>
            <a:endParaRPr lang="en-US" sz="1200" dirty="0"/>
          </a:p>
        </p:txBody>
      </p:sp>
      <p:sp>
        <p:nvSpPr>
          <p:cNvPr id="15" name="Shape 12"/>
          <p:cNvSpPr/>
          <p:nvPr/>
        </p:nvSpPr>
        <p:spPr>
          <a:xfrm>
            <a:off x="5918200" y="2184400"/>
            <a:ext cx="5461000" cy="1023620"/>
          </a:xfrm>
          <a:prstGeom prst="roundRect">
            <a:avLst>
              <a:gd name="adj" fmla="val 9926"/>
            </a:avLst>
          </a:prstGeom>
          <a:solidFill>
            <a:srgbClr val="1F1D1A"/>
          </a:solidFill>
          <a:ln/>
        </p:spPr>
      </p:sp>
      <p:sp>
        <p:nvSpPr>
          <p:cNvPr id="16" name="Text 13"/>
          <p:cNvSpPr/>
          <p:nvPr/>
        </p:nvSpPr>
        <p:spPr>
          <a:xfrm>
            <a:off x="6121400" y="23368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2 · CHAT</a:t>
            </a:r>
            <a:endParaRPr lang="en-US" sz="1200" dirty="0"/>
          </a:p>
        </p:txBody>
      </p:sp>
      <p:sp>
        <p:nvSpPr>
          <p:cNvPr id="17" name="Text 14"/>
          <p:cNvSpPr/>
          <p:nvPr/>
        </p:nvSpPr>
        <p:spPr>
          <a:xfrm>
            <a:off x="6121400" y="2613670"/>
            <a:ext cx="5206238" cy="46736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Plot ω(k) for the ν = 0 case and give me the figure as a PNG.</a:t>
            </a:r>
            <a:endParaRPr lang="en-US" sz="1200" dirty="0"/>
          </a:p>
        </p:txBody>
      </p:sp>
      <p:sp>
        <p:nvSpPr>
          <p:cNvPr id="18" name="Shape 15"/>
          <p:cNvSpPr/>
          <p:nvPr/>
        </p:nvSpPr>
        <p:spPr>
          <a:xfrm>
            <a:off x="5918200" y="3335015"/>
            <a:ext cx="5461000" cy="1031240"/>
          </a:xfrm>
          <a:prstGeom prst="roundRect">
            <a:avLst>
              <a:gd name="adj" fmla="val 7389"/>
            </a:avLst>
          </a:prstGeom>
          <a:solidFill>
            <a:srgbClr val="E8EEF4"/>
          </a:solidFill>
          <a:ln/>
        </p:spPr>
      </p:sp>
      <p:sp>
        <p:nvSpPr>
          <p:cNvPr id="19" name="Shape 16"/>
          <p:cNvSpPr/>
          <p:nvPr/>
        </p:nvSpPr>
        <p:spPr>
          <a:xfrm>
            <a:off x="5918200" y="3335015"/>
            <a:ext cx="5461000" cy="1031240"/>
          </a:xfrm>
          <a:custGeom>
            <a:avLst/>
            <a:gdLst/>
            <a:ahLst/>
            <a:cxnLst/>
            <a:rect l="l" t="t" r="r" b="b"/>
            <a:pathLst>
              <a:path w="5461000" h="1031240">
                <a:moveTo>
                  <a:pt x="76200" y="1031240"/>
                </a:moveTo>
                <a:lnTo>
                  <a:pt x="76200" y="1031240"/>
                </a:lnTo>
                <a:arcTo hR="76200" wR="76200" stAng="5400000" swAng="5400000"/>
                <a:lnTo>
                  <a:pt x="0" y="76200"/>
                </a:lnTo>
                <a:arcTo hR="76200" wR="76200" stAng="10800000" swAng="5400000"/>
                <a:lnTo>
                  <a:pt x="76200" y="0"/>
                </a:lnTo>
                <a:arcTo hR="76200" wR="25400" stAng="16200000" swAng="-5400000"/>
                <a:lnTo>
                  <a:pt x="50800" y="955040"/>
                </a:lnTo>
                <a:arcTo hR="76200" wR="25400" stAng="10800000" swAng="-5400000"/>
                <a:close/>
              </a:path>
            </a:pathLst>
          </a:custGeom>
          <a:solidFill>
            <a:srgbClr val="1F4466"/>
          </a:solidFill>
          <a:ln/>
        </p:spPr>
      </p:sp>
      <p:sp>
        <p:nvSpPr>
          <p:cNvPr id="20" name="Text 17"/>
          <p:cNvSpPr/>
          <p:nvPr/>
        </p:nvSpPr>
        <p:spPr>
          <a:xfrm>
            <a:off x="6170930" y="3487415"/>
            <a:ext cx="5155222"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WATCH FOR</a:t>
            </a:r>
            <a:endParaRPr lang="en-US" sz="1200" dirty="0"/>
          </a:p>
        </p:txBody>
      </p:sp>
      <p:sp>
        <p:nvSpPr>
          <p:cNvPr id="21" name="Text 18"/>
          <p:cNvSpPr/>
          <p:nvPr/>
        </p:nvSpPr>
        <p:spPr>
          <a:xfrm>
            <a:off x="6170930" y="3751585"/>
            <a:ext cx="515522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Did it really run SymPy? Look for a code block and its output. A sentence saying “verified” is a claim, not a check.</a:t>
            </a:r>
            <a:endParaRPr lang="en-US" sz="1300" dirty="0"/>
          </a:p>
        </p:txBody>
      </p:sp>
      <p:sp>
        <p:nvSpPr>
          <p:cNvPr id="22" name="Text 19"/>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49 / 59</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83997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TRY IT NOW · 2 OF 4</a:t>
            </a:r>
            <a:endParaRPr lang="en-US" sz="1200" dirty="0"/>
          </a:p>
        </p:txBody>
      </p:sp>
      <p:sp>
        <p:nvSpPr>
          <p:cNvPr id="3" name="Text 1"/>
          <p:cNvSpPr/>
          <p:nvPr>
            <p:ph type="title"/>
          </p:nvPr>
        </p:nvSpPr>
        <p:spPr>
          <a:xfrm>
            <a:off x="812800" y="1102370"/>
            <a:ext cx="483997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Follow along: Cowork</a:t>
            </a:r>
            <a:endParaRPr lang="en-US" sz="3200" dirty="0"/>
          </a:p>
        </p:txBody>
      </p:sp>
      <p:sp>
        <p:nvSpPr>
          <p:cNvPr id="4" name="Text 2"/>
          <p:cNvSpPr/>
          <p:nvPr/>
        </p:nvSpPr>
        <p:spPr>
          <a:xfrm>
            <a:off x="812800" y="175260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5" name="Text 3"/>
          <p:cNvSpPr/>
          <p:nvPr/>
        </p:nvSpPr>
        <p:spPr>
          <a:xfrm>
            <a:off x="1168400" y="1752600"/>
            <a:ext cx="4749800"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Check that papers/ holds the PDFs from the course zip.</a:t>
            </a:r>
            <a:endParaRPr lang="en-US" sz="1300" dirty="0"/>
          </a:p>
        </p:txBody>
      </p:sp>
      <p:sp>
        <p:nvSpPr>
          <p:cNvPr id="6" name="Text 4"/>
          <p:cNvSpPr/>
          <p:nvPr/>
        </p:nvSpPr>
        <p:spPr>
          <a:xfrm>
            <a:off x="812800" y="215900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7" name="Text 5"/>
          <p:cNvSpPr/>
          <p:nvPr/>
        </p:nvSpPr>
        <p:spPr>
          <a:xfrm>
            <a:off x="1168400" y="2159000"/>
            <a:ext cx="447370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Desktop app → flip the toggle to Cowork (merged app: no toggle) → give it this folder:</a:t>
            </a:r>
            <a:endParaRPr lang="en-US" sz="1300" dirty="0"/>
          </a:p>
        </p:txBody>
      </p:sp>
      <p:sp>
        <p:nvSpPr>
          <p:cNvPr id="8" name="Text 6"/>
          <p:cNvSpPr/>
          <p:nvPr/>
        </p:nvSpPr>
        <p:spPr>
          <a:xfrm>
            <a:off x="1168400" y="2672085"/>
            <a:ext cx="4343400" cy="289560"/>
          </a:xfrm>
          <a:prstGeom prst="roundRect">
            <a:avLst>
              <a:gd name="adj" fmla="val 17544"/>
            </a:avLst>
          </a:prstGeom>
          <a:solidFill>
            <a:srgbClr val="1F1D1A"/>
          </a:solidFill>
          <a:ln/>
        </p:spPr>
        <p:txBody>
          <a:bodyPr wrap="square" lIns="86721" tIns="23221" rIns="0" bIns="0" rtlCol="0" anchor="t">
            <a:normAutofit/>
          </a:bodyPr>
          <a:lstStyle/>
          <a:p>
            <a:pPr algn="l" indent="0" marL="0">
              <a:lnSpc>
                <a:spcPts val="1680"/>
              </a:lnSpc>
              <a:buNone/>
            </a:pPr>
            <a:r>
              <a:rPr lang="en-US" sz="1200" dirty="0">
                <a:solidFill>
                  <a:srgbClr val="F6F1E9"/>
                </a:solidFill>
                <a:latin typeface="JetBrains Mono" pitchFamily="49" charset="0"/>
                <a:ea typeface="JetBrains Mono" pitchFamily="49" charset="-122"/>
                <a:cs typeface="JetBrains Mono" pitchFamily="49" charset="-120"/>
              </a:rPr>
              <a:t>~/agentic-ai/papers</a:t>
            </a:r>
            <a:endParaRPr lang="en-US" sz="1200" dirty="0"/>
          </a:p>
        </p:txBody>
      </p:sp>
      <p:sp>
        <p:nvSpPr>
          <p:cNvPr id="9" name="Text 7"/>
          <p:cNvSpPr/>
          <p:nvPr/>
        </p:nvSpPr>
        <p:spPr>
          <a:xfrm>
            <a:off x="812800" y="311403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10" name="Text 8"/>
          <p:cNvSpPr/>
          <p:nvPr/>
        </p:nvSpPr>
        <p:spPr>
          <a:xfrm>
            <a:off x="1168400" y="3114030"/>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Choose </a:t>
            </a:r>
            <a:r>
              <a:rPr lang="en-US" sz="1300" b="1" dirty="0">
                <a:solidFill>
                  <a:srgbClr val="1F1D1A"/>
                </a:solidFill>
                <a:latin typeface="Inter" pitchFamily="34" charset="0"/>
                <a:ea typeface="Inter" pitchFamily="34" charset="-122"/>
                <a:cs typeface="Inter" pitchFamily="34" charset="-120"/>
              </a:rPr>
              <a:t>Manual</a:t>
            </a:r>
            <a:r>
              <a:rPr lang="en-US" sz="1300" dirty="0">
                <a:solidFill>
                  <a:srgbClr val="1F1D1A"/>
                </a:solidFill>
                <a:latin typeface="Inter" pitchFamily="34" charset="0"/>
                <a:ea typeface="Inter" pitchFamily="34" charset="-122"/>
                <a:cs typeface="Inter" pitchFamily="34" charset="-120"/>
              </a:rPr>
              <a:t>, so it waits for your OK at each step.</a:t>
            </a:r>
            <a:endParaRPr lang="en-US" sz="1300" dirty="0"/>
          </a:p>
        </p:txBody>
      </p:sp>
      <p:sp>
        <p:nvSpPr>
          <p:cNvPr id="11" name="Text 9"/>
          <p:cNvSpPr/>
          <p:nvPr/>
        </p:nvSpPr>
        <p:spPr>
          <a:xfrm>
            <a:off x="812800" y="352043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12" name="Text 10"/>
          <p:cNvSpPr/>
          <p:nvPr/>
        </p:nvSpPr>
        <p:spPr>
          <a:xfrm>
            <a:off x="1168400" y="3520430"/>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Paste Prompt 3. Then Prompt 1.</a:t>
            </a:r>
            <a:endParaRPr lang="en-US" sz="1300" dirty="0"/>
          </a:p>
        </p:txBody>
      </p:sp>
      <p:sp>
        <p:nvSpPr>
          <p:cNvPr id="13" name="Shape 11"/>
          <p:cNvSpPr/>
          <p:nvPr/>
        </p:nvSpPr>
        <p:spPr>
          <a:xfrm>
            <a:off x="5918200" y="812800"/>
            <a:ext cx="5461000" cy="1244600"/>
          </a:xfrm>
          <a:prstGeom prst="roundRect">
            <a:avLst>
              <a:gd name="adj" fmla="val 8163"/>
            </a:avLst>
          </a:prstGeom>
          <a:solidFill>
            <a:srgbClr val="1F1D1A"/>
          </a:solidFill>
          <a:ln/>
        </p:spPr>
      </p:sp>
      <p:sp>
        <p:nvSpPr>
          <p:cNvPr id="14" name="Text 12"/>
          <p:cNvSpPr/>
          <p:nvPr/>
        </p:nvSpPr>
        <p:spPr>
          <a:xfrm>
            <a:off x="6121400" y="9652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1 · THE SAME IN EVERY ROOM</a:t>
            </a:r>
            <a:endParaRPr lang="en-US" sz="1200" dirty="0"/>
          </a:p>
        </p:txBody>
      </p:sp>
      <p:sp>
        <p:nvSpPr>
          <p:cNvPr id="15" name="Text 13"/>
          <p:cNvSpPr/>
          <p:nvPr/>
        </p:nvSpPr>
        <p:spPr>
          <a:xfrm>
            <a:off x="6121400" y="1242070"/>
            <a:ext cx="5206238" cy="68834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Linearize the 1D electron fluid equations (continuity, momentum with pressure γT·n and drag ν, Poisson) and derive one equation for E(x,t). Verify it with SymPy.</a:t>
            </a:r>
            <a:endParaRPr lang="en-US" sz="1200" dirty="0"/>
          </a:p>
        </p:txBody>
      </p:sp>
      <p:sp>
        <p:nvSpPr>
          <p:cNvPr id="16" name="Shape 14"/>
          <p:cNvSpPr/>
          <p:nvPr/>
        </p:nvSpPr>
        <p:spPr>
          <a:xfrm>
            <a:off x="5918200" y="2184400"/>
            <a:ext cx="5461000" cy="1244600"/>
          </a:xfrm>
          <a:prstGeom prst="roundRect">
            <a:avLst>
              <a:gd name="adj" fmla="val 8163"/>
            </a:avLst>
          </a:prstGeom>
          <a:solidFill>
            <a:srgbClr val="1F1D1A"/>
          </a:solidFill>
          <a:ln/>
        </p:spPr>
      </p:sp>
      <p:sp>
        <p:nvSpPr>
          <p:cNvPr id="17" name="Text 15"/>
          <p:cNvSpPr/>
          <p:nvPr/>
        </p:nvSpPr>
        <p:spPr>
          <a:xfrm>
            <a:off x="6121400" y="23368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3 · COWORK</a:t>
            </a:r>
            <a:endParaRPr lang="en-US" sz="1200" dirty="0"/>
          </a:p>
        </p:txBody>
      </p:sp>
      <p:sp>
        <p:nvSpPr>
          <p:cNvPr id="18" name="Text 16"/>
          <p:cNvSpPr/>
          <p:nvPr/>
        </p:nvSpPr>
        <p:spPr>
          <a:xfrm>
            <a:off x="6121400" y="2613670"/>
            <a:ext cx="5206238" cy="68834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Read every PDF in this folder. Write papers.md: a table of authors, year, DOI, and whether each is plasma physics, PDE theory, or field theory.</a:t>
            </a:r>
            <a:endParaRPr lang="en-US" sz="1200" dirty="0"/>
          </a:p>
        </p:txBody>
      </p:sp>
      <p:sp>
        <p:nvSpPr>
          <p:cNvPr id="19" name="Shape 17"/>
          <p:cNvSpPr/>
          <p:nvPr/>
        </p:nvSpPr>
        <p:spPr>
          <a:xfrm>
            <a:off x="5918200" y="3556000"/>
            <a:ext cx="5461000" cy="1031240"/>
          </a:xfrm>
          <a:prstGeom prst="roundRect">
            <a:avLst>
              <a:gd name="adj" fmla="val 7389"/>
            </a:avLst>
          </a:prstGeom>
          <a:solidFill>
            <a:srgbClr val="E8EEF4"/>
          </a:solidFill>
          <a:ln/>
        </p:spPr>
      </p:sp>
      <p:sp>
        <p:nvSpPr>
          <p:cNvPr id="20" name="Shape 18"/>
          <p:cNvSpPr/>
          <p:nvPr/>
        </p:nvSpPr>
        <p:spPr>
          <a:xfrm>
            <a:off x="5918200" y="3556000"/>
            <a:ext cx="5461000" cy="1031240"/>
          </a:xfrm>
          <a:custGeom>
            <a:avLst/>
            <a:gdLst/>
            <a:ahLst/>
            <a:cxnLst/>
            <a:rect l="l" t="t" r="r" b="b"/>
            <a:pathLst>
              <a:path w="5461000" h="1031240">
                <a:moveTo>
                  <a:pt x="76200" y="1031240"/>
                </a:moveTo>
                <a:lnTo>
                  <a:pt x="76200" y="1031240"/>
                </a:lnTo>
                <a:arcTo hR="76200" wR="76200" stAng="5400000" swAng="5400000"/>
                <a:lnTo>
                  <a:pt x="0" y="76200"/>
                </a:lnTo>
                <a:arcTo hR="76200" wR="76200" stAng="10800000" swAng="5400000"/>
                <a:lnTo>
                  <a:pt x="76200" y="0"/>
                </a:lnTo>
                <a:arcTo hR="76200" wR="25400" stAng="16200000" swAng="-5400000"/>
                <a:lnTo>
                  <a:pt x="50800" y="955040"/>
                </a:lnTo>
                <a:arcTo hR="76200" wR="25400" stAng="10800000" swAng="-5400000"/>
                <a:close/>
              </a:path>
            </a:pathLst>
          </a:custGeom>
          <a:solidFill>
            <a:srgbClr val="1F4466"/>
          </a:solidFill>
          <a:ln/>
        </p:spPr>
      </p:sp>
      <p:sp>
        <p:nvSpPr>
          <p:cNvPr id="21" name="Text 19"/>
          <p:cNvSpPr/>
          <p:nvPr/>
        </p:nvSpPr>
        <p:spPr>
          <a:xfrm>
            <a:off x="6170930" y="3708400"/>
            <a:ext cx="5155222"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WATCH FOR</a:t>
            </a:r>
            <a:endParaRPr lang="en-US" sz="1200" dirty="0"/>
          </a:p>
        </p:txBody>
      </p:sp>
      <p:sp>
        <p:nvSpPr>
          <p:cNvPr id="22" name="Text 20"/>
          <p:cNvSpPr/>
          <p:nvPr/>
        </p:nvSpPr>
        <p:spPr>
          <a:xfrm>
            <a:off x="6170930" y="3972570"/>
            <a:ext cx="515522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papers.md appears in your folder. Then ask it to open each DOI in its built-in browser — and check one yourself.</a:t>
            </a:r>
            <a:endParaRPr lang="en-US" sz="13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50 / 59</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83997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TRY IT NOW · 3 OF 4</a:t>
            </a:r>
            <a:endParaRPr lang="en-US" sz="1200" dirty="0"/>
          </a:p>
        </p:txBody>
      </p:sp>
      <p:sp>
        <p:nvSpPr>
          <p:cNvPr id="3" name="Text 1"/>
          <p:cNvSpPr/>
          <p:nvPr>
            <p:ph type="title"/>
          </p:nvPr>
        </p:nvSpPr>
        <p:spPr>
          <a:xfrm>
            <a:off x="812800" y="1102370"/>
            <a:ext cx="4839970" cy="91948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Follow along: desktop Code</a:t>
            </a:r>
            <a:endParaRPr lang="en-US" sz="3200" dirty="0"/>
          </a:p>
        </p:txBody>
      </p:sp>
      <p:sp>
        <p:nvSpPr>
          <p:cNvPr id="4" name="Text 2"/>
          <p:cNvSpPr/>
          <p:nvPr/>
        </p:nvSpPr>
        <p:spPr>
          <a:xfrm>
            <a:off x="812800" y="219963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5" name="Text 3"/>
          <p:cNvSpPr/>
          <p:nvPr/>
        </p:nvSpPr>
        <p:spPr>
          <a:xfrm>
            <a:off x="1168400" y="2199630"/>
            <a:ext cx="4749800"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Desktop app → Code tab → Local → choose this folder:</a:t>
            </a:r>
            <a:endParaRPr lang="en-US" sz="1300" dirty="0"/>
          </a:p>
        </p:txBody>
      </p:sp>
      <p:sp>
        <p:nvSpPr>
          <p:cNvPr id="6" name="Text 4"/>
          <p:cNvSpPr/>
          <p:nvPr/>
        </p:nvSpPr>
        <p:spPr>
          <a:xfrm>
            <a:off x="1168400" y="2481585"/>
            <a:ext cx="4343400" cy="289560"/>
          </a:xfrm>
          <a:prstGeom prst="roundRect">
            <a:avLst>
              <a:gd name="adj" fmla="val 17544"/>
            </a:avLst>
          </a:prstGeom>
          <a:solidFill>
            <a:srgbClr val="1F1D1A"/>
          </a:solidFill>
          <a:ln/>
        </p:spPr>
        <p:txBody>
          <a:bodyPr wrap="square" lIns="86721" tIns="23221" rIns="0" bIns="0" rtlCol="0" anchor="t">
            <a:normAutofit/>
          </a:bodyPr>
          <a:lstStyle/>
          <a:p>
            <a:pPr algn="l" indent="0" marL="0">
              <a:lnSpc>
                <a:spcPts val="1680"/>
              </a:lnSpc>
              <a:buNone/>
            </a:pPr>
            <a:r>
              <a:rPr lang="en-US" sz="1200" dirty="0">
                <a:solidFill>
                  <a:srgbClr val="F6F1E9"/>
                </a:solidFill>
                <a:latin typeface="JetBrains Mono" pitchFamily="49" charset="0"/>
                <a:ea typeface="JetBrains Mono" pitchFamily="49" charset="-122"/>
                <a:cs typeface="JetBrains Mono" pitchFamily="49" charset="-120"/>
              </a:rPr>
              <a:t>~/agentic-ai/plasma</a:t>
            </a:r>
            <a:endParaRPr lang="en-US" sz="1200" dirty="0"/>
          </a:p>
        </p:txBody>
      </p:sp>
      <p:sp>
        <p:nvSpPr>
          <p:cNvPr id="7" name="Text 5"/>
          <p:cNvSpPr/>
          <p:nvPr/>
        </p:nvSpPr>
        <p:spPr>
          <a:xfrm>
            <a:off x="812800" y="292353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8" name="Text 6"/>
          <p:cNvSpPr/>
          <p:nvPr/>
        </p:nvSpPr>
        <p:spPr>
          <a:xfrm>
            <a:off x="1168400" y="2923530"/>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Paste Prompt 1.</a:t>
            </a:r>
            <a:endParaRPr lang="en-US" sz="1300" dirty="0"/>
          </a:p>
        </p:txBody>
      </p:sp>
      <p:sp>
        <p:nvSpPr>
          <p:cNvPr id="9" name="Text 7"/>
          <p:cNvSpPr/>
          <p:nvPr/>
        </p:nvSpPr>
        <p:spPr>
          <a:xfrm>
            <a:off x="812800" y="332993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10" name="Text 8"/>
          <p:cNvSpPr/>
          <p:nvPr/>
        </p:nvSpPr>
        <p:spPr>
          <a:xfrm>
            <a:off x="1168400" y="3329930"/>
            <a:ext cx="447370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If SymPy is missing, it asks to install it. Read the command before you approve.</a:t>
            </a:r>
            <a:endParaRPr lang="en-US" sz="1300" dirty="0"/>
          </a:p>
        </p:txBody>
      </p:sp>
      <p:sp>
        <p:nvSpPr>
          <p:cNvPr id="11" name="Text 9"/>
          <p:cNvSpPr/>
          <p:nvPr/>
        </p:nvSpPr>
        <p:spPr>
          <a:xfrm>
            <a:off x="812800" y="3944615"/>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12" name="Text 10"/>
          <p:cNvSpPr/>
          <p:nvPr/>
        </p:nvSpPr>
        <p:spPr>
          <a:xfrm>
            <a:off x="1168400" y="3944615"/>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Then Prompt 4. Accept or reject each edit.</a:t>
            </a:r>
            <a:endParaRPr lang="en-US" sz="1300" dirty="0"/>
          </a:p>
        </p:txBody>
      </p:sp>
      <p:sp>
        <p:nvSpPr>
          <p:cNvPr id="13" name="Shape 11"/>
          <p:cNvSpPr/>
          <p:nvPr/>
        </p:nvSpPr>
        <p:spPr>
          <a:xfrm>
            <a:off x="5918200" y="812800"/>
            <a:ext cx="5461000" cy="1244600"/>
          </a:xfrm>
          <a:prstGeom prst="roundRect">
            <a:avLst>
              <a:gd name="adj" fmla="val 8163"/>
            </a:avLst>
          </a:prstGeom>
          <a:solidFill>
            <a:srgbClr val="1F1D1A"/>
          </a:solidFill>
          <a:ln/>
        </p:spPr>
      </p:sp>
      <p:sp>
        <p:nvSpPr>
          <p:cNvPr id="14" name="Text 12"/>
          <p:cNvSpPr/>
          <p:nvPr/>
        </p:nvSpPr>
        <p:spPr>
          <a:xfrm>
            <a:off x="6121400" y="9652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1 · THE SAME IN EVERY ROOM</a:t>
            </a:r>
            <a:endParaRPr lang="en-US" sz="1200" dirty="0"/>
          </a:p>
        </p:txBody>
      </p:sp>
      <p:sp>
        <p:nvSpPr>
          <p:cNvPr id="15" name="Text 13"/>
          <p:cNvSpPr/>
          <p:nvPr/>
        </p:nvSpPr>
        <p:spPr>
          <a:xfrm>
            <a:off x="6121400" y="1242070"/>
            <a:ext cx="5206238" cy="68834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Linearize the 1D electron fluid equations (continuity, momentum with pressure γT·n and drag ν, Poisson) and derive one equation for E(x,t). Verify it with SymPy.</a:t>
            </a:r>
            <a:endParaRPr lang="en-US" sz="1200" dirty="0"/>
          </a:p>
        </p:txBody>
      </p:sp>
      <p:sp>
        <p:nvSpPr>
          <p:cNvPr id="16" name="Shape 14"/>
          <p:cNvSpPr/>
          <p:nvPr/>
        </p:nvSpPr>
        <p:spPr>
          <a:xfrm>
            <a:off x="5918200" y="2184400"/>
            <a:ext cx="5461000" cy="1244600"/>
          </a:xfrm>
          <a:prstGeom prst="roundRect">
            <a:avLst>
              <a:gd name="adj" fmla="val 8163"/>
            </a:avLst>
          </a:prstGeom>
          <a:solidFill>
            <a:srgbClr val="1F1D1A"/>
          </a:solidFill>
          <a:ln/>
        </p:spPr>
      </p:sp>
      <p:sp>
        <p:nvSpPr>
          <p:cNvPr id="17" name="Text 15"/>
          <p:cNvSpPr/>
          <p:nvPr/>
        </p:nvSpPr>
        <p:spPr>
          <a:xfrm>
            <a:off x="6121400" y="23368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4 · DESKTOP CODE</a:t>
            </a:r>
            <a:endParaRPr lang="en-US" sz="1200" dirty="0"/>
          </a:p>
        </p:txBody>
      </p:sp>
      <p:sp>
        <p:nvSpPr>
          <p:cNvPr id="18" name="Text 16"/>
          <p:cNvSpPr/>
          <p:nvPr/>
        </p:nvSpPr>
        <p:spPr>
          <a:xfrm>
            <a:off x="6121400" y="2613670"/>
            <a:ext cx="5206238" cy="68834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Save the derivation as derive_E.py, with a test that checks the ν = 0 limit against Bohm–Gross. Run the test.</a:t>
            </a:r>
            <a:endParaRPr lang="en-US" sz="1200" dirty="0"/>
          </a:p>
        </p:txBody>
      </p:sp>
      <p:sp>
        <p:nvSpPr>
          <p:cNvPr id="19" name="Shape 17"/>
          <p:cNvSpPr/>
          <p:nvPr/>
        </p:nvSpPr>
        <p:spPr>
          <a:xfrm>
            <a:off x="5918200" y="3556000"/>
            <a:ext cx="5461000" cy="1031240"/>
          </a:xfrm>
          <a:prstGeom prst="roundRect">
            <a:avLst>
              <a:gd name="adj" fmla="val 7389"/>
            </a:avLst>
          </a:prstGeom>
          <a:solidFill>
            <a:srgbClr val="E8EEF4"/>
          </a:solidFill>
          <a:ln/>
        </p:spPr>
      </p:sp>
      <p:sp>
        <p:nvSpPr>
          <p:cNvPr id="20" name="Shape 18"/>
          <p:cNvSpPr/>
          <p:nvPr/>
        </p:nvSpPr>
        <p:spPr>
          <a:xfrm>
            <a:off x="5918200" y="3556000"/>
            <a:ext cx="5461000" cy="1031240"/>
          </a:xfrm>
          <a:custGeom>
            <a:avLst/>
            <a:gdLst/>
            <a:ahLst/>
            <a:cxnLst/>
            <a:rect l="l" t="t" r="r" b="b"/>
            <a:pathLst>
              <a:path w="5461000" h="1031240">
                <a:moveTo>
                  <a:pt x="76200" y="1031240"/>
                </a:moveTo>
                <a:lnTo>
                  <a:pt x="76200" y="1031240"/>
                </a:lnTo>
                <a:arcTo hR="76200" wR="76200" stAng="5400000" swAng="5400000"/>
                <a:lnTo>
                  <a:pt x="0" y="76200"/>
                </a:lnTo>
                <a:arcTo hR="76200" wR="76200" stAng="10800000" swAng="5400000"/>
                <a:lnTo>
                  <a:pt x="76200" y="0"/>
                </a:lnTo>
                <a:arcTo hR="76200" wR="25400" stAng="16200000" swAng="-5400000"/>
                <a:lnTo>
                  <a:pt x="50800" y="955040"/>
                </a:lnTo>
                <a:arcTo hR="76200" wR="25400" stAng="10800000" swAng="-5400000"/>
                <a:close/>
              </a:path>
            </a:pathLst>
          </a:custGeom>
          <a:solidFill>
            <a:srgbClr val="1F4466"/>
          </a:solidFill>
          <a:ln/>
        </p:spPr>
      </p:sp>
      <p:sp>
        <p:nvSpPr>
          <p:cNvPr id="21" name="Text 19"/>
          <p:cNvSpPr/>
          <p:nvPr/>
        </p:nvSpPr>
        <p:spPr>
          <a:xfrm>
            <a:off x="6170930" y="3708400"/>
            <a:ext cx="5155222"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WATCH FOR</a:t>
            </a:r>
            <a:endParaRPr lang="en-US" sz="1200" dirty="0"/>
          </a:p>
        </p:txBody>
      </p:sp>
      <p:sp>
        <p:nvSpPr>
          <p:cNvPr id="22" name="Text 20"/>
          <p:cNvSpPr/>
          <p:nvPr/>
        </p:nvSpPr>
        <p:spPr>
          <a:xfrm>
            <a:off x="6170930" y="3972570"/>
            <a:ext cx="515522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derive_E.py is still in your folder tomorrow. Chat’s check vanished with its sandbox; this one you can rerun.</a:t>
            </a:r>
            <a:endParaRPr lang="en-US" sz="13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51 / 59</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4839970"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TRY IT NOW · 4 OF 4</a:t>
            </a:r>
            <a:endParaRPr lang="en-US" sz="1200" dirty="0"/>
          </a:p>
        </p:txBody>
      </p:sp>
      <p:sp>
        <p:nvSpPr>
          <p:cNvPr id="3" name="Text 1"/>
          <p:cNvSpPr/>
          <p:nvPr>
            <p:ph type="title"/>
          </p:nvPr>
        </p:nvSpPr>
        <p:spPr>
          <a:xfrm>
            <a:off x="812800" y="1102370"/>
            <a:ext cx="4839970"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Follow along: terminal</a:t>
            </a:r>
            <a:endParaRPr lang="en-US" sz="3200" dirty="0"/>
          </a:p>
        </p:txBody>
      </p:sp>
      <p:sp>
        <p:nvSpPr>
          <p:cNvPr id="4" name="Text 2"/>
          <p:cNvSpPr/>
          <p:nvPr/>
        </p:nvSpPr>
        <p:spPr>
          <a:xfrm>
            <a:off x="812800" y="1752600"/>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1</a:t>
            </a:r>
            <a:endParaRPr lang="en-US" sz="2000" dirty="0"/>
          </a:p>
        </p:txBody>
      </p:sp>
      <p:sp>
        <p:nvSpPr>
          <p:cNvPr id="5" name="Text 3"/>
          <p:cNvSpPr/>
          <p:nvPr/>
        </p:nvSpPr>
        <p:spPr>
          <a:xfrm>
            <a:off x="1168400" y="1752600"/>
            <a:ext cx="447370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Open a terminal. Install Claude Code if you haven’t (link on the course page).</a:t>
            </a:r>
            <a:endParaRPr lang="en-US" sz="1300" dirty="0"/>
          </a:p>
        </p:txBody>
      </p:sp>
      <p:sp>
        <p:nvSpPr>
          <p:cNvPr id="6" name="Text 4"/>
          <p:cNvSpPr/>
          <p:nvPr/>
        </p:nvSpPr>
        <p:spPr>
          <a:xfrm>
            <a:off x="812800" y="2367285"/>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2</a:t>
            </a:r>
            <a:endParaRPr lang="en-US" sz="2000" dirty="0"/>
          </a:p>
        </p:txBody>
      </p:sp>
      <p:sp>
        <p:nvSpPr>
          <p:cNvPr id="7" name="Text 5"/>
          <p:cNvSpPr/>
          <p:nvPr/>
        </p:nvSpPr>
        <p:spPr>
          <a:xfrm>
            <a:off x="1168400" y="2367285"/>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Go to the same folder:</a:t>
            </a:r>
            <a:endParaRPr lang="en-US" sz="1300" dirty="0"/>
          </a:p>
        </p:txBody>
      </p:sp>
      <p:sp>
        <p:nvSpPr>
          <p:cNvPr id="8" name="Text 6"/>
          <p:cNvSpPr/>
          <p:nvPr/>
        </p:nvSpPr>
        <p:spPr>
          <a:xfrm>
            <a:off x="1168400" y="2649215"/>
            <a:ext cx="4343400" cy="289560"/>
          </a:xfrm>
          <a:prstGeom prst="roundRect">
            <a:avLst>
              <a:gd name="adj" fmla="val 17544"/>
            </a:avLst>
          </a:prstGeom>
          <a:solidFill>
            <a:srgbClr val="1F1D1A"/>
          </a:solidFill>
          <a:ln/>
        </p:spPr>
        <p:txBody>
          <a:bodyPr wrap="square" lIns="86721" tIns="23221" rIns="0" bIns="0" rtlCol="0" anchor="t">
            <a:normAutofit/>
          </a:bodyPr>
          <a:lstStyle/>
          <a:p>
            <a:pPr algn="l" indent="0" marL="0">
              <a:lnSpc>
                <a:spcPts val="1680"/>
              </a:lnSpc>
              <a:buNone/>
            </a:pPr>
            <a:r>
              <a:rPr lang="en-US" sz="1200" dirty="0">
                <a:solidFill>
                  <a:srgbClr val="F6F1E9"/>
                </a:solidFill>
                <a:latin typeface="JetBrains Mono" pitchFamily="49" charset="0"/>
                <a:ea typeface="JetBrains Mono" pitchFamily="49" charset="-122"/>
                <a:cs typeface="JetBrains Mono" pitchFamily="49" charset="-120"/>
              </a:rPr>
              <a:t>cd ~/agentic-ai/plasma</a:t>
            </a:r>
            <a:endParaRPr lang="en-US" sz="1200" dirty="0"/>
          </a:p>
        </p:txBody>
      </p:sp>
      <p:sp>
        <p:nvSpPr>
          <p:cNvPr id="9" name="Text 7"/>
          <p:cNvSpPr/>
          <p:nvPr/>
        </p:nvSpPr>
        <p:spPr>
          <a:xfrm>
            <a:off x="812800" y="3091185"/>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3</a:t>
            </a:r>
            <a:endParaRPr lang="en-US" sz="2000" dirty="0"/>
          </a:p>
        </p:txBody>
      </p:sp>
      <p:sp>
        <p:nvSpPr>
          <p:cNvPr id="10" name="Text 8"/>
          <p:cNvSpPr/>
          <p:nvPr/>
        </p:nvSpPr>
        <p:spPr>
          <a:xfrm>
            <a:off x="1168400" y="3091185"/>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Start a session:</a:t>
            </a:r>
            <a:endParaRPr lang="en-US" sz="1300" dirty="0"/>
          </a:p>
        </p:txBody>
      </p:sp>
      <p:sp>
        <p:nvSpPr>
          <p:cNvPr id="11" name="Text 9"/>
          <p:cNvSpPr/>
          <p:nvPr/>
        </p:nvSpPr>
        <p:spPr>
          <a:xfrm>
            <a:off x="1168400" y="3373115"/>
            <a:ext cx="4343400" cy="289560"/>
          </a:xfrm>
          <a:prstGeom prst="roundRect">
            <a:avLst>
              <a:gd name="adj" fmla="val 17544"/>
            </a:avLst>
          </a:prstGeom>
          <a:solidFill>
            <a:srgbClr val="1F1D1A"/>
          </a:solidFill>
          <a:ln/>
        </p:spPr>
        <p:txBody>
          <a:bodyPr wrap="square" lIns="86721" tIns="23221" rIns="0" bIns="0" rtlCol="0" anchor="t">
            <a:normAutofit/>
          </a:bodyPr>
          <a:lstStyle/>
          <a:p>
            <a:pPr algn="l" indent="0" marL="0">
              <a:lnSpc>
                <a:spcPts val="1680"/>
              </a:lnSpc>
              <a:buNone/>
            </a:pPr>
            <a:r>
              <a:rPr lang="en-US" sz="1200" dirty="0">
                <a:solidFill>
                  <a:srgbClr val="F6F1E9"/>
                </a:solidFill>
                <a:latin typeface="JetBrains Mono" pitchFamily="49" charset="0"/>
                <a:ea typeface="JetBrains Mono" pitchFamily="49" charset="-122"/>
                <a:cs typeface="JetBrains Mono" pitchFamily="49" charset="-120"/>
              </a:rPr>
              <a:t>claude</a:t>
            </a:r>
            <a:endParaRPr lang="en-US" sz="1200" dirty="0"/>
          </a:p>
        </p:txBody>
      </p:sp>
      <p:sp>
        <p:nvSpPr>
          <p:cNvPr id="12" name="Text 10"/>
          <p:cNvSpPr/>
          <p:nvPr/>
        </p:nvSpPr>
        <p:spPr>
          <a:xfrm>
            <a:off x="812800" y="3815085"/>
            <a:ext cx="279400" cy="279400"/>
          </a:xfrm>
          <a:prstGeom prst="rect">
            <a:avLst/>
          </a:prstGeom>
          <a:noFill/>
          <a:ln/>
        </p:spPr>
        <p:txBody>
          <a:bodyPr wrap="square" lIns="0" tIns="0" rIns="0" bIns="0" rtlCol="0" anchor="t">
            <a:normAutofit/>
          </a:bodyPr>
          <a:lstStyle/>
          <a:p>
            <a:pPr algn="l" indent="0" marL="0">
              <a:lnSpc>
                <a:spcPts val="2000"/>
              </a:lnSpc>
              <a:buNone/>
            </a:pPr>
            <a:r>
              <a:rPr lang="en-US" sz="2000" dirty="0">
                <a:solidFill>
                  <a:srgbClr val="B4492F"/>
                </a:solidFill>
                <a:latin typeface="Fraunces" pitchFamily="18" charset="0"/>
                <a:ea typeface="Fraunces" pitchFamily="18" charset="-122"/>
                <a:cs typeface="Fraunces" pitchFamily="18" charset="-120"/>
              </a:rPr>
              <a:t>4</a:t>
            </a:r>
            <a:endParaRPr lang="en-US" sz="2000" dirty="0"/>
          </a:p>
        </p:txBody>
      </p:sp>
      <p:sp>
        <p:nvSpPr>
          <p:cNvPr id="13" name="Text 11"/>
          <p:cNvSpPr/>
          <p:nvPr/>
        </p:nvSpPr>
        <p:spPr>
          <a:xfrm>
            <a:off x="1168400" y="3815085"/>
            <a:ext cx="4473702" cy="25654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Paste Prompt 5, then Prompt 6.</a:t>
            </a:r>
            <a:endParaRPr lang="en-US" sz="1300" dirty="0"/>
          </a:p>
        </p:txBody>
      </p:sp>
      <p:sp>
        <p:nvSpPr>
          <p:cNvPr id="14" name="Shape 12"/>
          <p:cNvSpPr/>
          <p:nvPr/>
        </p:nvSpPr>
        <p:spPr>
          <a:xfrm>
            <a:off x="5918200" y="812800"/>
            <a:ext cx="5461000" cy="1371600"/>
          </a:xfrm>
          <a:prstGeom prst="roundRect">
            <a:avLst>
              <a:gd name="adj" fmla="val 7407"/>
            </a:avLst>
          </a:prstGeom>
          <a:solidFill>
            <a:srgbClr val="1F1D1A"/>
          </a:solidFill>
          <a:ln/>
        </p:spPr>
      </p:sp>
      <p:sp>
        <p:nvSpPr>
          <p:cNvPr id="15" name="Text 13"/>
          <p:cNvSpPr/>
          <p:nvPr/>
        </p:nvSpPr>
        <p:spPr>
          <a:xfrm>
            <a:off x="6121400" y="9652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5 · INSTEAD OF PROMPT 1</a:t>
            </a:r>
            <a:endParaRPr lang="en-US" sz="1200" dirty="0"/>
          </a:p>
        </p:txBody>
      </p:sp>
      <p:sp>
        <p:nvSpPr>
          <p:cNvPr id="16" name="Text 14"/>
          <p:cNvSpPr/>
          <p:nvPr/>
        </p:nvSpPr>
        <p:spPr>
          <a:xfrm>
            <a:off x="6121400" y="1242070"/>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Already done in step 3 — same folder, same files. So:</a:t>
            </a:r>
            <a:endParaRPr lang="en-US" sz="1200" dirty="0"/>
          </a:p>
        </p:txBody>
      </p:sp>
      <p:sp>
        <p:nvSpPr>
          <p:cNvPr id="17" name="Text 15"/>
          <p:cNvSpPr/>
          <p:nvPr/>
        </p:nvSpPr>
        <p:spPr>
          <a:xfrm>
            <a:off x="6121400" y="1526530"/>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&gt; Run the test in derive_E.py and</a:t>
            </a:r>
            <a:endParaRPr lang="en-US" sz="1200" dirty="0"/>
          </a:p>
        </p:txBody>
      </p:sp>
      <p:sp>
        <p:nvSpPr>
          <p:cNvPr id="18" name="Text 16"/>
          <p:cNvSpPr/>
          <p:nvPr/>
        </p:nvSpPr>
        <p:spPr>
          <a:xfrm>
            <a:off x="6121400" y="1811015"/>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explain the result.</a:t>
            </a:r>
            <a:endParaRPr lang="en-US" sz="1200" dirty="0"/>
          </a:p>
        </p:txBody>
      </p:sp>
      <p:sp>
        <p:nvSpPr>
          <p:cNvPr id="19" name="Shape 17"/>
          <p:cNvSpPr/>
          <p:nvPr/>
        </p:nvSpPr>
        <p:spPr>
          <a:xfrm>
            <a:off x="5918200" y="2311400"/>
            <a:ext cx="5461000" cy="1371600"/>
          </a:xfrm>
          <a:prstGeom prst="roundRect">
            <a:avLst>
              <a:gd name="adj" fmla="val 7407"/>
            </a:avLst>
          </a:prstGeom>
          <a:solidFill>
            <a:srgbClr val="1F1D1A"/>
          </a:solidFill>
          <a:ln/>
        </p:spPr>
      </p:sp>
      <p:sp>
        <p:nvSpPr>
          <p:cNvPr id="20" name="Text 18"/>
          <p:cNvSpPr/>
          <p:nvPr/>
        </p:nvSpPr>
        <p:spPr>
          <a:xfrm>
            <a:off x="6121400" y="2463800"/>
            <a:ext cx="5206238"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PROMPT 6 · TERMINAL</a:t>
            </a:r>
            <a:endParaRPr lang="en-US" sz="1200" dirty="0"/>
          </a:p>
        </p:txBody>
      </p:sp>
      <p:sp>
        <p:nvSpPr>
          <p:cNvPr id="21" name="Text 19"/>
          <p:cNvSpPr/>
          <p:nvPr/>
        </p:nvSpPr>
        <p:spPr>
          <a:xfrm>
            <a:off x="6121400" y="2740670"/>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&gt; /init</a:t>
            </a:r>
            <a:endParaRPr lang="en-US" sz="1200" dirty="0"/>
          </a:p>
        </p:txBody>
      </p:sp>
      <p:sp>
        <p:nvSpPr>
          <p:cNvPr id="22" name="Text 20"/>
          <p:cNvSpPr/>
          <p:nvPr/>
        </p:nvSpPr>
        <p:spPr>
          <a:xfrm>
            <a:off x="6121400" y="3025130"/>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&gt; Add the screened-ion dispersion and</a:t>
            </a:r>
            <a:endParaRPr lang="en-US" sz="1200" dirty="0"/>
          </a:p>
        </p:txBody>
      </p:sp>
      <p:sp>
        <p:nvSpPr>
          <p:cNvPr id="23" name="Text 21"/>
          <p:cNvSpPr/>
          <p:nvPr/>
        </p:nvSpPr>
        <p:spPr>
          <a:xfrm>
            <a:off x="6121400" y="3309615"/>
            <a:ext cx="5206238" cy="2463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F6F1E9"/>
                </a:solidFill>
                <a:latin typeface="JetBrains Mono" pitchFamily="49" charset="0"/>
                <a:ea typeface="JetBrains Mono" pitchFamily="49" charset="-122"/>
                <a:cs typeface="JetBrains Mono" pitchFamily="49" charset="-120"/>
              </a:rPr>
              <a:t>plot it for three values of κ.</a:t>
            </a:r>
            <a:endParaRPr lang="en-US" sz="1200" dirty="0"/>
          </a:p>
        </p:txBody>
      </p:sp>
      <p:sp>
        <p:nvSpPr>
          <p:cNvPr id="24" name="Shape 22"/>
          <p:cNvSpPr/>
          <p:nvPr/>
        </p:nvSpPr>
        <p:spPr>
          <a:xfrm>
            <a:off x="5918200" y="3810000"/>
            <a:ext cx="5461000" cy="1031240"/>
          </a:xfrm>
          <a:prstGeom prst="roundRect">
            <a:avLst>
              <a:gd name="adj" fmla="val 7389"/>
            </a:avLst>
          </a:prstGeom>
          <a:solidFill>
            <a:srgbClr val="E8EEF4"/>
          </a:solidFill>
          <a:ln/>
        </p:spPr>
      </p:sp>
      <p:sp>
        <p:nvSpPr>
          <p:cNvPr id="25" name="Shape 23"/>
          <p:cNvSpPr/>
          <p:nvPr/>
        </p:nvSpPr>
        <p:spPr>
          <a:xfrm>
            <a:off x="5918200" y="3810000"/>
            <a:ext cx="5461000" cy="1031240"/>
          </a:xfrm>
          <a:custGeom>
            <a:avLst/>
            <a:gdLst/>
            <a:ahLst/>
            <a:cxnLst/>
            <a:rect l="l" t="t" r="r" b="b"/>
            <a:pathLst>
              <a:path w="5461000" h="1031240">
                <a:moveTo>
                  <a:pt x="76200" y="1031240"/>
                </a:moveTo>
                <a:lnTo>
                  <a:pt x="76200" y="1031240"/>
                </a:lnTo>
                <a:arcTo hR="76200" wR="76200" stAng="5400000" swAng="5400000"/>
                <a:lnTo>
                  <a:pt x="0" y="76200"/>
                </a:lnTo>
                <a:arcTo hR="76200" wR="76200" stAng="10800000" swAng="5400000"/>
                <a:lnTo>
                  <a:pt x="76200" y="0"/>
                </a:lnTo>
                <a:arcTo hR="76200" wR="25400" stAng="16200000" swAng="-5400000"/>
                <a:lnTo>
                  <a:pt x="50800" y="955040"/>
                </a:lnTo>
                <a:arcTo hR="76200" wR="25400" stAng="10800000" swAng="-5400000"/>
                <a:close/>
              </a:path>
            </a:pathLst>
          </a:custGeom>
          <a:solidFill>
            <a:srgbClr val="1F4466"/>
          </a:solidFill>
          <a:ln/>
        </p:spPr>
      </p:sp>
      <p:sp>
        <p:nvSpPr>
          <p:cNvPr id="26" name="Text 24"/>
          <p:cNvSpPr/>
          <p:nvPr/>
        </p:nvSpPr>
        <p:spPr>
          <a:xfrm>
            <a:off x="6170930" y="3962400"/>
            <a:ext cx="5155222" cy="23876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F4466"/>
                </a:solidFill>
                <a:latin typeface="Inter" pitchFamily="34" charset="0"/>
                <a:ea typeface="Inter" pitchFamily="34" charset="-122"/>
                <a:cs typeface="Inter" pitchFamily="34" charset="-120"/>
              </a:rPr>
              <a:t>WATCH FOR</a:t>
            </a:r>
            <a:endParaRPr lang="en-US" sz="1200" dirty="0"/>
          </a:p>
        </p:txBody>
      </p:sp>
      <p:sp>
        <p:nvSpPr>
          <p:cNvPr id="27" name="Text 25"/>
          <p:cNvSpPr/>
          <p:nvPr/>
        </p:nvSpPr>
        <p:spPr>
          <a:xfrm>
            <a:off x="6170930" y="4226570"/>
            <a:ext cx="5155222"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/init writes a CLAUDE.md. Open it: that file is memory — every future session in this folder reads it.</a:t>
            </a:r>
            <a:endParaRPr lang="en-US" sz="1300" dirty="0"/>
          </a:p>
        </p:txBody>
      </p:sp>
      <p:sp>
        <p:nvSpPr>
          <p:cNvPr id="28" name="Text 26"/>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52 / 59</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249165"/>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PART 5 OF 6</a:t>
            </a:r>
            <a:endParaRPr lang="en-US" sz="1200" dirty="0"/>
          </a:p>
        </p:txBody>
      </p:sp>
      <p:sp>
        <p:nvSpPr>
          <p:cNvPr id="3" name="Text 1"/>
          <p:cNvSpPr/>
          <p:nvPr>
            <p:ph type="title"/>
          </p:nvPr>
        </p:nvSpPr>
        <p:spPr>
          <a:xfrm>
            <a:off x="812800" y="2716535"/>
            <a:ext cx="10883392" cy="718820"/>
          </a:xfrm>
          <a:prstGeom prst="rect">
            <a:avLst/>
          </a:prstGeom>
          <a:noFill/>
          <a:ln/>
        </p:spPr>
        <p:txBody>
          <a:bodyPr wrap="square" lIns="0" tIns="0" rIns="0" bIns="0" rtlCol="0" anchor="t">
            <a:normAutofit/>
          </a:bodyPr>
          <a:lstStyle/>
          <a:p>
            <a:pPr algn="l" indent="0" marL="0">
              <a:lnSpc>
                <a:spcPts val="5460"/>
              </a:lnSpc>
              <a:buNone/>
            </a:pPr>
            <a:r>
              <a:rPr lang="en-US" sz="5200" b="0" i="0" dirty="0">
                <a:solidFill>
                  <a:srgbClr val="F6F1E9"/>
                </a:solidFill>
                <a:latin typeface="Fraunces" pitchFamily="18" charset="0"/>
                <a:ea typeface="Fraunces" pitchFamily="18" charset="-122"/>
                <a:cs typeface="Fraunces" pitchFamily="18" charset="-120"/>
              </a:rPr>
              <a:t>Results</a:t>
            </a:r>
            <a:endParaRPr lang="en-US" sz="5200" dirty="0"/>
          </a:p>
        </p:txBody>
      </p:sp>
      <p:sp>
        <p:nvSpPr>
          <p:cNvPr id="4" name="Text 2"/>
          <p:cNvSpPr/>
          <p:nvPr/>
        </p:nvSpPr>
        <p:spPr>
          <a:xfrm>
            <a:off x="812800" y="3663950"/>
            <a:ext cx="9156700" cy="32766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C5B6"/>
                </a:solidFill>
                <a:latin typeface="Inter" pitchFamily="34" charset="0"/>
                <a:ea typeface="Inter" pitchFamily="34" charset="-122"/>
                <a:cs typeface="Inter" pitchFamily="34" charset="-120"/>
              </a:rPr>
              <a:t>Four setups, scored against the answer key</a:t>
            </a:r>
            <a:endParaRPr lang="en-US" sz="1700" dirty="0"/>
          </a:p>
        </p:txBody>
      </p:sp>
      <p:sp>
        <p:nvSpPr>
          <p:cNvPr id="5" name="Shape 3"/>
          <p:cNvSpPr/>
          <p:nvPr/>
        </p:nvSpPr>
        <p:spPr>
          <a:xfrm>
            <a:off x="819150" y="4226570"/>
            <a:ext cx="1684867" cy="375920"/>
          </a:xfrm>
          <a:prstGeom prst="roundRect">
            <a:avLst>
              <a:gd name="adj" fmla="val 18581"/>
            </a:avLst>
          </a:prstGeom>
          <a:solidFill>
            <a:srgbClr val="3A3632"/>
          </a:solidFill>
          <a:ln w="12700">
            <a:solidFill>
              <a:srgbClr val="3A3632"/>
            </a:solidFill>
            <a:prstDash val="solid"/>
          </a:ln>
        </p:spPr>
      </p:sp>
      <p:sp>
        <p:nvSpPr>
          <p:cNvPr id="6" name="Text 4"/>
          <p:cNvSpPr/>
          <p:nvPr/>
        </p:nvSpPr>
        <p:spPr>
          <a:xfrm>
            <a:off x="925830" y="4316090"/>
            <a:ext cx="13049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1</a:t>
            </a:r>
            <a:endParaRPr lang="en-US" sz="1400" dirty="0"/>
          </a:p>
        </p:txBody>
      </p:sp>
      <p:sp>
        <p:nvSpPr>
          <p:cNvPr id="7" name="Text 5"/>
          <p:cNvSpPr/>
          <p:nvPr/>
        </p:nvSpPr>
        <p:spPr>
          <a:xfrm>
            <a:off x="1069023" y="4307830"/>
            <a:ext cx="9808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Landscape</a:t>
            </a:r>
            <a:endParaRPr lang="en-US" sz="1200" dirty="0"/>
          </a:p>
        </p:txBody>
      </p:sp>
      <p:sp>
        <p:nvSpPr>
          <p:cNvPr id="8" name="Shape 6"/>
          <p:cNvSpPr/>
          <p:nvPr/>
        </p:nvSpPr>
        <p:spPr>
          <a:xfrm>
            <a:off x="2592917" y="4226570"/>
            <a:ext cx="1684867" cy="375920"/>
          </a:xfrm>
          <a:prstGeom prst="roundRect">
            <a:avLst>
              <a:gd name="adj" fmla="val 18581"/>
            </a:avLst>
          </a:prstGeom>
          <a:solidFill>
            <a:srgbClr val="3A3632"/>
          </a:solidFill>
          <a:ln w="12700">
            <a:solidFill>
              <a:srgbClr val="3A3632"/>
            </a:solidFill>
            <a:prstDash val="solid"/>
          </a:ln>
        </p:spPr>
      </p:sp>
      <p:sp>
        <p:nvSpPr>
          <p:cNvPr id="9" name="Text 7"/>
          <p:cNvSpPr/>
          <p:nvPr/>
        </p:nvSpPr>
        <p:spPr>
          <a:xfrm>
            <a:off x="2699597" y="4316090"/>
            <a:ext cx="156422"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2</a:t>
            </a:r>
            <a:endParaRPr lang="en-US" sz="1400" dirty="0"/>
          </a:p>
        </p:txBody>
      </p:sp>
      <p:sp>
        <p:nvSpPr>
          <p:cNvPr id="10" name="Text 8"/>
          <p:cNvSpPr/>
          <p:nvPr/>
        </p:nvSpPr>
        <p:spPr>
          <a:xfrm>
            <a:off x="2868718" y="4307830"/>
            <a:ext cx="91147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Interfaces</a:t>
            </a:r>
            <a:endParaRPr lang="en-US" sz="1200" dirty="0"/>
          </a:p>
        </p:txBody>
      </p:sp>
      <p:sp>
        <p:nvSpPr>
          <p:cNvPr id="11" name="Shape 9"/>
          <p:cNvSpPr/>
          <p:nvPr/>
        </p:nvSpPr>
        <p:spPr>
          <a:xfrm>
            <a:off x="4366683" y="4226570"/>
            <a:ext cx="1684867" cy="375920"/>
          </a:xfrm>
          <a:prstGeom prst="roundRect">
            <a:avLst>
              <a:gd name="adj" fmla="val 18581"/>
            </a:avLst>
          </a:prstGeom>
          <a:solidFill>
            <a:srgbClr val="3A3632"/>
          </a:solidFill>
          <a:ln w="12700">
            <a:solidFill>
              <a:srgbClr val="3A3632"/>
            </a:solidFill>
            <a:prstDash val="solid"/>
          </a:ln>
        </p:spPr>
      </p:sp>
      <p:sp>
        <p:nvSpPr>
          <p:cNvPr id="12" name="Text 10"/>
          <p:cNvSpPr/>
          <p:nvPr/>
        </p:nvSpPr>
        <p:spPr>
          <a:xfrm>
            <a:off x="4473363" y="4316090"/>
            <a:ext cx="146685"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3</a:t>
            </a:r>
            <a:endParaRPr lang="en-US" sz="1400" dirty="0"/>
          </a:p>
        </p:txBody>
      </p:sp>
      <p:sp>
        <p:nvSpPr>
          <p:cNvPr id="13" name="Text 11"/>
          <p:cNvSpPr/>
          <p:nvPr/>
        </p:nvSpPr>
        <p:spPr>
          <a:xfrm>
            <a:off x="4632748" y="4307830"/>
            <a:ext cx="11459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The example</a:t>
            </a:r>
            <a:endParaRPr lang="en-US" sz="1200" dirty="0"/>
          </a:p>
        </p:txBody>
      </p:sp>
      <p:sp>
        <p:nvSpPr>
          <p:cNvPr id="14" name="Shape 12"/>
          <p:cNvSpPr/>
          <p:nvPr/>
        </p:nvSpPr>
        <p:spPr>
          <a:xfrm>
            <a:off x="6140450" y="4226570"/>
            <a:ext cx="1684867" cy="375920"/>
          </a:xfrm>
          <a:prstGeom prst="roundRect">
            <a:avLst>
              <a:gd name="adj" fmla="val 18581"/>
            </a:avLst>
          </a:prstGeom>
          <a:solidFill>
            <a:srgbClr val="3A3632"/>
          </a:solidFill>
          <a:ln w="12700">
            <a:solidFill>
              <a:srgbClr val="3A3632"/>
            </a:solidFill>
            <a:prstDash val="solid"/>
          </a:ln>
        </p:spPr>
      </p:sp>
      <p:sp>
        <p:nvSpPr>
          <p:cNvPr id="15" name="Text 13"/>
          <p:cNvSpPr/>
          <p:nvPr/>
        </p:nvSpPr>
        <p:spPr>
          <a:xfrm>
            <a:off x="6247130" y="4316090"/>
            <a:ext cx="15663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4</a:t>
            </a:r>
            <a:endParaRPr lang="en-US" sz="1400" dirty="0"/>
          </a:p>
        </p:txBody>
      </p:sp>
      <p:sp>
        <p:nvSpPr>
          <p:cNvPr id="16" name="Text 14"/>
          <p:cNvSpPr/>
          <p:nvPr/>
        </p:nvSpPr>
        <p:spPr>
          <a:xfrm>
            <a:off x="6416463" y="4307830"/>
            <a:ext cx="885825"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Hands-on</a:t>
            </a:r>
            <a:endParaRPr lang="en-US" sz="1200" dirty="0"/>
          </a:p>
        </p:txBody>
      </p:sp>
      <p:sp>
        <p:nvSpPr>
          <p:cNvPr id="17" name="Shape 15"/>
          <p:cNvSpPr/>
          <p:nvPr/>
        </p:nvSpPr>
        <p:spPr>
          <a:xfrm>
            <a:off x="7914217" y="4226570"/>
            <a:ext cx="1684867" cy="375920"/>
          </a:xfrm>
          <a:prstGeom prst="roundRect">
            <a:avLst>
              <a:gd name="adj" fmla="val 18581"/>
            </a:avLst>
          </a:prstGeom>
          <a:solidFill>
            <a:srgbClr val="E8896D"/>
          </a:solidFill>
          <a:ln w="12700">
            <a:solidFill>
              <a:srgbClr val="E8896D"/>
            </a:solidFill>
            <a:prstDash val="solid"/>
          </a:ln>
        </p:spPr>
      </p:sp>
      <p:sp>
        <p:nvSpPr>
          <p:cNvPr id="18" name="Text 16"/>
          <p:cNvSpPr/>
          <p:nvPr/>
        </p:nvSpPr>
        <p:spPr>
          <a:xfrm>
            <a:off x="8020896" y="4316090"/>
            <a:ext cx="151236"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1F1D1A"/>
                </a:solidFill>
                <a:latin typeface="Fraunces" pitchFamily="18" charset="0"/>
                <a:ea typeface="Fraunces" pitchFamily="18" charset="-122"/>
                <a:cs typeface="Fraunces" pitchFamily="18" charset="-120"/>
              </a:rPr>
              <a:t>5</a:t>
            </a:r>
            <a:endParaRPr lang="en-US" sz="1400" dirty="0"/>
          </a:p>
        </p:txBody>
      </p:sp>
      <p:sp>
        <p:nvSpPr>
          <p:cNvPr id="19" name="Text 17"/>
          <p:cNvSpPr/>
          <p:nvPr/>
        </p:nvSpPr>
        <p:spPr>
          <a:xfrm>
            <a:off x="8184832" y="4307830"/>
            <a:ext cx="66319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1D1A"/>
                </a:solidFill>
                <a:latin typeface="Inter" pitchFamily="34" charset="0"/>
                <a:ea typeface="Inter" pitchFamily="34" charset="-122"/>
                <a:cs typeface="Inter" pitchFamily="34" charset="-120"/>
              </a:rPr>
              <a:t>Results</a:t>
            </a:r>
            <a:endParaRPr lang="en-US" sz="1200" dirty="0"/>
          </a:p>
        </p:txBody>
      </p:sp>
      <p:sp>
        <p:nvSpPr>
          <p:cNvPr id="20" name="Shape 18"/>
          <p:cNvSpPr/>
          <p:nvPr/>
        </p:nvSpPr>
        <p:spPr>
          <a:xfrm>
            <a:off x="9687983" y="4226570"/>
            <a:ext cx="1684867" cy="375920"/>
          </a:xfrm>
          <a:prstGeom prst="roundRect">
            <a:avLst>
              <a:gd name="adj" fmla="val 18581"/>
            </a:avLst>
          </a:prstGeom>
          <a:solidFill>
            <a:srgbClr val="1F1D1A"/>
          </a:solidFill>
          <a:ln w="12700">
            <a:solidFill>
              <a:srgbClr val="5A4A3E"/>
            </a:solidFill>
            <a:prstDash val="solid"/>
          </a:ln>
        </p:spPr>
      </p:sp>
      <p:sp>
        <p:nvSpPr>
          <p:cNvPr id="21" name="Text 19"/>
          <p:cNvSpPr/>
          <p:nvPr/>
        </p:nvSpPr>
        <p:spPr>
          <a:xfrm>
            <a:off x="9794663" y="4316090"/>
            <a:ext cx="156104"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6</a:t>
            </a:r>
            <a:endParaRPr lang="en-US" sz="1400" dirty="0"/>
          </a:p>
        </p:txBody>
      </p:sp>
      <p:sp>
        <p:nvSpPr>
          <p:cNvPr id="22" name="Text 20"/>
          <p:cNvSpPr/>
          <p:nvPr/>
        </p:nvSpPr>
        <p:spPr>
          <a:xfrm>
            <a:off x="9963468" y="4307830"/>
            <a:ext cx="82765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Your turn</a:t>
            </a:r>
            <a:endParaRPr lang="en-US" sz="12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53 / 59</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RESULTS</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Four runs, side by side</a:t>
            </a:r>
            <a:endParaRPr lang="en-US" sz="3200" dirty="0"/>
          </a:p>
        </p:txBody>
      </p:sp>
      <p:sp>
        <p:nvSpPr>
          <p:cNvPr id="4" name="Shape 2"/>
          <p:cNvSpPr/>
          <p:nvPr/>
        </p:nvSpPr>
        <p:spPr>
          <a:xfrm>
            <a:off x="812800" y="1859915"/>
            <a:ext cx="10566400" cy="0"/>
          </a:xfrm>
          <a:prstGeom prst="line">
            <a:avLst/>
          </a:prstGeom>
          <a:noFill/>
          <a:ln w="11430">
            <a:solidFill>
              <a:srgbClr val="141413">
                <a:alpha val="22000"/>
              </a:srgbClr>
            </a:solidFill>
            <a:prstDash val="solid"/>
          </a:ln>
        </p:spPr>
      </p:sp>
      <p:sp>
        <p:nvSpPr>
          <p:cNvPr id="5" name="Shape 3"/>
          <p:cNvSpPr/>
          <p:nvPr/>
        </p:nvSpPr>
        <p:spPr>
          <a:xfrm>
            <a:off x="818515" y="1854200"/>
            <a:ext cx="0" cy="3293110"/>
          </a:xfrm>
          <a:prstGeom prst="line">
            <a:avLst/>
          </a:prstGeom>
          <a:noFill/>
          <a:ln w="11430">
            <a:solidFill>
              <a:srgbClr val="141413">
                <a:alpha val="22000"/>
              </a:srgbClr>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25830" y="1967230"/>
          <a:ext cx="10351770" cy="3078480"/>
        </p:xfrm>
        <a:graphic>
          <a:graphicData uri="http://schemas.openxmlformats.org/drawingml/2006/table">
            <a:tbl>
              <a:tblPr/>
              <a:tblGrid>
                <a:gridCol w="4554779"/>
                <a:gridCol w="1449248"/>
                <a:gridCol w="1449248"/>
                <a:gridCol w="1449248"/>
                <a:gridCol w="1449248"/>
              </a:tblGrid>
              <a:tr h="384810">
                <a:tc>
                  <a:txBody>
                    <a:bodyPr/>
                    <a:lstStyle/>
                    <a:p>
                      <a:pPr indent="0" marL="0">
                        <a:lnSpc>
                          <a:spcPts val="1960"/>
                        </a:lnSpc>
                        <a:buNone/>
                      </a:pPr>
                      <a:r>
                        <a:rPr lang="en-US" sz="1400" b="1" dirty="0">
                          <a:solidFill>
                            <a:srgbClr val="1F1D1A"/>
                          </a:solidFill>
                          <a:latin typeface="Inter" pitchFamily="34" charset="0"/>
                          <a:ea typeface="Inter" pitchFamily="34" charset="-122"/>
                          <a:cs typeface="Inter" pitchFamily="34" charset="-120"/>
                        </a:rPr>
                        <a:t>Criterion</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algn="ctr" indent="0" marL="0">
                        <a:lnSpc>
                          <a:spcPts val="1960"/>
                        </a:lnSpc>
                        <a:buNone/>
                      </a:pPr>
                      <a:r>
                        <a:rPr lang="en-US" sz="1400" b="1" dirty="0">
                          <a:solidFill>
                            <a:srgbClr val="1F1D1A"/>
                          </a:solidFill>
                          <a:latin typeface="Inter" pitchFamily="34" charset="0"/>
                          <a:ea typeface="Inter" pitchFamily="34" charset="-122"/>
                          <a:cs typeface="Inter" pitchFamily="34" charset="-120"/>
                        </a:rPr>
                        <a:t>1 · Chat</a:t>
                      </a:r>
                      <a:endParaRPr lang="en-US" sz="1400" dirty="0">
                        <a:latin typeface="Inter" charset="0"/>
                        <a:ea typeface="Inter" charset="0"/>
                        <a:cs typeface="Inter" charset="0"/>
                      </a:endParaRPr>
                    </a:p>
                  </a:txBody>
                  <a:tcPr marL="62230" marR="62230" marT="62230" marB="6223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algn="ctr" indent="0" marL="0">
                        <a:lnSpc>
                          <a:spcPts val="1960"/>
                        </a:lnSpc>
                        <a:buNone/>
                      </a:pPr>
                      <a:r>
                        <a:rPr lang="en-US" sz="1400" b="1" dirty="0">
                          <a:solidFill>
                            <a:srgbClr val="1F1D1A"/>
                          </a:solidFill>
                          <a:latin typeface="Inter" pitchFamily="34" charset="0"/>
                          <a:ea typeface="Inter" pitchFamily="34" charset="-122"/>
                          <a:cs typeface="Inter" pitchFamily="34" charset="-120"/>
                        </a:rPr>
                        <a:t>2 · Bare</a:t>
                      </a:r>
                      <a:endParaRPr lang="en-US" sz="1400" dirty="0">
                        <a:latin typeface="Inter" charset="0"/>
                        <a:ea typeface="Inter" charset="0"/>
                        <a:cs typeface="Inter" charset="0"/>
                      </a:endParaRPr>
                    </a:p>
                  </a:txBody>
                  <a:tcPr marL="62230" marR="62230" marT="62230" marB="6223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algn="ctr" indent="0" marL="0">
                        <a:lnSpc>
                          <a:spcPts val="1960"/>
                        </a:lnSpc>
                        <a:buNone/>
                      </a:pPr>
                      <a:r>
                        <a:rPr lang="en-US" sz="1400" b="1" dirty="0">
                          <a:solidFill>
                            <a:srgbClr val="1F1D1A"/>
                          </a:solidFill>
                          <a:latin typeface="Inter" pitchFamily="34" charset="0"/>
                          <a:ea typeface="Inter" pitchFamily="34" charset="-122"/>
                          <a:cs typeface="Inter" pitchFamily="34" charset="-120"/>
                        </a:rPr>
                        <a:t>3 · Files</a:t>
                      </a:r>
                      <a:endParaRPr lang="en-US" sz="1400" dirty="0">
                        <a:latin typeface="Inter" charset="0"/>
                        <a:ea typeface="Inter" charset="0"/>
                        <a:cs typeface="Inter" charset="0"/>
                      </a:endParaRPr>
                    </a:p>
                  </a:txBody>
                  <a:tcPr marL="62230" marR="62230" marT="62230" marB="6223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c>
                  <a:txBody>
                    <a:bodyPr/>
                    <a:lstStyle/>
                    <a:p>
                      <a:pPr algn="ctr" indent="0" marL="0">
                        <a:lnSpc>
                          <a:spcPts val="1960"/>
                        </a:lnSpc>
                        <a:buNone/>
                      </a:pPr>
                      <a:r>
                        <a:rPr lang="en-US" sz="1400" b="1" dirty="0">
                          <a:solidFill>
                            <a:srgbClr val="1F1D1A"/>
                          </a:solidFill>
                          <a:latin typeface="Inter" pitchFamily="34" charset="0"/>
                          <a:ea typeface="Inter" pitchFamily="34" charset="-122"/>
                          <a:cs typeface="Inter" pitchFamily="34" charset="-120"/>
                        </a:rPr>
                        <a:t>4 · Skills</a:t>
                      </a:r>
                      <a:endParaRPr lang="en-US" sz="1400" dirty="0">
                        <a:latin typeface="Inter" charset="0"/>
                        <a:ea typeface="Inter" charset="0"/>
                        <a:cs typeface="Inter" charset="0"/>
                      </a:endParaRPr>
                    </a:p>
                  </a:txBody>
                  <a:tcPr marL="62230" marR="62230" marT="62230" marB="62230" anchor="t">
                    <a:lnL w="12700" cap="flat" cmpd="sng" algn="ctr">
                      <a:solidFill>
                        <a:srgbClr val="B6B2AD"/>
                      </a:solidFill>
                      <a:prstDash val="solid"/>
                      <a:round/>
                      <a:headEnd type="none" w="med" len="med"/>
                      <a:tailEnd type="none" w="med" len="med"/>
                    </a:lnL>
                    <a:lnR w="12700" cap="flat" cmpd="sng" algn="ctr">
                      <a:solidFill>
                        <a:srgbClr val="B6B2AD"/>
                      </a:solidFill>
                      <a:prstDash val="solid"/>
                      <a:round/>
                      <a:headEnd type="none" w="med" len="med"/>
                      <a:tailEnd type="none" w="med" len="med"/>
                    </a:lnR>
                    <a:lnT w="0" cap="flat" cmpd="sng" algn="ctr">
                      <a:noFill/>
                    </a:lnT>
                    <a:lnB w="12700" cap="flat" cmpd="sng" algn="ctr">
                      <a:solidFill>
                        <a:srgbClr val="B6B2AD"/>
                      </a:solidFill>
                      <a:prstDash val="solid"/>
                      <a:round/>
                      <a:headEnd type="none" w="med" len="med"/>
                      <a:tailEnd type="none" w="med" len="med"/>
                    </a:lnB>
                    <a:solidFill>
                      <a:srgbClr val="E4DFD8"/>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Wall-clock time</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B6B2AD"/>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Results with an independent check</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Errors in §3 caught</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Citations confirmed / total</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Novelty verdict backed by searches</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Figures from rerunnable code</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C4C0BA"/>
                      </a:solidFill>
                      <a:prstDash val="solid"/>
                      <a:round/>
                      <a:headEnd type="none" w="med" len="med"/>
                      <a:tailEnd type="none" w="med" len="med"/>
                    </a:lnL>
                    <a:lnR w="12700" cap="flat" cmpd="sng" algn="ctr">
                      <a:solidFill>
                        <a:srgbClr val="C4C0BA"/>
                      </a:solidFill>
                      <a:prstDash val="solid"/>
                      <a:round/>
                      <a:headEnd type="none" w="med" len="med"/>
                      <a:tailEnd type="none" w="med" len="med"/>
                    </a:lnR>
                    <a:lnT w="12700" cap="flat" cmpd="sng" algn="ctr">
                      <a:solidFill>
                        <a:srgbClr val="BCB6AB"/>
                      </a:solidFill>
                      <a:prstDash val="solid"/>
                      <a:round/>
                      <a:headEnd type="none" w="med" len="med"/>
                      <a:tailEnd type="none" w="med" len="med"/>
                    </a:lnT>
                    <a:lnB w="12700" cap="flat" cmpd="sng" algn="ctr">
                      <a:solidFill>
                        <a:srgbClr val="C4C0BA"/>
                      </a:solidFill>
                      <a:prstDash val="solid"/>
                      <a:round/>
                      <a:headEnd type="none" w="med" len="med"/>
                      <a:tailEnd type="none" w="med" len="med"/>
                    </a:lnB>
                    <a:solidFill>
                      <a:srgbClr val="F6F1E9"/>
                    </a:solidFill>
                  </a:tcPr>
                </a:tc>
              </a:tr>
              <a:tr h="384810">
                <a:tc>
                  <a:txBody>
                    <a:bodyPr/>
                    <a:lstStyle/>
                    <a:p>
                      <a:pPr indent="0" marL="0">
                        <a:lnSpc>
                          <a:spcPts val="1960"/>
                        </a:lnSpc>
                        <a:buNone/>
                      </a:pPr>
                      <a:r>
                        <a:rPr lang="en-US" sz="1400" dirty="0">
                          <a:solidFill>
                            <a:srgbClr val="1F1D1A"/>
                          </a:solidFill>
                          <a:latin typeface="Inter" pitchFamily="34" charset="0"/>
                          <a:ea typeface="Inter" pitchFamily="34" charset="-122"/>
                          <a:cs typeface="Inter" pitchFamily="34" charset="-120"/>
                        </a:rPr>
                        <a:t>Draft quality (1–5)</a:t>
                      </a:r>
                      <a:endParaRPr lang="en-US" sz="1400" dirty="0">
                        <a:latin typeface="Inter" charset="0"/>
                        <a:ea typeface="Inter" charset="0"/>
                        <a:cs typeface="Inter" charset="0"/>
                      </a:endParaRPr>
                    </a:p>
                  </a:txBody>
                  <a:tcPr marL="62230" marR="62230" marT="62230" marB="62230" anchor="t">
                    <a:lnL w="0" cap="flat" cmpd="sng" algn="ctr">
                      <a:noFill/>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c>
                  <a:txBody>
                    <a:bodyPr/>
                    <a:lstStyle/>
                    <a:p>
                      <a:pPr algn="ctr" indent="0" marL="0">
                        <a:lnSpc>
                          <a:spcPts val="1960"/>
                        </a:lnSpc>
                        <a:buNone/>
                      </a:pPr>
                      <a:r>
                        <a:rPr lang="en-US" sz="1400" dirty="0">
                          <a:solidFill>
                            <a:srgbClr val="1F1D1A"/>
                          </a:solidFill>
                          <a:latin typeface="Inter" pitchFamily="34" charset="0"/>
                          <a:ea typeface="Inter" pitchFamily="34" charset="-122"/>
                          <a:cs typeface="Inter" pitchFamily="34" charset="-120"/>
                        </a:rPr>
                        <a:t>[ ]</a:t>
                      </a:r>
                      <a:endParaRPr lang="en-US" sz="1400" dirty="0">
                        <a:latin typeface="Inter" charset="0"/>
                        <a:ea typeface="Inter" charset="0"/>
                        <a:cs typeface="Inter" charset="0"/>
                      </a:endParaRPr>
                    </a:p>
                  </a:txBody>
                  <a:tcPr marL="62230" marR="62230" marT="62230" marB="62230" anchor="t">
                    <a:lnL w="12700" cap="flat" cmpd="sng" algn="ctr">
                      <a:solidFill>
                        <a:srgbClr val="BCB6AB"/>
                      </a:solidFill>
                      <a:prstDash val="solid"/>
                      <a:round/>
                      <a:headEnd type="none" w="med" len="med"/>
                      <a:tailEnd type="none" w="med" len="med"/>
                    </a:lnL>
                    <a:lnR w="12700" cap="flat" cmpd="sng" algn="ctr">
                      <a:solidFill>
                        <a:srgbClr val="BCB6AB"/>
                      </a:solidFill>
                      <a:prstDash val="solid"/>
                      <a:round/>
                      <a:headEnd type="none" w="med" len="med"/>
                      <a:tailEnd type="none" w="med" len="med"/>
                    </a:lnR>
                    <a:lnT w="12700" cap="flat" cmpd="sng" algn="ctr">
                      <a:solidFill>
                        <a:srgbClr val="C4C0BA"/>
                      </a:solidFill>
                      <a:prstDash val="solid"/>
                      <a:round/>
                      <a:headEnd type="none" w="med" len="med"/>
                      <a:tailEnd type="none" w="med" len="med"/>
                    </a:lnT>
                    <a:lnB w="12700" cap="flat" cmpd="sng" algn="ctr">
                      <a:solidFill>
                        <a:srgbClr val="BCB6AB"/>
                      </a:solidFill>
                      <a:prstDash val="solid"/>
                      <a:round/>
                      <a:headEnd type="none" w="med" len="med"/>
                      <a:tailEnd type="none" w="med" len="med"/>
                    </a:lnB>
                    <a:solidFill>
                      <a:srgbClr val="ECE4D6"/>
                    </a:solidFill>
                  </a:tcPr>
                </a:tc>
              </a:tr>
            </a:tbl>
          </a:graphicData>
        </a:graphic>
      </p:graphicFrame>
      <p:sp>
        <p:nvSpPr>
          <p:cNvPr id="7" name="Text 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54 / 59</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E8EEF4"/>
        </a:solidFill>
      </p:bgPr>
    </p:bg>
    <p:spTree>
      <p:nvGrpSpPr>
        <p:cNvPr id="1" name=""/>
        <p:cNvGrpSpPr/>
        <p:nvPr/>
      </p:nvGrpSpPr>
      <p:grpSpPr>
        <a:xfrm>
          <a:off x="0" y="0"/>
          <a:ext cx="0" cy="0"/>
          <a:chOff x="0" y="0"/>
          <a:chExt cx="0" cy="0"/>
        </a:xfrm>
      </p:grpSpPr>
      <p:sp>
        <p:nvSpPr>
          <p:cNvPr id="2" name="Text 0"/>
          <p:cNvSpPr/>
          <p:nvPr/>
        </p:nvSpPr>
        <p:spPr>
          <a:xfrm>
            <a:off x="812800" y="812800"/>
            <a:ext cx="2645304" cy="314960"/>
          </a:xfrm>
          <a:prstGeom prst="roundRect">
            <a:avLst>
              <a:gd name="adj" fmla="val 50000"/>
            </a:avLst>
          </a:prstGeom>
          <a:solidFill>
            <a:srgbClr val="1F4466"/>
          </a:solidFill>
          <a:ln/>
        </p:spPr>
        <p:txBody>
          <a:bodyPr wrap="none" lIns="0" tIns="0" rIns="0" bIns="0" rtlCol="0" anchor="ctr">
            <a:normAutofit/>
          </a:bodyPr>
          <a:lstStyle/>
          <a:p>
            <a:pPr algn="ctr" indent="0" marL="0">
              <a:lnSpc>
                <a:spcPts val="1680"/>
              </a:lnSpc>
              <a:buNone/>
            </a:pPr>
            <a:r>
              <a:rPr lang="en-US" sz="1200" b="1" spc="100" kern="0" dirty="0">
                <a:solidFill>
                  <a:srgbClr val="F6F1E9"/>
                </a:solidFill>
                <a:latin typeface="Inter" pitchFamily="34" charset="0"/>
                <a:ea typeface="Inter" pitchFamily="34" charset="-122"/>
                <a:cs typeface="Inter" pitchFamily="34" charset="-120"/>
              </a:rPr>
              <a:t>CHECKPOINT 4 · ANSWERS</a:t>
            </a:r>
            <a:endParaRPr lang="en-US" sz="1200" dirty="0"/>
          </a:p>
        </p:txBody>
      </p:sp>
      <p:sp>
        <p:nvSpPr>
          <p:cNvPr id="3" name="Text 1"/>
          <p:cNvSpPr/>
          <p:nvPr>
            <p:ph type="title"/>
          </p:nvPr>
        </p:nvSpPr>
        <p:spPr>
          <a:xfrm>
            <a:off x="812800" y="1229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What each prediction was testing</a:t>
            </a:r>
            <a:endParaRPr lang="en-US" sz="3200" dirty="0"/>
          </a:p>
        </p:txBody>
      </p:sp>
      <p:sp>
        <p:nvSpPr>
          <p:cNvPr id="4" name="Shape 2"/>
          <p:cNvSpPr/>
          <p:nvPr/>
        </p:nvSpPr>
        <p:spPr>
          <a:xfrm>
            <a:off x="812800" y="1930400"/>
            <a:ext cx="5207000" cy="1676400"/>
          </a:xfrm>
          <a:prstGeom prst="roundRect">
            <a:avLst>
              <a:gd name="adj" fmla="val 4545"/>
            </a:avLst>
          </a:prstGeom>
          <a:solidFill>
            <a:srgbClr val="F6F1E9"/>
          </a:solidFill>
          <a:ln/>
        </p:spPr>
      </p:sp>
      <p:sp>
        <p:nvSpPr>
          <p:cNvPr id="5" name="Shape 3"/>
          <p:cNvSpPr/>
          <p:nvPr/>
        </p:nvSpPr>
        <p:spPr>
          <a:xfrm>
            <a:off x="812800" y="1930400"/>
            <a:ext cx="5207000" cy="1676400"/>
          </a:xfrm>
          <a:custGeom>
            <a:avLst/>
            <a:gdLst/>
            <a:ahLst/>
            <a:cxnLst/>
            <a:rect l="l" t="t" r="r" b="b"/>
            <a:pathLst>
              <a:path w="5207000" h="1676400">
                <a:moveTo>
                  <a:pt x="76200" y="1676400"/>
                </a:moveTo>
                <a:lnTo>
                  <a:pt x="76200" y="1676400"/>
                </a:lnTo>
                <a:arcTo hR="76200" wR="76200" stAng="5400000" swAng="5400000"/>
                <a:lnTo>
                  <a:pt x="0" y="76200"/>
                </a:lnTo>
                <a:arcTo hR="76200" wR="76200" stAng="10800000" swAng="5400000"/>
                <a:lnTo>
                  <a:pt x="76200" y="0"/>
                </a:lnTo>
                <a:arcTo hR="76200" wR="25400" stAng="16200000" swAng="-5400000"/>
                <a:lnTo>
                  <a:pt x="50800" y="1600200"/>
                </a:lnTo>
                <a:arcTo hR="76200" wR="25400" stAng="10800000" swAng="-5400000"/>
                <a:close/>
              </a:path>
            </a:pathLst>
          </a:custGeom>
          <a:solidFill>
            <a:srgbClr val="1F4466"/>
          </a:solidFill>
          <a:ln/>
        </p:spPr>
      </p:sp>
      <p:sp>
        <p:nvSpPr>
          <p:cNvPr id="6" name="Text 4"/>
          <p:cNvSpPr/>
          <p:nvPr/>
        </p:nvSpPr>
        <p:spPr>
          <a:xfrm>
            <a:off x="1090930" y="2108200"/>
            <a:ext cx="4841278"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4466"/>
                </a:solidFill>
                <a:latin typeface="Fraunces" pitchFamily="18" charset="0"/>
                <a:ea typeface="Fraunces" pitchFamily="18" charset="-122"/>
                <a:cs typeface="Fraunces" pitchFamily="18" charset="-120"/>
              </a:rPr>
              <a:t>Ran a symbolic check unprompted?</a:t>
            </a:r>
            <a:endParaRPr lang="en-US" sz="1600" dirty="0"/>
          </a:p>
        </p:txBody>
      </p:sp>
      <p:sp>
        <p:nvSpPr>
          <p:cNvPr id="7" name="Text 5"/>
          <p:cNvSpPr/>
          <p:nvPr/>
        </p:nvSpPr>
        <p:spPr>
          <a:xfrm>
            <a:off x="1090930" y="2428230"/>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§5 demands an independent check for every result. Did it open SymPy, take a known limit — or just assert?</a:t>
            </a:r>
            <a:endParaRPr lang="en-US" sz="1300" dirty="0"/>
          </a:p>
        </p:txBody>
      </p:sp>
      <p:sp>
        <p:nvSpPr>
          <p:cNvPr id="8" name="Text 6"/>
          <p:cNvSpPr/>
          <p:nvPr/>
        </p:nvSpPr>
        <p:spPr>
          <a:xfrm>
            <a:off x="1090930" y="2966715"/>
            <a:ext cx="484127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Inter" pitchFamily="34" charset="0"/>
                <a:ea typeface="Inter" pitchFamily="34" charset="-122"/>
                <a:cs typeface="Inter" pitchFamily="34" charset="-120"/>
              </a:rPr>
              <a:t>Result: [setup __ ]</a:t>
            </a:r>
            <a:endParaRPr lang="en-US" sz="1300" dirty="0"/>
          </a:p>
        </p:txBody>
      </p:sp>
      <p:sp>
        <p:nvSpPr>
          <p:cNvPr id="9" name="Shape 7"/>
          <p:cNvSpPr/>
          <p:nvPr/>
        </p:nvSpPr>
        <p:spPr>
          <a:xfrm>
            <a:off x="6172200" y="1930400"/>
            <a:ext cx="5207000" cy="1676400"/>
          </a:xfrm>
          <a:prstGeom prst="roundRect">
            <a:avLst>
              <a:gd name="adj" fmla="val 4545"/>
            </a:avLst>
          </a:prstGeom>
          <a:solidFill>
            <a:srgbClr val="F6F1E9"/>
          </a:solidFill>
          <a:ln/>
        </p:spPr>
      </p:sp>
      <p:sp>
        <p:nvSpPr>
          <p:cNvPr id="10" name="Shape 8"/>
          <p:cNvSpPr/>
          <p:nvPr/>
        </p:nvSpPr>
        <p:spPr>
          <a:xfrm>
            <a:off x="6172200" y="1930400"/>
            <a:ext cx="5207000" cy="1676400"/>
          </a:xfrm>
          <a:custGeom>
            <a:avLst/>
            <a:gdLst/>
            <a:ahLst/>
            <a:cxnLst/>
            <a:rect l="l" t="t" r="r" b="b"/>
            <a:pathLst>
              <a:path w="5207000" h="1676400">
                <a:moveTo>
                  <a:pt x="76200" y="1676400"/>
                </a:moveTo>
                <a:lnTo>
                  <a:pt x="76200" y="1676400"/>
                </a:lnTo>
                <a:arcTo hR="76200" wR="76200" stAng="5400000" swAng="5400000"/>
                <a:lnTo>
                  <a:pt x="0" y="76200"/>
                </a:lnTo>
                <a:arcTo hR="76200" wR="76200" stAng="10800000" swAng="5400000"/>
                <a:lnTo>
                  <a:pt x="76200" y="0"/>
                </a:lnTo>
                <a:arcTo hR="76200" wR="25400" stAng="16200000" swAng="-5400000"/>
                <a:lnTo>
                  <a:pt x="50800" y="1600200"/>
                </a:lnTo>
                <a:arcTo hR="76200" wR="25400" stAng="10800000" swAng="-5400000"/>
                <a:close/>
              </a:path>
            </a:pathLst>
          </a:custGeom>
          <a:solidFill>
            <a:srgbClr val="1F4466"/>
          </a:solidFill>
          <a:ln/>
        </p:spPr>
      </p:sp>
      <p:sp>
        <p:nvSpPr>
          <p:cNvPr id="11" name="Text 9"/>
          <p:cNvSpPr/>
          <p:nvPr/>
        </p:nvSpPr>
        <p:spPr>
          <a:xfrm>
            <a:off x="6450330" y="2108200"/>
            <a:ext cx="4841278"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4466"/>
                </a:solidFill>
                <a:latin typeface="Fraunces" pitchFamily="18" charset="0"/>
                <a:ea typeface="Fraunces" pitchFamily="18" charset="-122"/>
                <a:cs typeface="Fraunces" pitchFamily="18" charset="-120"/>
              </a:rPr>
              <a:t>Caught the self-collision subtlety?</a:t>
            </a:r>
            <a:endParaRPr lang="en-US" sz="1600" dirty="0"/>
          </a:p>
        </p:txBody>
      </p:sp>
      <p:sp>
        <p:nvSpPr>
          <p:cNvPr id="12" name="Text 10"/>
          <p:cNvSpPr/>
          <p:nvPr/>
        </p:nvSpPr>
        <p:spPr>
          <a:xfrm>
            <a:off x="6450330" y="2428230"/>
            <a:ext cx="4841278"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BGK relaxation toward the electrons’ own Maxwellian conserves momentum: no −νu drag term. With a polytropic closure, no damping at this order.</a:t>
            </a:r>
            <a:endParaRPr lang="en-US" sz="1300" dirty="0"/>
          </a:p>
        </p:txBody>
      </p:sp>
      <p:sp>
        <p:nvSpPr>
          <p:cNvPr id="13" name="Text 11"/>
          <p:cNvSpPr/>
          <p:nvPr/>
        </p:nvSpPr>
        <p:spPr>
          <a:xfrm>
            <a:off x="6450330" y="3197870"/>
            <a:ext cx="484127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Inter" pitchFamily="34" charset="0"/>
                <a:ea typeface="Inter" pitchFamily="34" charset="-122"/>
                <a:cs typeface="Inter" pitchFamily="34" charset="-120"/>
              </a:rPr>
              <a:t>Result: [setup __ ]</a:t>
            </a:r>
            <a:endParaRPr lang="en-US" sz="1300" dirty="0"/>
          </a:p>
        </p:txBody>
      </p:sp>
      <p:sp>
        <p:nvSpPr>
          <p:cNvPr id="14" name="Shape 12"/>
          <p:cNvSpPr/>
          <p:nvPr/>
        </p:nvSpPr>
        <p:spPr>
          <a:xfrm>
            <a:off x="812800" y="3759200"/>
            <a:ext cx="5207000" cy="1445260"/>
          </a:xfrm>
          <a:prstGeom prst="roundRect">
            <a:avLst>
              <a:gd name="adj" fmla="val 5272"/>
            </a:avLst>
          </a:prstGeom>
          <a:solidFill>
            <a:srgbClr val="F6F1E9"/>
          </a:solidFill>
          <a:ln/>
        </p:spPr>
      </p:sp>
      <p:sp>
        <p:nvSpPr>
          <p:cNvPr id="15" name="Shape 13"/>
          <p:cNvSpPr/>
          <p:nvPr/>
        </p:nvSpPr>
        <p:spPr>
          <a:xfrm>
            <a:off x="812800" y="3759200"/>
            <a:ext cx="5207000" cy="1445260"/>
          </a:xfrm>
          <a:custGeom>
            <a:avLst/>
            <a:gdLst/>
            <a:ahLst/>
            <a:cxnLst/>
            <a:rect l="l" t="t" r="r" b="b"/>
            <a:pathLst>
              <a:path w="5207000" h="1445260">
                <a:moveTo>
                  <a:pt x="76200" y="1445260"/>
                </a:moveTo>
                <a:lnTo>
                  <a:pt x="76200" y="1445260"/>
                </a:lnTo>
                <a:arcTo hR="76200" wR="76200" stAng="5400000" swAng="5400000"/>
                <a:lnTo>
                  <a:pt x="0" y="76200"/>
                </a:lnTo>
                <a:arcTo hR="76200" wR="76200" stAng="10800000" swAng="5400000"/>
                <a:lnTo>
                  <a:pt x="76200" y="0"/>
                </a:lnTo>
                <a:arcTo hR="76200" wR="25400" stAng="16200000" swAng="-5400000"/>
                <a:lnTo>
                  <a:pt x="50800" y="1369060"/>
                </a:lnTo>
                <a:arcTo hR="76200" wR="25400" stAng="10800000" swAng="-5400000"/>
                <a:close/>
              </a:path>
            </a:pathLst>
          </a:custGeom>
          <a:solidFill>
            <a:srgbClr val="1F4466"/>
          </a:solidFill>
          <a:ln/>
        </p:spPr>
      </p:sp>
      <p:sp>
        <p:nvSpPr>
          <p:cNvPr id="16" name="Text 14"/>
          <p:cNvSpPr/>
          <p:nvPr/>
        </p:nvSpPr>
        <p:spPr>
          <a:xfrm>
            <a:off x="1090930" y="3937000"/>
            <a:ext cx="4841278"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4466"/>
                </a:solidFill>
                <a:latin typeface="Fraunces" pitchFamily="18" charset="0"/>
                <a:ea typeface="Fraunces" pitchFamily="18" charset="-122"/>
                <a:cs typeface="Fraunces" pitchFamily="18" charset="-120"/>
              </a:rPr>
              <a:t>Cited a paper it couldn’t back up?</a:t>
            </a:r>
            <a:endParaRPr lang="en-US" sz="1600" dirty="0"/>
          </a:p>
        </p:txBody>
      </p:sp>
      <p:sp>
        <p:nvSpPr>
          <p:cNvPr id="17" name="Text 15"/>
          <p:cNvSpPr/>
          <p:nvPr/>
        </p:nvSpPr>
        <p:spPr>
          <a:xfrm>
            <a:off x="1090930" y="4257030"/>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Every reference checked against a DOI or publisher page. “UNCERTAIN” is acceptable; invented is not.</a:t>
            </a:r>
            <a:endParaRPr lang="en-US" sz="1300" dirty="0"/>
          </a:p>
        </p:txBody>
      </p:sp>
      <p:sp>
        <p:nvSpPr>
          <p:cNvPr id="18" name="Text 16"/>
          <p:cNvSpPr/>
          <p:nvPr/>
        </p:nvSpPr>
        <p:spPr>
          <a:xfrm>
            <a:off x="1090930" y="4795515"/>
            <a:ext cx="484127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Inter" pitchFamily="34" charset="0"/>
                <a:ea typeface="Inter" pitchFamily="34" charset="-122"/>
                <a:cs typeface="Inter" pitchFamily="34" charset="-120"/>
              </a:rPr>
              <a:t>Result: [setup __ ]</a:t>
            </a:r>
            <a:endParaRPr lang="en-US" sz="1300" dirty="0"/>
          </a:p>
        </p:txBody>
      </p:sp>
      <p:sp>
        <p:nvSpPr>
          <p:cNvPr id="19" name="Shape 17"/>
          <p:cNvSpPr/>
          <p:nvPr/>
        </p:nvSpPr>
        <p:spPr>
          <a:xfrm>
            <a:off x="6172200" y="3759200"/>
            <a:ext cx="5207000" cy="1445260"/>
          </a:xfrm>
          <a:prstGeom prst="roundRect">
            <a:avLst>
              <a:gd name="adj" fmla="val 5272"/>
            </a:avLst>
          </a:prstGeom>
          <a:solidFill>
            <a:srgbClr val="F6F1E9"/>
          </a:solidFill>
          <a:ln/>
        </p:spPr>
      </p:sp>
      <p:sp>
        <p:nvSpPr>
          <p:cNvPr id="20" name="Shape 18"/>
          <p:cNvSpPr/>
          <p:nvPr/>
        </p:nvSpPr>
        <p:spPr>
          <a:xfrm>
            <a:off x="6172200" y="3759200"/>
            <a:ext cx="5207000" cy="1445260"/>
          </a:xfrm>
          <a:custGeom>
            <a:avLst/>
            <a:gdLst/>
            <a:ahLst/>
            <a:cxnLst/>
            <a:rect l="l" t="t" r="r" b="b"/>
            <a:pathLst>
              <a:path w="5207000" h="1445260">
                <a:moveTo>
                  <a:pt x="76200" y="1445260"/>
                </a:moveTo>
                <a:lnTo>
                  <a:pt x="76200" y="1445260"/>
                </a:lnTo>
                <a:arcTo hR="76200" wR="76200" stAng="5400000" swAng="5400000"/>
                <a:lnTo>
                  <a:pt x="0" y="76200"/>
                </a:lnTo>
                <a:arcTo hR="76200" wR="76200" stAng="10800000" swAng="5400000"/>
                <a:lnTo>
                  <a:pt x="76200" y="0"/>
                </a:lnTo>
                <a:arcTo hR="76200" wR="25400" stAng="16200000" swAng="-5400000"/>
                <a:lnTo>
                  <a:pt x="50800" y="1369060"/>
                </a:lnTo>
                <a:arcTo hR="76200" wR="25400" stAng="10800000" swAng="-5400000"/>
                <a:close/>
              </a:path>
            </a:pathLst>
          </a:custGeom>
          <a:solidFill>
            <a:srgbClr val="1F4466"/>
          </a:solidFill>
          <a:ln/>
        </p:spPr>
      </p:sp>
      <p:sp>
        <p:nvSpPr>
          <p:cNvPr id="21" name="Text 19"/>
          <p:cNvSpPr/>
          <p:nvPr/>
        </p:nvSpPr>
        <p:spPr>
          <a:xfrm>
            <a:off x="6450330" y="3937000"/>
            <a:ext cx="4841278"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4466"/>
                </a:solidFill>
                <a:latin typeface="Fraunces" pitchFamily="18" charset="0"/>
                <a:ea typeface="Fraunces" pitchFamily="18" charset="-122"/>
                <a:cs typeface="Fraunces" pitchFamily="18" charset="-120"/>
              </a:rPr>
              <a:t>Questioned the brief’s guesses?</a:t>
            </a:r>
            <a:endParaRPr lang="en-US" sz="1600" dirty="0"/>
          </a:p>
        </p:txBody>
      </p:sp>
      <p:sp>
        <p:nvSpPr>
          <p:cNvPr id="22" name="Text 20"/>
          <p:cNvSpPr/>
          <p:nvPr/>
        </p:nvSpPr>
        <p:spPr>
          <a:xfrm>
            <a:off x="6450330" y="4257030"/>
            <a:ext cx="4841278" cy="4876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§3 says any guess may be wrong. Did it test each one, or quietly adopt them? Score against answer_key.md.</a:t>
            </a:r>
            <a:endParaRPr lang="en-US" sz="1300" dirty="0"/>
          </a:p>
        </p:txBody>
      </p:sp>
      <p:sp>
        <p:nvSpPr>
          <p:cNvPr id="23" name="Text 21"/>
          <p:cNvSpPr/>
          <p:nvPr/>
        </p:nvSpPr>
        <p:spPr>
          <a:xfrm>
            <a:off x="6450330" y="4795515"/>
            <a:ext cx="4841278" cy="25654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4492F"/>
                </a:solidFill>
                <a:latin typeface="Inter" pitchFamily="34" charset="0"/>
                <a:ea typeface="Inter" pitchFamily="34" charset="-122"/>
                <a:cs typeface="Inter" pitchFamily="34" charset="-120"/>
              </a:rPr>
              <a:t>Result: [setup __ ]</a:t>
            </a:r>
            <a:endParaRPr lang="en-US" sz="1300" dirty="0"/>
          </a:p>
        </p:txBody>
      </p:sp>
      <p:sp>
        <p:nvSpPr>
          <p:cNvPr id="24" name="Text 22"/>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55 / 59</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062485"/>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THE TAKEAWAY, AS A HYPOTHESIS</a:t>
            </a:r>
            <a:endParaRPr lang="en-US" sz="1200" dirty="0"/>
          </a:p>
        </p:txBody>
      </p:sp>
      <p:sp>
        <p:nvSpPr>
          <p:cNvPr id="3" name="Text 1"/>
          <p:cNvSpPr/>
          <p:nvPr>
            <p:ph type="title"/>
          </p:nvPr>
        </p:nvSpPr>
        <p:spPr>
          <a:xfrm>
            <a:off x="812800" y="2580630"/>
            <a:ext cx="9810750" cy="1366520"/>
          </a:xfrm>
          <a:prstGeom prst="rect">
            <a:avLst/>
          </a:prstGeom>
          <a:noFill/>
          <a:ln/>
        </p:spPr>
        <p:txBody>
          <a:bodyPr wrap="square" lIns="0" tIns="0" rIns="0" bIns="0" rtlCol="0" anchor="t">
            <a:normAutofit/>
          </a:bodyPr>
          <a:lstStyle/>
          <a:p>
            <a:pPr algn="l" indent="0" marL="0">
              <a:lnSpc>
                <a:spcPts val="5280"/>
              </a:lnSpc>
              <a:buNone/>
            </a:pPr>
            <a:r>
              <a:rPr lang="en-US" sz="4800" b="0" i="0" dirty="0">
                <a:solidFill>
                  <a:srgbClr val="F6F1E9"/>
                </a:solidFill>
                <a:latin typeface="Fraunces" pitchFamily="18" charset="0"/>
                <a:ea typeface="Fraunces" pitchFamily="18" charset="-122"/>
                <a:cs typeface="Fraunces" pitchFamily="18" charset="-120"/>
              </a:rPr>
              <a:t>The model stays fixed. </a:t>
            </a:r>
            <a:r>
              <a:rPr lang="en-US" sz="4800" b="0" i="0" dirty="0">
                <a:solidFill>
                  <a:srgbClr val="E8896D"/>
                </a:solidFill>
                <a:latin typeface="Fraunces" pitchFamily="18" charset="0"/>
                <a:ea typeface="Fraunces" pitchFamily="18" charset="-122"/>
                <a:cs typeface="Fraunces" pitchFamily="18" charset="-120"/>
              </a:rPr>
              <a:t>The scaffolding</a:t>
            </a:r>
            <a:r>
              <a:rPr lang="en-US" sz="4800" b="0" i="0" dirty="0">
                <a:solidFill>
                  <a:srgbClr val="F6F1E9"/>
                </a:solidFill>
                <a:latin typeface="Fraunces" pitchFamily="18" charset="0"/>
                <a:ea typeface="Fraunces" pitchFamily="18" charset="-122"/>
                <a:cs typeface="Fraunces" pitchFamily="18" charset="-120"/>
              </a:rPr>
              <a:t> is the variable.</a:t>
            </a:r>
            <a:endParaRPr lang="en-US" sz="4800" dirty="0"/>
          </a:p>
        </p:txBody>
      </p:sp>
      <p:sp>
        <p:nvSpPr>
          <p:cNvPr id="4" name="Text 2"/>
          <p:cNvSpPr/>
          <p:nvPr/>
        </p:nvSpPr>
        <p:spPr>
          <a:xfrm>
            <a:off x="812800" y="4226570"/>
            <a:ext cx="8502650" cy="5943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FC5B6"/>
                </a:solidFill>
                <a:latin typeface="Inter" pitchFamily="34" charset="0"/>
                <a:ea typeface="Inter" pitchFamily="34" charset="-122"/>
                <a:cs typeface="Inter" pitchFamily="34" charset="-120"/>
              </a:rPr>
              <a:t>Reach decides what an agent can do. Memory — files, rules, skills — decides whether it does it the way you need.</a:t>
            </a:r>
            <a:endParaRPr lang="en-US" sz="1600" dirty="0"/>
          </a:p>
        </p:txBody>
      </p:sp>
      <p:sp>
        <p:nvSpPr>
          <p:cNvPr id="5" name="Text 3"/>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56 / 59</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D1A"/>
        </a:solidFill>
      </p:bgPr>
    </p:bg>
    <p:spTree>
      <p:nvGrpSpPr>
        <p:cNvPr id="1" name=""/>
        <p:cNvGrpSpPr/>
        <p:nvPr/>
      </p:nvGrpSpPr>
      <p:grpSpPr>
        <a:xfrm>
          <a:off x="0" y="0"/>
          <a:ext cx="0" cy="0"/>
          <a:chOff x="0" y="0"/>
          <a:chExt cx="0" cy="0"/>
        </a:xfrm>
      </p:grpSpPr>
      <p:sp>
        <p:nvSpPr>
          <p:cNvPr id="2" name="Text 0"/>
          <p:cNvSpPr/>
          <p:nvPr/>
        </p:nvSpPr>
        <p:spPr>
          <a:xfrm>
            <a:off x="812800" y="2249165"/>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PART 6 OF 6</a:t>
            </a:r>
            <a:endParaRPr lang="en-US" sz="1200" dirty="0"/>
          </a:p>
        </p:txBody>
      </p:sp>
      <p:sp>
        <p:nvSpPr>
          <p:cNvPr id="3" name="Text 1"/>
          <p:cNvSpPr/>
          <p:nvPr>
            <p:ph type="title"/>
          </p:nvPr>
        </p:nvSpPr>
        <p:spPr>
          <a:xfrm>
            <a:off x="812800" y="2716535"/>
            <a:ext cx="10883392" cy="718820"/>
          </a:xfrm>
          <a:prstGeom prst="rect">
            <a:avLst/>
          </a:prstGeom>
          <a:noFill/>
          <a:ln/>
        </p:spPr>
        <p:txBody>
          <a:bodyPr wrap="square" lIns="0" tIns="0" rIns="0" bIns="0" rtlCol="0" anchor="t">
            <a:normAutofit/>
          </a:bodyPr>
          <a:lstStyle/>
          <a:p>
            <a:pPr algn="l" indent="0" marL="0">
              <a:lnSpc>
                <a:spcPts val="5460"/>
              </a:lnSpc>
              <a:buNone/>
            </a:pPr>
            <a:r>
              <a:rPr lang="en-US" sz="5200" b="0" i="0" dirty="0">
                <a:solidFill>
                  <a:srgbClr val="F6F1E9"/>
                </a:solidFill>
                <a:latin typeface="Fraunces" pitchFamily="18" charset="0"/>
                <a:ea typeface="Fraunces" pitchFamily="18" charset="-122"/>
                <a:cs typeface="Fraunces" pitchFamily="18" charset="-120"/>
              </a:rPr>
              <a:t>Your turn</a:t>
            </a:r>
            <a:endParaRPr lang="en-US" sz="5200" dirty="0"/>
          </a:p>
        </p:txBody>
      </p:sp>
      <p:sp>
        <p:nvSpPr>
          <p:cNvPr id="4" name="Text 2"/>
          <p:cNvSpPr/>
          <p:nvPr/>
        </p:nvSpPr>
        <p:spPr>
          <a:xfrm>
            <a:off x="812800" y="3663950"/>
            <a:ext cx="9156700" cy="32766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C5B6"/>
                </a:solidFill>
                <a:latin typeface="Inter" pitchFamily="34" charset="0"/>
                <a:ea typeface="Inter" pitchFamily="34" charset="-122"/>
                <a:cs typeface="Inter" pitchFamily="34" charset="-120"/>
              </a:rPr>
              <a:t>Your group project</a:t>
            </a:r>
            <a:endParaRPr lang="en-US" sz="1700" dirty="0"/>
          </a:p>
        </p:txBody>
      </p:sp>
      <p:sp>
        <p:nvSpPr>
          <p:cNvPr id="5" name="Shape 3"/>
          <p:cNvSpPr/>
          <p:nvPr/>
        </p:nvSpPr>
        <p:spPr>
          <a:xfrm>
            <a:off x="819150" y="4226570"/>
            <a:ext cx="1684867" cy="375920"/>
          </a:xfrm>
          <a:prstGeom prst="roundRect">
            <a:avLst>
              <a:gd name="adj" fmla="val 18581"/>
            </a:avLst>
          </a:prstGeom>
          <a:solidFill>
            <a:srgbClr val="3A3632"/>
          </a:solidFill>
          <a:ln w="12700">
            <a:solidFill>
              <a:srgbClr val="3A3632"/>
            </a:solidFill>
            <a:prstDash val="solid"/>
          </a:ln>
        </p:spPr>
      </p:sp>
      <p:sp>
        <p:nvSpPr>
          <p:cNvPr id="6" name="Text 4"/>
          <p:cNvSpPr/>
          <p:nvPr/>
        </p:nvSpPr>
        <p:spPr>
          <a:xfrm>
            <a:off x="925830" y="4316090"/>
            <a:ext cx="13049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1</a:t>
            </a:r>
            <a:endParaRPr lang="en-US" sz="1400" dirty="0"/>
          </a:p>
        </p:txBody>
      </p:sp>
      <p:sp>
        <p:nvSpPr>
          <p:cNvPr id="7" name="Text 5"/>
          <p:cNvSpPr/>
          <p:nvPr/>
        </p:nvSpPr>
        <p:spPr>
          <a:xfrm>
            <a:off x="1069023" y="4307830"/>
            <a:ext cx="9808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Landscape</a:t>
            </a:r>
            <a:endParaRPr lang="en-US" sz="1200" dirty="0"/>
          </a:p>
        </p:txBody>
      </p:sp>
      <p:sp>
        <p:nvSpPr>
          <p:cNvPr id="8" name="Shape 6"/>
          <p:cNvSpPr/>
          <p:nvPr/>
        </p:nvSpPr>
        <p:spPr>
          <a:xfrm>
            <a:off x="2592917" y="4226570"/>
            <a:ext cx="1684867" cy="375920"/>
          </a:xfrm>
          <a:prstGeom prst="roundRect">
            <a:avLst>
              <a:gd name="adj" fmla="val 18581"/>
            </a:avLst>
          </a:prstGeom>
          <a:solidFill>
            <a:srgbClr val="3A3632"/>
          </a:solidFill>
          <a:ln w="12700">
            <a:solidFill>
              <a:srgbClr val="3A3632"/>
            </a:solidFill>
            <a:prstDash val="solid"/>
          </a:ln>
        </p:spPr>
      </p:sp>
      <p:sp>
        <p:nvSpPr>
          <p:cNvPr id="9" name="Text 7"/>
          <p:cNvSpPr/>
          <p:nvPr/>
        </p:nvSpPr>
        <p:spPr>
          <a:xfrm>
            <a:off x="2699597" y="4316090"/>
            <a:ext cx="156422"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2</a:t>
            </a:r>
            <a:endParaRPr lang="en-US" sz="1400" dirty="0"/>
          </a:p>
        </p:txBody>
      </p:sp>
      <p:sp>
        <p:nvSpPr>
          <p:cNvPr id="10" name="Text 8"/>
          <p:cNvSpPr/>
          <p:nvPr/>
        </p:nvSpPr>
        <p:spPr>
          <a:xfrm>
            <a:off x="2868718" y="4307830"/>
            <a:ext cx="91147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Interfaces</a:t>
            </a:r>
            <a:endParaRPr lang="en-US" sz="1200" dirty="0"/>
          </a:p>
        </p:txBody>
      </p:sp>
      <p:sp>
        <p:nvSpPr>
          <p:cNvPr id="11" name="Shape 9"/>
          <p:cNvSpPr/>
          <p:nvPr/>
        </p:nvSpPr>
        <p:spPr>
          <a:xfrm>
            <a:off x="4366683" y="4226570"/>
            <a:ext cx="1684867" cy="375920"/>
          </a:xfrm>
          <a:prstGeom prst="roundRect">
            <a:avLst>
              <a:gd name="adj" fmla="val 18581"/>
            </a:avLst>
          </a:prstGeom>
          <a:solidFill>
            <a:srgbClr val="3A3632"/>
          </a:solidFill>
          <a:ln w="12700">
            <a:solidFill>
              <a:srgbClr val="3A3632"/>
            </a:solidFill>
            <a:prstDash val="solid"/>
          </a:ln>
        </p:spPr>
      </p:sp>
      <p:sp>
        <p:nvSpPr>
          <p:cNvPr id="12" name="Text 10"/>
          <p:cNvSpPr/>
          <p:nvPr/>
        </p:nvSpPr>
        <p:spPr>
          <a:xfrm>
            <a:off x="4473363" y="4316090"/>
            <a:ext cx="146685"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3</a:t>
            </a:r>
            <a:endParaRPr lang="en-US" sz="1400" dirty="0"/>
          </a:p>
        </p:txBody>
      </p:sp>
      <p:sp>
        <p:nvSpPr>
          <p:cNvPr id="13" name="Text 11"/>
          <p:cNvSpPr/>
          <p:nvPr/>
        </p:nvSpPr>
        <p:spPr>
          <a:xfrm>
            <a:off x="4632748" y="4307830"/>
            <a:ext cx="1145921"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The example</a:t>
            </a:r>
            <a:endParaRPr lang="en-US" sz="1200" dirty="0"/>
          </a:p>
        </p:txBody>
      </p:sp>
      <p:sp>
        <p:nvSpPr>
          <p:cNvPr id="14" name="Shape 12"/>
          <p:cNvSpPr/>
          <p:nvPr/>
        </p:nvSpPr>
        <p:spPr>
          <a:xfrm>
            <a:off x="6140450" y="4226570"/>
            <a:ext cx="1684867" cy="375920"/>
          </a:xfrm>
          <a:prstGeom prst="roundRect">
            <a:avLst>
              <a:gd name="adj" fmla="val 18581"/>
            </a:avLst>
          </a:prstGeom>
          <a:solidFill>
            <a:srgbClr val="3A3632"/>
          </a:solidFill>
          <a:ln w="12700">
            <a:solidFill>
              <a:srgbClr val="3A3632"/>
            </a:solidFill>
            <a:prstDash val="solid"/>
          </a:ln>
        </p:spPr>
      </p:sp>
      <p:sp>
        <p:nvSpPr>
          <p:cNvPr id="15" name="Text 13"/>
          <p:cNvSpPr/>
          <p:nvPr/>
        </p:nvSpPr>
        <p:spPr>
          <a:xfrm>
            <a:off x="6247130" y="4316090"/>
            <a:ext cx="156633"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4</a:t>
            </a:r>
            <a:endParaRPr lang="en-US" sz="1400" dirty="0"/>
          </a:p>
        </p:txBody>
      </p:sp>
      <p:sp>
        <p:nvSpPr>
          <p:cNvPr id="16" name="Text 14"/>
          <p:cNvSpPr/>
          <p:nvPr/>
        </p:nvSpPr>
        <p:spPr>
          <a:xfrm>
            <a:off x="6416463" y="4307830"/>
            <a:ext cx="885825"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Hands-on</a:t>
            </a:r>
            <a:endParaRPr lang="en-US" sz="1200" dirty="0"/>
          </a:p>
        </p:txBody>
      </p:sp>
      <p:sp>
        <p:nvSpPr>
          <p:cNvPr id="17" name="Shape 15"/>
          <p:cNvSpPr/>
          <p:nvPr/>
        </p:nvSpPr>
        <p:spPr>
          <a:xfrm>
            <a:off x="7914217" y="4226570"/>
            <a:ext cx="1684867" cy="375920"/>
          </a:xfrm>
          <a:prstGeom prst="roundRect">
            <a:avLst>
              <a:gd name="adj" fmla="val 18581"/>
            </a:avLst>
          </a:prstGeom>
          <a:solidFill>
            <a:srgbClr val="3A3632"/>
          </a:solidFill>
          <a:ln w="12700">
            <a:solidFill>
              <a:srgbClr val="3A3632"/>
            </a:solidFill>
            <a:prstDash val="solid"/>
          </a:ln>
        </p:spPr>
      </p:sp>
      <p:sp>
        <p:nvSpPr>
          <p:cNvPr id="18" name="Text 16"/>
          <p:cNvSpPr/>
          <p:nvPr/>
        </p:nvSpPr>
        <p:spPr>
          <a:xfrm>
            <a:off x="8020896" y="4316090"/>
            <a:ext cx="151236"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CFC5B6"/>
                </a:solidFill>
                <a:latin typeface="Fraunces" pitchFamily="18" charset="0"/>
                <a:ea typeface="Fraunces" pitchFamily="18" charset="-122"/>
                <a:cs typeface="Fraunces" pitchFamily="18" charset="-120"/>
              </a:rPr>
              <a:t>5</a:t>
            </a:r>
            <a:endParaRPr lang="en-US" sz="1400" dirty="0"/>
          </a:p>
        </p:txBody>
      </p:sp>
      <p:sp>
        <p:nvSpPr>
          <p:cNvPr id="19" name="Text 17"/>
          <p:cNvSpPr/>
          <p:nvPr/>
        </p:nvSpPr>
        <p:spPr>
          <a:xfrm>
            <a:off x="8184832" y="4307830"/>
            <a:ext cx="663194"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CFC5B6"/>
                </a:solidFill>
                <a:latin typeface="Inter" pitchFamily="34" charset="0"/>
                <a:ea typeface="Inter" pitchFamily="34" charset="-122"/>
                <a:cs typeface="Inter" pitchFamily="34" charset="-120"/>
              </a:rPr>
              <a:t>Results</a:t>
            </a:r>
            <a:endParaRPr lang="en-US" sz="1200" dirty="0"/>
          </a:p>
        </p:txBody>
      </p:sp>
      <p:sp>
        <p:nvSpPr>
          <p:cNvPr id="20" name="Shape 18"/>
          <p:cNvSpPr/>
          <p:nvPr/>
        </p:nvSpPr>
        <p:spPr>
          <a:xfrm>
            <a:off x="9687983" y="4226570"/>
            <a:ext cx="1684867" cy="375920"/>
          </a:xfrm>
          <a:prstGeom prst="roundRect">
            <a:avLst>
              <a:gd name="adj" fmla="val 18581"/>
            </a:avLst>
          </a:prstGeom>
          <a:solidFill>
            <a:srgbClr val="E8896D"/>
          </a:solidFill>
          <a:ln w="12700">
            <a:solidFill>
              <a:srgbClr val="E8896D"/>
            </a:solidFill>
            <a:prstDash val="solid"/>
          </a:ln>
        </p:spPr>
      </p:sp>
      <p:sp>
        <p:nvSpPr>
          <p:cNvPr id="21" name="Text 19"/>
          <p:cNvSpPr/>
          <p:nvPr/>
        </p:nvSpPr>
        <p:spPr>
          <a:xfrm>
            <a:off x="9794663" y="4316090"/>
            <a:ext cx="156104" cy="203200"/>
          </a:xfrm>
          <a:prstGeom prst="rect">
            <a:avLst/>
          </a:prstGeom>
          <a:noFill/>
          <a:ln/>
        </p:spPr>
        <p:txBody>
          <a:bodyPr wrap="square" lIns="0" tIns="0" rIns="0" bIns="0" rtlCol="0" anchor="t">
            <a:normAutofit/>
          </a:bodyPr>
          <a:lstStyle/>
          <a:p>
            <a:pPr algn="l" indent="0" marL="0">
              <a:lnSpc>
                <a:spcPts val="1400"/>
              </a:lnSpc>
              <a:buNone/>
            </a:pPr>
            <a:r>
              <a:rPr lang="en-US" sz="1400" dirty="0">
                <a:solidFill>
                  <a:srgbClr val="1F1D1A"/>
                </a:solidFill>
                <a:latin typeface="Fraunces" pitchFamily="18" charset="0"/>
                <a:ea typeface="Fraunces" pitchFamily="18" charset="-122"/>
                <a:cs typeface="Fraunces" pitchFamily="18" charset="-120"/>
              </a:rPr>
              <a:t>6</a:t>
            </a:r>
            <a:endParaRPr lang="en-US" sz="1400" dirty="0"/>
          </a:p>
        </p:txBody>
      </p:sp>
      <p:sp>
        <p:nvSpPr>
          <p:cNvPr id="22" name="Text 20"/>
          <p:cNvSpPr/>
          <p:nvPr/>
        </p:nvSpPr>
        <p:spPr>
          <a:xfrm>
            <a:off x="9963468" y="4307830"/>
            <a:ext cx="827659" cy="23876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1D1A"/>
                </a:solidFill>
                <a:latin typeface="Inter" pitchFamily="34" charset="0"/>
                <a:ea typeface="Inter" pitchFamily="34" charset="-122"/>
                <a:cs typeface="Inter" pitchFamily="34" charset="-120"/>
              </a:rPr>
              <a:t>Your turn</a:t>
            </a:r>
            <a:endParaRPr lang="en-US" sz="1200" dirty="0"/>
          </a:p>
        </p:txBody>
      </p:sp>
      <p:sp>
        <p:nvSpPr>
          <p:cNvPr id="23" name="Text 21"/>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FC5B6"/>
                </a:solidFill>
                <a:latin typeface="Inter" pitchFamily="34" charset="0"/>
                <a:ea typeface="Inter" pitchFamily="34" charset="-122"/>
                <a:cs typeface="Inter" pitchFamily="34" charset="-120"/>
              </a:rPr>
              <a:t>57 / 59</a:t>
            </a:r>
            <a:endParaRPr lang="en-US" sz="1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NEXT WEEK’S ASSIGNMENT</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Your turn: one problem, solved 4–5 ways</a:t>
            </a:r>
            <a:endParaRPr lang="en-US" sz="3200" dirty="0"/>
          </a:p>
        </p:txBody>
      </p:sp>
      <p:sp>
        <p:nvSpPr>
          <p:cNvPr id="4" name="Shape 2"/>
          <p:cNvSpPr/>
          <p:nvPr/>
        </p:nvSpPr>
        <p:spPr>
          <a:xfrm>
            <a:off x="812800" y="2317750"/>
            <a:ext cx="3217333" cy="2014220"/>
          </a:xfrm>
          <a:prstGeom prst="roundRect">
            <a:avLst>
              <a:gd name="adj" fmla="val 5044"/>
            </a:avLst>
          </a:prstGeom>
          <a:solidFill>
            <a:srgbClr val="ECE4D6"/>
          </a:solidFill>
          <a:ln/>
        </p:spPr>
      </p:sp>
      <p:pic>
        <p:nvPicPr>
          <p:cNvPr id="5" name="Image 0" descr="Users">    </p:cNvPr>
          <p:cNvPicPr>
            <a:picLocks noChangeAspect="1"/>
          </p:cNvPicPr>
          <p:nvPr/>
        </p:nvPicPr>
        <p:blipFill>
          <a:blip r:embed="rId1"/>
          <a:srcRect l="0" r="0" t="0" b="0"/>
          <a:stretch/>
        </p:blipFill>
        <p:spPr>
          <a:xfrm>
            <a:off x="1016000" y="2546350"/>
            <a:ext cx="355600" cy="355600"/>
          </a:xfrm>
          <a:prstGeom prst="rect">
            <a:avLst/>
          </a:prstGeom>
        </p:spPr>
      </p:pic>
      <p:sp>
        <p:nvSpPr>
          <p:cNvPr id="6" name="Text 3"/>
          <p:cNvSpPr/>
          <p:nvPr/>
        </p:nvSpPr>
        <p:spPr>
          <a:xfrm>
            <a:off x="1016000" y="3003550"/>
            <a:ext cx="289526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Form a group</a:t>
            </a:r>
            <a:endParaRPr lang="en-US" sz="2000" dirty="0"/>
          </a:p>
        </p:txBody>
      </p:sp>
      <p:sp>
        <p:nvSpPr>
          <p:cNvPr id="7" name="Text 4"/>
          <p:cNvSpPr/>
          <p:nvPr/>
        </p:nvSpPr>
        <p:spPr>
          <a:xfrm>
            <a:off x="1016000" y="3409950"/>
            <a:ext cx="2895261"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About five people. Pick a problem you care about — from research, a course, or a hobby.</a:t>
            </a:r>
            <a:endParaRPr lang="en-US" sz="1300" dirty="0"/>
          </a:p>
        </p:txBody>
      </p:sp>
      <p:pic>
        <p:nvPicPr>
          <p:cNvPr id="8" name="Image 1" descr="connector">    </p:cNvPr>
          <p:cNvPicPr>
            <a:picLocks noChangeAspect="1"/>
          </p:cNvPicPr>
          <p:nvPr/>
        </p:nvPicPr>
        <p:blipFill>
          <a:blip r:embed="rId2"/>
          <a:srcRect l="0" r="0" t="0" b="0"/>
          <a:stretch/>
        </p:blipFill>
        <p:spPr>
          <a:xfrm>
            <a:off x="4080933" y="3261370"/>
            <a:ext cx="355600" cy="127000"/>
          </a:xfrm>
          <a:prstGeom prst="rect">
            <a:avLst/>
          </a:prstGeom>
        </p:spPr>
      </p:pic>
      <p:sp>
        <p:nvSpPr>
          <p:cNvPr id="9" name="Shape 5"/>
          <p:cNvSpPr/>
          <p:nvPr/>
        </p:nvSpPr>
        <p:spPr>
          <a:xfrm>
            <a:off x="4487333" y="2202185"/>
            <a:ext cx="3217333" cy="2245360"/>
          </a:xfrm>
          <a:prstGeom prst="roundRect">
            <a:avLst>
              <a:gd name="adj" fmla="val 4525"/>
            </a:avLst>
          </a:prstGeom>
          <a:solidFill>
            <a:srgbClr val="ECE4D6"/>
          </a:solidFill>
          <a:ln/>
        </p:spPr>
      </p:sp>
      <p:pic>
        <p:nvPicPr>
          <p:cNvPr id="10" name="Image 2" descr="Tool">    </p:cNvPr>
          <p:cNvPicPr>
            <a:picLocks noChangeAspect="1"/>
          </p:cNvPicPr>
          <p:nvPr/>
        </p:nvPicPr>
        <p:blipFill>
          <a:blip r:embed="rId3"/>
          <a:srcRect l="0" r="0" t="0" b="0"/>
          <a:stretch/>
        </p:blipFill>
        <p:spPr>
          <a:xfrm>
            <a:off x="4690533" y="2430785"/>
            <a:ext cx="355600" cy="355600"/>
          </a:xfrm>
          <a:prstGeom prst="rect">
            <a:avLst/>
          </a:prstGeom>
        </p:spPr>
      </p:pic>
      <p:sp>
        <p:nvSpPr>
          <p:cNvPr id="11" name="Text 6"/>
          <p:cNvSpPr/>
          <p:nvPr/>
        </p:nvSpPr>
        <p:spPr>
          <a:xfrm>
            <a:off x="4690533" y="2887985"/>
            <a:ext cx="289526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Solve it 4–5 ways</a:t>
            </a:r>
            <a:endParaRPr lang="en-US" sz="2000" dirty="0"/>
          </a:p>
        </p:txBody>
      </p:sp>
      <p:sp>
        <p:nvSpPr>
          <p:cNvPr id="12" name="Text 7"/>
          <p:cNvSpPr/>
          <p:nvPr/>
        </p:nvSpPr>
        <p:spPr>
          <a:xfrm>
            <a:off x="4690533" y="3294385"/>
            <a:ext cx="2895261" cy="9499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Climb today’s progression: chat, Cowork, Claude Code bare, + CLAUDE.md, + skills and subagents. Same brief every time.</a:t>
            </a:r>
            <a:endParaRPr lang="en-US" sz="1300" dirty="0"/>
          </a:p>
        </p:txBody>
      </p:sp>
      <p:pic>
        <p:nvPicPr>
          <p:cNvPr id="13" name="Image 3" descr="connector">    </p:cNvPr>
          <p:cNvPicPr>
            <a:picLocks noChangeAspect="1"/>
          </p:cNvPicPr>
          <p:nvPr/>
        </p:nvPicPr>
        <p:blipFill>
          <a:blip r:embed="rId4"/>
          <a:srcRect l="0" r="0" t="0" b="0"/>
          <a:stretch/>
        </p:blipFill>
        <p:spPr>
          <a:xfrm>
            <a:off x="7755467" y="3261370"/>
            <a:ext cx="355600" cy="127000"/>
          </a:xfrm>
          <a:prstGeom prst="rect">
            <a:avLst/>
          </a:prstGeom>
        </p:spPr>
      </p:pic>
      <p:sp>
        <p:nvSpPr>
          <p:cNvPr id="14" name="Shape 8"/>
          <p:cNvSpPr/>
          <p:nvPr/>
        </p:nvSpPr>
        <p:spPr>
          <a:xfrm>
            <a:off x="8161867" y="2317750"/>
            <a:ext cx="3217333" cy="2014220"/>
          </a:xfrm>
          <a:prstGeom prst="roundRect">
            <a:avLst>
              <a:gd name="adj" fmla="val 5044"/>
            </a:avLst>
          </a:prstGeom>
          <a:solidFill>
            <a:srgbClr val="ECE4D6"/>
          </a:solidFill>
          <a:ln/>
        </p:spPr>
      </p:sp>
      <p:pic>
        <p:nvPicPr>
          <p:cNvPr id="15" name="Image 4" descr="Play">    </p:cNvPr>
          <p:cNvPicPr>
            <a:picLocks noChangeAspect="1"/>
          </p:cNvPicPr>
          <p:nvPr/>
        </p:nvPicPr>
        <p:blipFill>
          <a:blip r:embed="rId5"/>
          <a:srcRect l="0" r="0" t="0" b="0"/>
          <a:stretch/>
        </p:blipFill>
        <p:spPr>
          <a:xfrm>
            <a:off x="8365067" y="2546350"/>
            <a:ext cx="355600" cy="355600"/>
          </a:xfrm>
          <a:prstGeom prst="rect">
            <a:avLst/>
          </a:prstGeom>
        </p:spPr>
      </p:pic>
      <p:sp>
        <p:nvSpPr>
          <p:cNvPr id="16" name="Text 9"/>
          <p:cNvSpPr/>
          <p:nvPr/>
        </p:nvSpPr>
        <p:spPr>
          <a:xfrm>
            <a:off x="8365067" y="3003550"/>
            <a:ext cx="289526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Present</a:t>
            </a:r>
            <a:endParaRPr lang="en-US" sz="2000" dirty="0"/>
          </a:p>
        </p:txBody>
      </p:sp>
      <p:sp>
        <p:nvSpPr>
          <p:cNvPr id="17" name="Text 10"/>
          <p:cNvSpPr/>
          <p:nvPr/>
        </p:nvSpPr>
        <p:spPr>
          <a:xfrm>
            <a:off x="8365067" y="3409950"/>
            <a:ext cx="2895261" cy="7188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1D1A"/>
                </a:solidFill>
                <a:latin typeface="Inter" pitchFamily="34" charset="0"/>
                <a:ea typeface="Inter" pitchFamily="34" charset="-122"/>
                <a:cs typeface="Inter" pitchFamily="34" charset="-120"/>
              </a:rPr>
              <a:t>Slides comparing your runs — about 15 minutes per group, in class next week.</a:t>
            </a:r>
            <a:endParaRPr lang="en-US" sz="1300" dirty="0"/>
          </a:p>
        </p:txBody>
      </p:sp>
      <p:sp>
        <p:nvSpPr>
          <p:cNvPr id="18" name="Shape 11"/>
          <p:cNvSpPr/>
          <p:nvPr/>
        </p:nvSpPr>
        <p:spPr>
          <a:xfrm>
            <a:off x="812800" y="5100315"/>
            <a:ext cx="10566400" cy="944880"/>
          </a:xfrm>
          <a:prstGeom prst="roundRect">
            <a:avLst>
              <a:gd name="adj" fmla="val 10753"/>
            </a:avLst>
          </a:prstGeom>
          <a:solidFill>
            <a:srgbClr val="1F1D1A"/>
          </a:solidFill>
          <a:ln/>
        </p:spPr>
      </p:sp>
      <p:sp>
        <p:nvSpPr>
          <p:cNvPr id="19" name="Text 12"/>
          <p:cNvSpPr/>
          <p:nvPr/>
        </p:nvSpPr>
        <p:spPr>
          <a:xfrm>
            <a:off x="1066800" y="5303515"/>
            <a:ext cx="1036015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8896D"/>
                </a:solidFill>
                <a:latin typeface="Inter" pitchFamily="34" charset="0"/>
                <a:ea typeface="Inter" pitchFamily="34" charset="-122"/>
                <a:cs typeface="Inter" pitchFamily="34" charset="-120"/>
              </a:rPr>
              <a:t>YOUR SLIDES SHOULD SHOW</a:t>
            </a:r>
            <a:endParaRPr lang="en-US" sz="1200" dirty="0"/>
          </a:p>
        </p:txBody>
      </p:sp>
      <p:sp>
        <p:nvSpPr>
          <p:cNvPr id="20" name="Text 13"/>
          <p:cNvSpPr/>
          <p:nvPr/>
        </p:nvSpPr>
        <p:spPr>
          <a:xfrm>
            <a:off x="1066800" y="5593085"/>
            <a:ext cx="10360152" cy="2743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1E9"/>
                </a:solidFill>
                <a:latin typeface="Inter" pitchFamily="34" charset="0"/>
                <a:ea typeface="Inter" pitchFamily="34" charset="-122"/>
                <a:cs typeface="Inter" pitchFamily="34" charset="-120"/>
              </a:rPr>
              <a:t>The problem · how each setup was configured · what each got right and wrong · which setup you’d use again, and why</a:t>
            </a:r>
            <a:endParaRPr lang="en-US" sz="1400" dirty="0"/>
          </a:p>
        </p:txBody>
      </p:sp>
      <p:sp>
        <p:nvSpPr>
          <p:cNvPr id="21" name="Text 14"/>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58 / 59</a:t>
            </a:r>
            <a:endParaRPr lang="en-US" sz="12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6F1E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4492F"/>
                </a:solidFill>
                <a:latin typeface="Inter" pitchFamily="34" charset="0"/>
                <a:ea typeface="Inter" pitchFamily="34" charset="-122"/>
                <a:cs typeface="Inter" pitchFamily="34" charset="-120"/>
              </a:rPr>
              <a:t>BEFORE NEXT WEEK</a:t>
            </a:r>
            <a:endParaRPr lang="en-US" sz="1200" dirty="0"/>
          </a:p>
        </p:txBody>
      </p:sp>
      <p:sp>
        <p:nvSpPr>
          <p:cNvPr id="3" name="Text 1"/>
          <p:cNvSpPr/>
          <p:nvPr>
            <p:ph type="title"/>
          </p:nvPr>
        </p:nvSpPr>
        <p:spPr>
          <a:xfrm>
            <a:off x="812800" y="1102370"/>
            <a:ext cx="10883392" cy="472440"/>
          </a:xfrm>
          <a:prstGeom prst="rect">
            <a:avLst/>
          </a:prstGeom>
          <a:noFill/>
          <a:ln/>
        </p:spPr>
        <p:txBody>
          <a:bodyPr wrap="square" lIns="0" tIns="0" rIns="0" bIns="0" rtlCol="0" anchor="t">
            <a:normAutofit/>
          </a:bodyPr>
          <a:lstStyle/>
          <a:p>
            <a:pPr algn="l" indent="0" marL="0">
              <a:lnSpc>
                <a:spcPts val="3520"/>
              </a:lnSpc>
              <a:buNone/>
            </a:pPr>
            <a:r>
              <a:rPr lang="en-US" sz="3200" b="0" i="0" dirty="0">
                <a:solidFill>
                  <a:srgbClr val="1F1D1A"/>
                </a:solidFill>
                <a:latin typeface="Fraunces" pitchFamily="18" charset="0"/>
                <a:ea typeface="Fraunces" pitchFamily="18" charset="-122"/>
                <a:cs typeface="Fraunces" pitchFamily="18" charset="-120"/>
              </a:rPr>
              <a:t>Your group’s first step: write a seed.md</a:t>
            </a:r>
            <a:endParaRPr lang="en-US" sz="3200" dirty="0"/>
          </a:p>
        </p:txBody>
      </p:sp>
      <p:sp>
        <p:nvSpPr>
          <p:cNvPr id="4" name="Shape 2"/>
          <p:cNvSpPr/>
          <p:nvPr/>
        </p:nvSpPr>
        <p:spPr>
          <a:xfrm>
            <a:off x="812800" y="1854200"/>
            <a:ext cx="3386667" cy="1869440"/>
          </a:xfrm>
          <a:prstGeom prst="roundRect">
            <a:avLst>
              <a:gd name="adj" fmla="val 5435"/>
            </a:avLst>
          </a:prstGeom>
          <a:solidFill>
            <a:srgbClr val="ECE4D6"/>
          </a:solidFill>
          <a:ln/>
        </p:spPr>
      </p:sp>
      <p:sp>
        <p:nvSpPr>
          <p:cNvPr id="5" name="Text 3"/>
          <p:cNvSpPr/>
          <p:nvPr/>
        </p:nvSpPr>
        <p:spPr>
          <a:xfrm>
            <a:off x="1066800" y="2108200"/>
            <a:ext cx="2965027" cy="381000"/>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B4492F"/>
                </a:solidFill>
                <a:latin typeface="Fraunces" pitchFamily="18" charset="0"/>
                <a:ea typeface="Fraunces" pitchFamily="18" charset="-122"/>
                <a:cs typeface="Fraunces" pitchFamily="18" charset="-120"/>
              </a:rPr>
              <a:t>1</a:t>
            </a:r>
            <a:endParaRPr lang="en-US" sz="2800" dirty="0"/>
          </a:p>
        </p:txBody>
      </p:sp>
      <p:sp>
        <p:nvSpPr>
          <p:cNvPr id="6" name="Text 4"/>
          <p:cNvSpPr/>
          <p:nvPr/>
        </p:nvSpPr>
        <p:spPr>
          <a:xfrm>
            <a:off x="1066800" y="2565400"/>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Goal</a:t>
            </a:r>
            <a:endParaRPr lang="en-US" sz="2000" dirty="0"/>
          </a:p>
        </p:txBody>
      </p:sp>
      <p:sp>
        <p:nvSpPr>
          <p:cNvPr id="7" name="Text 5"/>
          <p:cNvSpPr/>
          <p:nvPr/>
        </p:nvSpPr>
        <p:spPr>
          <a:xfrm>
            <a:off x="1066800" y="2971800"/>
            <a:ext cx="2965027"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What the finished thing is, and who it’s for</a:t>
            </a:r>
            <a:endParaRPr lang="en-US" sz="1400" dirty="0"/>
          </a:p>
        </p:txBody>
      </p:sp>
      <p:sp>
        <p:nvSpPr>
          <p:cNvPr id="8" name="Shape 6"/>
          <p:cNvSpPr/>
          <p:nvPr/>
        </p:nvSpPr>
        <p:spPr>
          <a:xfrm>
            <a:off x="4402667" y="1854200"/>
            <a:ext cx="3386667" cy="1869440"/>
          </a:xfrm>
          <a:prstGeom prst="roundRect">
            <a:avLst>
              <a:gd name="adj" fmla="val 5435"/>
            </a:avLst>
          </a:prstGeom>
          <a:solidFill>
            <a:srgbClr val="ECE4D6"/>
          </a:solidFill>
          <a:ln/>
        </p:spPr>
      </p:sp>
      <p:sp>
        <p:nvSpPr>
          <p:cNvPr id="9" name="Text 7"/>
          <p:cNvSpPr/>
          <p:nvPr/>
        </p:nvSpPr>
        <p:spPr>
          <a:xfrm>
            <a:off x="4656667" y="2108200"/>
            <a:ext cx="2965027" cy="381000"/>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B4492F"/>
                </a:solidFill>
                <a:latin typeface="Fraunces" pitchFamily="18" charset="0"/>
                <a:ea typeface="Fraunces" pitchFamily="18" charset="-122"/>
                <a:cs typeface="Fraunces" pitchFamily="18" charset="-120"/>
              </a:rPr>
              <a:t>2</a:t>
            </a:r>
            <a:endParaRPr lang="en-US" sz="2800" dirty="0"/>
          </a:p>
        </p:txBody>
      </p:sp>
      <p:sp>
        <p:nvSpPr>
          <p:cNvPr id="10" name="Text 8"/>
          <p:cNvSpPr/>
          <p:nvPr/>
        </p:nvSpPr>
        <p:spPr>
          <a:xfrm>
            <a:off x="4656667" y="2565400"/>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Working guesses</a:t>
            </a:r>
            <a:endParaRPr lang="en-US" sz="2000" dirty="0"/>
          </a:p>
        </p:txBody>
      </p:sp>
      <p:sp>
        <p:nvSpPr>
          <p:cNvPr id="11" name="Text 9"/>
          <p:cNvSpPr/>
          <p:nvPr/>
        </p:nvSpPr>
        <p:spPr>
          <a:xfrm>
            <a:off x="4656667" y="2971800"/>
            <a:ext cx="2965027"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Labelled as guesses, so the agent may overturn them</a:t>
            </a:r>
            <a:endParaRPr lang="en-US" sz="1400" dirty="0"/>
          </a:p>
        </p:txBody>
      </p:sp>
      <p:sp>
        <p:nvSpPr>
          <p:cNvPr id="12" name="Shape 10"/>
          <p:cNvSpPr/>
          <p:nvPr/>
        </p:nvSpPr>
        <p:spPr>
          <a:xfrm>
            <a:off x="7992533" y="1854200"/>
            <a:ext cx="3386667" cy="1869440"/>
          </a:xfrm>
          <a:prstGeom prst="roundRect">
            <a:avLst>
              <a:gd name="adj" fmla="val 5435"/>
            </a:avLst>
          </a:prstGeom>
          <a:solidFill>
            <a:srgbClr val="ECE4D6"/>
          </a:solidFill>
          <a:ln/>
        </p:spPr>
      </p:sp>
      <p:sp>
        <p:nvSpPr>
          <p:cNvPr id="13" name="Text 11"/>
          <p:cNvSpPr/>
          <p:nvPr/>
        </p:nvSpPr>
        <p:spPr>
          <a:xfrm>
            <a:off x="8246533" y="2108200"/>
            <a:ext cx="2965027" cy="381000"/>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B4492F"/>
                </a:solidFill>
                <a:latin typeface="Fraunces" pitchFamily="18" charset="0"/>
                <a:ea typeface="Fraunces" pitchFamily="18" charset="-122"/>
                <a:cs typeface="Fraunces" pitchFamily="18" charset="-120"/>
              </a:rPr>
              <a:t>3</a:t>
            </a:r>
            <a:endParaRPr lang="en-US" sz="2800" dirty="0"/>
          </a:p>
        </p:txBody>
      </p:sp>
      <p:sp>
        <p:nvSpPr>
          <p:cNvPr id="14" name="Text 12"/>
          <p:cNvSpPr/>
          <p:nvPr/>
        </p:nvSpPr>
        <p:spPr>
          <a:xfrm>
            <a:off x="8246533" y="2565400"/>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F1D1A"/>
                </a:solidFill>
                <a:latin typeface="Fraunces" pitchFamily="18" charset="0"/>
                <a:ea typeface="Fraunces" pitchFamily="18" charset="-122"/>
                <a:cs typeface="Fraunces" pitchFamily="18" charset="-120"/>
              </a:rPr>
              <a:t>Rules &amp; deliverables</a:t>
            </a:r>
            <a:endParaRPr lang="en-US" sz="2000" dirty="0"/>
          </a:p>
        </p:txBody>
      </p:sp>
      <p:sp>
        <p:nvSpPr>
          <p:cNvPr id="15" name="Text 13"/>
          <p:cNvSpPr/>
          <p:nvPr/>
        </p:nvSpPr>
        <p:spPr>
          <a:xfrm>
            <a:off x="8246533" y="2971800"/>
            <a:ext cx="2965027"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1D1A"/>
                </a:solidFill>
                <a:latin typeface="Inter" pitchFamily="34" charset="0"/>
                <a:ea typeface="Inter" pitchFamily="34" charset="-122"/>
                <a:cs typeface="Inter" pitchFamily="34" charset="-120"/>
              </a:rPr>
              <a:t>How results get checked, and what “done” looks like</a:t>
            </a:r>
            <a:endParaRPr lang="en-US" sz="1400" dirty="0"/>
          </a:p>
        </p:txBody>
      </p:sp>
      <p:sp>
        <p:nvSpPr>
          <p:cNvPr id="16" name="Text 14"/>
          <p:cNvSpPr/>
          <p:nvPr/>
        </p:nvSpPr>
        <p:spPr>
          <a:xfrm>
            <a:off x="812800" y="5760715"/>
            <a:ext cx="10883392" cy="3098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1D1A"/>
                </a:solidFill>
                <a:latin typeface="Inter" pitchFamily="34" charset="0"/>
                <a:ea typeface="Inter" pitchFamily="34" charset="-122"/>
                <a:cs typeface="Inter" pitchFamily="34" charset="-120"/>
              </a:rPr>
              <a:t>Then run it 4–5 ways, and bring </a:t>
            </a:r>
            <a:r>
              <a:rPr lang="en-US" sz="1600" b="1" dirty="0">
                <a:solidFill>
                  <a:srgbClr val="1F1D1A"/>
                </a:solidFill>
                <a:latin typeface="Inter" pitchFamily="34" charset="0"/>
                <a:ea typeface="Inter" pitchFamily="34" charset="-122"/>
                <a:cs typeface="Inter" pitchFamily="34" charset="-120"/>
              </a:rPr>
              <a:t>15 minutes of slides</a:t>
            </a:r>
            <a:r>
              <a:rPr lang="en-US" sz="1600" dirty="0">
                <a:solidFill>
                  <a:srgbClr val="1F1D1A"/>
                </a:solidFill>
                <a:latin typeface="Inter" pitchFamily="34" charset="0"/>
                <a:ea typeface="Inter" pitchFamily="34" charset="-122"/>
                <a:cs typeface="Inter" pitchFamily="34" charset="-120"/>
              </a:rPr>
              <a:t> on what you found.</a:t>
            </a:r>
            <a:endParaRPr lang="en-US" sz="1600" dirty="0"/>
          </a:p>
        </p:txBody>
      </p:sp>
      <p:sp>
        <p:nvSpPr>
          <p:cNvPr id="17" name="Text 15"/>
          <p:cNvSpPr/>
          <p:nvPr/>
        </p:nvSpPr>
        <p:spPr>
          <a:xfrm>
            <a:off x="10312400" y="6375400"/>
            <a:ext cx="1320800" cy="23876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574D"/>
                </a:solidFill>
                <a:latin typeface="Inter" pitchFamily="34" charset="0"/>
                <a:ea typeface="Inter" pitchFamily="34" charset="-122"/>
                <a:cs typeface="Inter" pitchFamily="34" charset="-120"/>
              </a:rPr>
              <a:t>59 / 59</a:t>
            </a:r>
            <a:endParaRPr lang="en-US" sz="1200" dirty="0"/>
          </a:p>
        </p:txBody>
      </p:sp>
    </p:spTree>
  </p:cSld>
  <p:clrMapOvr>
    <a:masterClrMapping/>
  </p:clrMapOvr>
</p:sld>
</file>

<file path=ppt/theme/theme1.xml><?xml version="1.0" encoding="utf-8"?>
<a:theme xmlns:a="http://schemas.openxmlformats.org/drawingml/2006/main" name="Agentic AI — The Claude Landscape &amp; One Problem, Four Ways">
  <a:themeElements>
    <a:clrScheme name="Agentic AI — The Claude Landscape &amp; One Problem, Four Ways">
      <a:dk1>
        <a:srgbClr val="1F1D1A"/>
      </a:dk1>
      <a:lt1>
        <a:srgbClr val="F6F1E9"/>
      </a:lt1>
      <a:dk2>
        <a:srgbClr val="55524E"/>
      </a:dk2>
      <a:lt2>
        <a:srgbClr val="E1DCD4"/>
      </a:lt2>
      <a:accent1>
        <a:srgbClr val="B4492F"/>
      </a:accent1>
      <a:accent2>
        <a:srgbClr val="E8896D"/>
      </a:accent2>
      <a:accent3>
        <a:srgbClr val="1F4466"/>
      </a:accent3>
      <a:accent4>
        <a:srgbClr val="F2B880"/>
      </a:accent4>
      <a:accent5>
        <a:srgbClr val="B07A1F"/>
      </a:accent5>
      <a:accent6>
        <a:srgbClr val="3D7A4F"/>
      </a:accent6>
      <a:hlink>
        <a:srgbClr val="0563C1"/>
      </a:hlink>
      <a:folHlink>
        <a:srgbClr val="954F72"/>
      </a:folHlink>
    </a:clrScheme>
    <a:fontScheme name="Agentic AI — The Claude Landscape &amp; One Problem, Four Ways">
      <a:majorFont>
        <a:latin typeface="Fraunce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59</Slides>
  <Notes>59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Agentic AI — The Claude Landscape &amp; One Problem, Four Ways</dc:title>
  <dc:subject/>
  <dc:creator/>
  <cp:lastModifiedBy/>
  <cp:revision>1</cp:revision>
  <dcterms:created xsi:type="dcterms:W3CDTF">2026-10-09T18:16:11Z</dcterms:created>
  <dcterms:modified xsi:type="dcterms:W3CDTF">2026-10-09T18:16:11Z</dcterms:modified>
</cp:coreProperties>
</file>